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362" r:id="rId2"/>
    <p:sldId id="334" r:id="rId3"/>
    <p:sldId id="304" r:id="rId4"/>
    <p:sldId id="270" r:id="rId5"/>
    <p:sldId id="271" r:id="rId6"/>
    <p:sldId id="287" r:id="rId7"/>
    <p:sldId id="273" r:id="rId8"/>
    <p:sldId id="274" r:id="rId9"/>
    <p:sldId id="277" r:id="rId10"/>
    <p:sldId id="278" r:id="rId11"/>
    <p:sldId id="279" r:id="rId12"/>
    <p:sldId id="335" r:id="rId13"/>
    <p:sldId id="336" r:id="rId14"/>
    <p:sldId id="337" r:id="rId15"/>
    <p:sldId id="359" r:id="rId16"/>
    <p:sldId id="338" r:id="rId17"/>
    <p:sldId id="339" r:id="rId18"/>
    <p:sldId id="340" r:id="rId19"/>
    <p:sldId id="344" r:id="rId20"/>
    <p:sldId id="345" r:id="rId21"/>
    <p:sldId id="341" r:id="rId22"/>
    <p:sldId id="342" r:id="rId23"/>
    <p:sldId id="343" r:id="rId24"/>
    <p:sldId id="346" r:id="rId25"/>
    <p:sldId id="333" r:id="rId26"/>
    <p:sldId id="300" r:id="rId27"/>
    <p:sldId id="301" r:id="rId28"/>
    <p:sldId id="305" r:id="rId29"/>
    <p:sldId id="299" r:id="rId30"/>
    <p:sldId id="347" r:id="rId31"/>
    <p:sldId id="348" r:id="rId32"/>
    <p:sldId id="349" r:id="rId33"/>
    <p:sldId id="350" r:id="rId34"/>
    <p:sldId id="351" r:id="rId35"/>
    <p:sldId id="352" r:id="rId36"/>
    <p:sldId id="353" r:id="rId37"/>
    <p:sldId id="354" r:id="rId38"/>
    <p:sldId id="355" r:id="rId39"/>
    <p:sldId id="356" r:id="rId40"/>
    <p:sldId id="357" r:id="rId41"/>
    <p:sldId id="322" r:id="rId42"/>
    <p:sldId id="309" r:id="rId43"/>
    <p:sldId id="310" r:id="rId44"/>
    <p:sldId id="312" r:id="rId45"/>
    <p:sldId id="314" r:id="rId46"/>
    <p:sldId id="311" r:id="rId47"/>
    <p:sldId id="315" r:id="rId48"/>
    <p:sldId id="316" r:id="rId49"/>
    <p:sldId id="317" r:id="rId50"/>
    <p:sldId id="318" r:id="rId51"/>
    <p:sldId id="319" r:id="rId52"/>
    <p:sldId id="320" r:id="rId53"/>
    <p:sldId id="321" r:id="rId54"/>
    <p:sldId id="323" r:id="rId55"/>
    <p:sldId id="324" r:id="rId56"/>
    <p:sldId id="328" r:id="rId57"/>
    <p:sldId id="326" r:id="rId58"/>
    <p:sldId id="327" r:id="rId59"/>
    <p:sldId id="331" r:id="rId60"/>
    <p:sldId id="363" r:id="rId61"/>
    <p:sldId id="358" r:id="rId62"/>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보통 스타일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16DA210-FB5B-4158-B5E0-FEB733F419BA}" styleName="밝은 스타일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83" autoAdjust="0"/>
    <p:restoredTop sz="94660"/>
  </p:normalViewPr>
  <p:slideViewPr>
    <p:cSldViewPr snapToGrid="0">
      <p:cViewPr varScale="1">
        <p:scale>
          <a:sx n="93" d="100"/>
          <a:sy n="93" d="100"/>
        </p:scale>
        <p:origin x="691" y="67"/>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without Picture">
    <p:bg>
      <p:bgPr>
        <a:solidFill>
          <a:schemeClr val="bg2"/>
        </a:solidFill>
        <a:effectLst/>
      </p:bgPr>
    </p:bg>
    <p:spTree>
      <p:nvGrpSpPr>
        <p:cNvPr id="1" name=""/>
        <p:cNvGrpSpPr/>
        <p:nvPr/>
      </p:nvGrpSpPr>
      <p:grpSpPr>
        <a:xfrm>
          <a:off x="0" y="0"/>
          <a:ext cx="0" cy="0"/>
          <a:chOff x="0" y="0"/>
          <a:chExt cx="0" cy="0"/>
        </a:xfrm>
      </p:grpSpPr>
      <p:sp>
        <p:nvSpPr>
          <p:cNvPr id="11" name="TextBox 10"/>
          <p:cNvSpPr txBox="1"/>
          <p:nvPr/>
        </p:nvSpPr>
        <p:spPr>
          <a:xfrm>
            <a:off x="5991199" y="6556248"/>
            <a:ext cx="2788377" cy="182880"/>
          </a:xfrm>
          <a:prstGeom prst="rect">
            <a:avLst/>
          </a:prstGeom>
          <a:noFill/>
        </p:spPr>
        <p:txBody>
          <a:bodyPr wrap="none" lIns="0" tIns="0" rIns="0" b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800" b="0" i="0" u="none" strike="noStrike" kern="1200" cap="none" spc="0" normalizeH="0" baseline="0" noProof="0">
                <a:ln>
                  <a:noFill/>
                </a:ln>
                <a:solidFill>
                  <a:srgbClr val="5F5F5F">
                    <a:lumMod val="60000"/>
                    <a:lumOff val="40000"/>
                  </a:srgbClr>
                </a:solidFill>
                <a:effectLst/>
                <a:uLnTx/>
                <a:uFillTx/>
                <a:latin typeface="Calibri"/>
                <a:ea typeface="+mn-ea"/>
                <a:cs typeface="+mn-cs"/>
              </a:rPr>
              <a:t>Copyright © 2014 Oracle and/or its affiliates. All rights reserved.  |</a:t>
            </a:r>
          </a:p>
        </p:txBody>
      </p:sp>
      <p:sp>
        <p:nvSpPr>
          <p:cNvPr id="2" name="Title 1"/>
          <p:cNvSpPr>
            <a:spLocks noGrp="1"/>
          </p:cNvSpPr>
          <p:nvPr>
            <p:ph type="ctrTitle"/>
          </p:nvPr>
        </p:nvSpPr>
        <p:spPr>
          <a:xfrm>
            <a:off x="531952" y="739776"/>
            <a:ext cx="11128097" cy="1470025"/>
          </a:xfrm>
        </p:spPr>
        <p:txBody>
          <a:bodyPr/>
          <a:lstStyle>
            <a:lvl1pPr>
              <a:lnSpc>
                <a:spcPct val="80000"/>
              </a:lnSpc>
              <a:defRPr sz="4800"/>
            </a:lvl1pPr>
          </a:lstStyle>
          <a:p>
            <a:r>
              <a:rPr lang="ko-KR" altLang="en-US" smtClean="0"/>
              <a:t>마스터 제목 스타일 편집</a:t>
            </a:r>
            <a:endParaRPr dirty="0"/>
          </a:p>
        </p:txBody>
      </p:sp>
      <p:sp>
        <p:nvSpPr>
          <p:cNvPr id="3" name="Subtitle 2"/>
          <p:cNvSpPr>
            <a:spLocks noGrp="1"/>
          </p:cNvSpPr>
          <p:nvPr>
            <p:ph type="subTitle" idx="1"/>
          </p:nvPr>
        </p:nvSpPr>
        <p:spPr>
          <a:xfrm>
            <a:off x="531902" y="2286000"/>
            <a:ext cx="11129546"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smtClean="0"/>
              <a:t>마스터 부제목 스타일 편집</a:t>
            </a:r>
            <a:endParaRPr dirty="0"/>
          </a:p>
        </p:txBody>
      </p:sp>
      <p:sp>
        <p:nvSpPr>
          <p:cNvPr id="4" name="Date Placeholder 3"/>
          <p:cNvSpPr>
            <a:spLocks noGrp="1"/>
          </p:cNvSpPr>
          <p:nvPr>
            <p:ph type="dt" sz="half" idx="10"/>
          </p:nvPr>
        </p:nvSpPr>
        <p:spPr>
          <a:xfrm>
            <a:off x="4564403" y="6556248"/>
            <a:ext cx="1226717" cy="182880"/>
          </a:xfrm>
          <a:prstGeom prst="rect">
            <a:avLst/>
          </a:prstGeom>
        </p:spPr>
        <p:txBody>
          <a:bodyPr/>
          <a:lstStyle/>
          <a:p>
            <a:pPr latinLnBrk="0"/>
            <a:fld id="{51AB1A54-131B-434B-AAD1-AD1F7D7DAA2B}" type="datetime1">
              <a:rPr lang="en-US" smtClean="0">
                <a:solidFill>
                  <a:srgbClr val="5F5F5F"/>
                </a:solidFill>
              </a:rPr>
              <a:pPr latinLnBrk="0"/>
              <a:t>9/13/2020</a:t>
            </a:fld>
            <a:endParaRPr lang="en-US">
              <a:solidFill>
                <a:srgbClr val="5F5F5F"/>
              </a:solidFill>
            </a:endParaRPr>
          </a:p>
        </p:txBody>
      </p:sp>
      <p:sp>
        <p:nvSpPr>
          <p:cNvPr id="5" name="Footer Placeholder 4"/>
          <p:cNvSpPr>
            <a:spLocks noGrp="1"/>
          </p:cNvSpPr>
          <p:nvPr>
            <p:ph type="ftr" sz="quarter" idx="11"/>
          </p:nvPr>
        </p:nvSpPr>
        <p:spPr>
          <a:xfrm>
            <a:off x="8779576" y="6556248"/>
            <a:ext cx="2499374" cy="182880"/>
          </a:xfrm>
          <a:prstGeom prst="rect">
            <a:avLst/>
          </a:prstGeom>
        </p:spPr>
        <p:txBody>
          <a:bodyPr/>
          <a:lstStyle/>
          <a:p>
            <a:pPr latinLnBrk="0"/>
            <a:r>
              <a:rPr lang="en-US" smtClean="0">
                <a:solidFill>
                  <a:srgbClr val="5F5F5F"/>
                </a:solidFill>
              </a:rPr>
              <a:t>Oracle Confidential – Internal/Restricted/Highly Restricted</a:t>
            </a:r>
            <a:endParaRPr lang="en-US">
              <a:solidFill>
                <a:srgbClr val="5F5F5F"/>
              </a:solidFill>
            </a:endParaRPr>
          </a:p>
        </p:txBody>
      </p:sp>
      <p:sp>
        <p:nvSpPr>
          <p:cNvPr id="6" name="Slide Number Placeholder 5"/>
          <p:cNvSpPr>
            <a:spLocks noGrp="1"/>
          </p:cNvSpPr>
          <p:nvPr>
            <p:ph type="sldNum" sz="quarter" idx="12"/>
          </p:nvPr>
        </p:nvSpPr>
        <p:spPr>
          <a:xfrm>
            <a:off x="11278949" y="6934200"/>
            <a:ext cx="381760" cy="182880"/>
          </a:xfrm>
          <a:prstGeom prst="rect">
            <a:avLst/>
          </a:prstGeom>
        </p:spPr>
        <p:txBody>
          <a:bodyPr/>
          <a:lstStyle/>
          <a:p>
            <a:pPr latinLnBrk="0"/>
            <a:fld id="{C51EAA63-D034-42AE-91FA-B13B9518C7BE}" type="slidenum">
              <a:rPr lang="en-US" altLang="ko-KR" smtClean="0">
                <a:solidFill>
                  <a:srgbClr val="5F5F5F"/>
                </a:solidFill>
              </a:rPr>
              <a:pPr latinLnBrk="0"/>
              <a:t>‹#›</a:t>
            </a:fld>
            <a:endParaRPr lang="en-US" altLang="ko-KR">
              <a:solidFill>
                <a:srgbClr val="5F5F5F"/>
              </a:solidFill>
            </a:endParaRPr>
          </a:p>
        </p:txBody>
      </p:sp>
      <p:sp>
        <p:nvSpPr>
          <p:cNvPr id="13" name="Text Placeholder 12"/>
          <p:cNvSpPr>
            <a:spLocks noGrp="1"/>
          </p:cNvSpPr>
          <p:nvPr>
            <p:ph type="body" sz="quarter" idx="13" hasCustomPrompt="1"/>
          </p:nvPr>
        </p:nvSpPr>
        <p:spPr>
          <a:xfrm>
            <a:off x="531952" y="3429452"/>
            <a:ext cx="11128097" cy="2514149"/>
          </a:xfrm>
        </p:spPr>
        <p:txBody>
          <a:bodyPr>
            <a:noAutofit/>
          </a:bodyPr>
          <a:lstStyle>
            <a:lvl1pPr marL="1588" indent="0">
              <a:spcBef>
                <a:spcPts val="0"/>
              </a:spcBef>
              <a:buFontTx/>
              <a:buNone/>
              <a:defRPr sz="2400"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presenter’s name, title, division/business unit/organization and date</a:t>
            </a:r>
          </a:p>
        </p:txBody>
      </p:sp>
      <p:pic>
        <p:nvPicPr>
          <p:cNvPr id="14" name="Picture 13" descr="1.5X red tab for PP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ltGray">
          <a:xfrm>
            <a:off x="531951" y="6268258"/>
            <a:ext cx="1610674" cy="589743"/>
          </a:xfrm>
          <a:prstGeom prst="rect">
            <a:avLst/>
          </a:prstGeom>
        </p:spPr>
      </p:pic>
    </p:spTree>
    <p:extLst>
      <p:ext uri="{BB962C8B-B14F-4D97-AF65-F5344CB8AC3E}">
        <p14:creationId xmlns:p14="http://schemas.microsoft.com/office/powerpoint/2010/main" val="226614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Announcement">
    <p:spTree>
      <p:nvGrpSpPr>
        <p:cNvPr id="1" name=""/>
        <p:cNvGrpSpPr/>
        <p:nvPr/>
      </p:nvGrpSpPr>
      <p:grpSpPr>
        <a:xfrm>
          <a:off x="0" y="0"/>
          <a:ext cx="0" cy="0"/>
          <a:chOff x="0" y="0"/>
          <a:chExt cx="0" cy="0"/>
        </a:xfrm>
      </p:grpSpPr>
      <p:sp>
        <p:nvSpPr>
          <p:cNvPr id="2" name="Title 1"/>
          <p:cNvSpPr>
            <a:spLocks noGrp="1"/>
          </p:cNvSpPr>
          <p:nvPr>
            <p:ph type="title"/>
          </p:nvPr>
        </p:nvSpPr>
        <p:spPr>
          <a:xfrm>
            <a:off x="531951" y="1905000"/>
            <a:ext cx="4801850" cy="1645920"/>
          </a:xfrm>
        </p:spPr>
        <p:txBody>
          <a:bodyPr anchor="b"/>
          <a:lstStyle>
            <a:lvl1pPr algn="l">
              <a:lnSpc>
                <a:spcPct val="80000"/>
              </a:lnSpc>
              <a:defRPr sz="4800" b="0"/>
            </a:lvl1pPr>
          </a:lstStyle>
          <a:p>
            <a:r>
              <a:rPr lang="ko-KR" altLang="en-US" smtClean="0"/>
              <a:t>마스터 제목 스타일 편집</a:t>
            </a:r>
            <a:endParaRPr dirty="0"/>
          </a:p>
        </p:txBody>
      </p:sp>
      <p:sp>
        <p:nvSpPr>
          <p:cNvPr id="3" name="Picture Placeholder 2"/>
          <p:cNvSpPr>
            <a:spLocks noGrp="1"/>
          </p:cNvSpPr>
          <p:nvPr>
            <p:ph type="pic" idx="1"/>
          </p:nvPr>
        </p:nvSpPr>
        <p:spPr>
          <a:xfrm>
            <a:off x="5589912" y="533400"/>
            <a:ext cx="6070139" cy="5410200"/>
          </a:xfrm>
          <a:noFill/>
        </p:spPr>
        <p:txBody>
          <a:bodyPr tIns="18288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
        <p:nvSpPr>
          <p:cNvPr id="4" name="Text Placeholder 3"/>
          <p:cNvSpPr>
            <a:spLocks noGrp="1"/>
          </p:cNvSpPr>
          <p:nvPr>
            <p:ph type="body" sz="half" idx="2"/>
          </p:nvPr>
        </p:nvSpPr>
        <p:spPr>
          <a:xfrm>
            <a:off x="531951" y="3657600"/>
            <a:ext cx="4801849" cy="1645920"/>
          </a:xfrm>
        </p:spPr>
        <p:txBody>
          <a:bodyPr>
            <a:noAutofit/>
          </a:bodyPr>
          <a:lstStyle>
            <a:lvl1pPr marL="0" indent="0">
              <a:spcBef>
                <a:spcPts val="0"/>
              </a:spcBef>
              <a:buNone/>
              <a:defRPr sz="2400" b="1"/>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Tree>
    <p:extLst>
      <p:ext uri="{BB962C8B-B14F-4D97-AF65-F5344CB8AC3E}">
        <p14:creationId xmlns:p14="http://schemas.microsoft.com/office/powerpoint/2010/main" val="61604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Log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99646" y="1905000"/>
            <a:ext cx="8458816" cy="2209800"/>
          </a:xfrm>
        </p:spPr>
        <p:txBody>
          <a:bodyPr anchor="t"/>
          <a:lstStyle>
            <a:lvl1pPr marL="228600" indent="-228600" algn="l">
              <a:defRPr sz="4000" b="0"/>
            </a:lvl1pPr>
          </a:lstStyle>
          <a:p>
            <a:r>
              <a:rPr dirty="0"/>
              <a:t>“Click to type customer or partner quote surrounded by quotation marks.”</a:t>
            </a:r>
          </a:p>
        </p:txBody>
      </p:sp>
      <p:sp>
        <p:nvSpPr>
          <p:cNvPr id="4" name="Text Placeholder 3"/>
          <p:cNvSpPr>
            <a:spLocks noGrp="1"/>
          </p:cNvSpPr>
          <p:nvPr>
            <p:ph type="body" sz="half" idx="2" hasCustomPrompt="1"/>
          </p:nvPr>
        </p:nvSpPr>
        <p:spPr>
          <a:xfrm>
            <a:off x="3504524" y="4191000"/>
            <a:ext cx="8153936" cy="762000"/>
          </a:xfrm>
        </p:spPr>
        <p:txBody>
          <a:bodyPr>
            <a:noAutofit/>
          </a:bodyPr>
          <a:lstStyle>
            <a:lvl1pPr marL="292100" indent="-292100">
              <a:spcBef>
                <a:spcPts val="0"/>
              </a:spcBef>
              <a:buClr>
                <a:schemeClr val="tx1"/>
              </a:buClr>
              <a:buFont typeface="Arial" panose="020B0604020202020204" pitchFamily="34" charset="0"/>
              <a:buChar char="–"/>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dirty="0"/>
              <a:t>Click to add Name, Title, Company</a:t>
            </a:r>
          </a:p>
        </p:txBody>
      </p:sp>
    </p:spTree>
    <p:extLst>
      <p:ext uri="{BB962C8B-B14F-4D97-AF65-F5344CB8AC3E}">
        <p14:creationId xmlns:p14="http://schemas.microsoft.com/office/powerpoint/2010/main" val="2780207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99646" y="1905000"/>
            <a:ext cx="8458816" cy="2209800"/>
          </a:xfrm>
        </p:spPr>
        <p:txBody>
          <a:bodyPr anchor="t"/>
          <a:lstStyle>
            <a:lvl1pPr marL="228600" indent="-228600" algn="l">
              <a:defRPr sz="4000" b="0"/>
            </a:lvl1pPr>
          </a:lstStyle>
          <a:p>
            <a:r>
              <a:rPr/>
              <a:t>“Click to type customer or partner quote surrounded by quotation marks.”</a:t>
            </a:r>
          </a:p>
        </p:txBody>
      </p:sp>
      <p:sp>
        <p:nvSpPr>
          <p:cNvPr id="4" name="Text Placeholder 3"/>
          <p:cNvSpPr>
            <a:spLocks noGrp="1"/>
          </p:cNvSpPr>
          <p:nvPr>
            <p:ph type="body" sz="half" idx="2" hasCustomPrompt="1"/>
          </p:nvPr>
        </p:nvSpPr>
        <p:spPr>
          <a:xfrm>
            <a:off x="3504524" y="4191000"/>
            <a:ext cx="8153936" cy="762000"/>
          </a:xfrm>
        </p:spPr>
        <p:txBody>
          <a:bodyPr>
            <a:noAutofit/>
          </a:bodyPr>
          <a:lstStyle>
            <a:lvl1pPr marL="292100" indent="-292100">
              <a:spcBef>
                <a:spcPts val="0"/>
              </a:spcBef>
              <a:buClr>
                <a:schemeClr val="tx1"/>
              </a:buClr>
              <a:buFont typeface="Arial" panose="020B0604020202020204" pitchFamily="34" charset="0"/>
              <a:buChar char="–"/>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dirty="0"/>
              <a:t>Click to add Name, Title, Company</a:t>
            </a:r>
          </a:p>
        </p:txBody>
      </p:sp>
      <p:sp>
        <p:nvSpPr>
          <p:cNvPr id="8" name="Picture Placeholder 15"/>
          <p:cNvSpPr>
            <a:spLocks noGrp="1" noChangeAspect="1"/>
          </p:cNvSpPr>
          <p:nvPr>
            <p:ph type="pic" sz="quarter" idx="14" hasCustomPrompt="1"/>
          </p:nvPr>
        </p:nvSpPr>
        <p:spPr>
          <a:xfrm>
            <a:off x="531950" y="1905000"/>
            <a:ext cx="2195132" cy="3072384"/>
          </a:xfrm>
          <a:noFill/>
        </p:spPr>
        <p:txBody>
          <a:bodyPr tIns="91440">
            <a:noAutofit/>
          </a:bodyPr>
          <a:lstStyle>
            <a:lvl1pPr marL="0" indent="0" algn="ctr">
              <a:spcBef>
                <a:spcPts val="0"/>
              </a:spcBef>
              <a:buNone/>
              <a:defRPr sz="1800" baseline="0">
                <a:solidFill>
                  <a:schemeClr val="tx1"/>
                </a:solidFill>
              </a:defRPr>
            </a:lvl1pPr>
          </a:lstStyle>
          <a:p>
            <a:r>
              <a:rPr/>
              <a:t>Click icon to insert picture</a:t>
            </a:r>
          </a:p>
        </p:txBody>
      </p:sp>
    </p:spTree>
    <p:extLst>
      <p:ext uri="{BB962C8B-B14F-4D97-AF65-F5344CB8AC3E}">
        <p14:creationId xmlns:p14="http://schemas.microsoft.com/office/powerpoint/2010/main" val="3699833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콘텐츠 2개">
    <p:spTree>
      <p:nvGrpSpPr>
        <p:cNvPr id="1" name=""/>
        <p:cNvGrpSpPr/>
        <p:nvPr/>
      </p:nvGrpSpPr>
      <p:grpSpPr>
        <a:xfrm>
          <a:off x="0" y="0"/>
          <a:ext cx="0" cy="0"/>
          <a:chOff x="0" y="0"/>
          <a:chExt cx="0" cy="0"/>
        </a:xfrm>
      </p:grpSpPr>
      <p:cxnSp>
        <p:nvCxnSpPr>
          <p:cNvPr id="9" name="Straight Connector 8"/>
          <p:cNvCxnSpPr/>
          <p:nvPr/>
        </p:nvCxnSpPr>
        <p:spPr bwMode="ltGray">
          <a:xfrm>
            <a:off x="6096001"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sz="half" idx="1"/>
          </p:nvPr>
        </p:nvSpPr>
        <p:spPr>
          <a:xfrm>
            <a:off x="531952" y="1524001"/>
            <a:ext cx="5411608" cy="4419600"/>
          </a:xfrm>
        </p:spPr>
        <p:txBody>
          <a:bodyPr>
            <a:norm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4" name="Content Placeholder 3"/>
          <p:cNvSpPr>
            <a:spLocks noGrp="1"/>
          </p:cNvSpPr>
          <p:nvPr>
            <p:ph sz="half" idx="2"/>
          </p:nvPr>
        </p:nvSpPr>
        <p:spPr>
          <a:xfrm>
            <a:off x="6248441" y="1524001"/>
            <a:ext cx="5411607" cy="4419600"/>
          </a:xfrm>
        </p:spPr>
        <p:txBody>
          <a:bodyPr>
            <a:norm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7" name="Slide Number Placeholder 6"/>
          <p:cNvSpPr>
            <a:spLocks noGrp="1"/>
          </p:cNvSpPr>
          <p:nvPr>
            <p:ph type="sldNum" sz="quarter" idx="12"/>
          </p:nvPr>
        </p:nvSpPr>
        <p:spPr>
          <a:xfrm>
            <a:off x="11278949" y="6556248"/>
            <a:ext cx="381760" cy="182880"/>
          </a:xfrm>
          <a:prstGeom prst="rect">
            <a:avLst/>
          </a:prstGeom>
        </p:spPr>
        <p:txBody>
          <a:bodyPr/>
          <a:lstStyle/>
          <a:p>
            <a:pPr latinLnBrk="0"/>
            <a:fld id="{C51EAA63-D034-42AE-91FA-B13B9518C7BE}" type="slidenum">
              <a:rPr lang="en-US" altLang="ko-KR" smtClean="0">
                <a:solidFill>
                  <a:srgbClr val="5F5F5F"/>
                </a:solidFill>
              </a:rPr>
              <a:pPr latinLnBrk="0"/>
              <a:t>‹#›</a:t>
            </a:fld>
            <a:endParaRPr lang="en-US" altLang="ko-KR">
              <a:solidFill>
                <a:srgbClr val="5F5F5F"/>
              </a:solidFill>
            </a:endParaRPr>
          </a:p>
        </p:txBody>
      </p:sp>
      <p:sp>
        <p:nvSpPr>
          <p:cNvPr id="8" name="Title 7"/>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433993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cxnSp>
        <p:nvCxnSpPr>
          <p:cNvPr id="9" name="Straight Connector 8"/>
          <p:cNvCxnSpPr/>
          <p:nvPr/>
        </p:nvCxnSpPr>
        <p:spPr bwMode="ltGray">
          <a:xfrm>
            <a:off x="4190503"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ltGray">
          <a:xfrm>
            <a:off x="8001496"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sz="half" idx="1"/>
          </p:nvPr>
        </p:nvSpPr>
        <p:spPr>
          <a:xfrm>
            <a:off x="531953" y="1524001"/>
            <a:ext cx="3475625" cy="4419600"/>
          </a:xfrm>
        </p:spPr>
        <p:txBody>
          <a:bodyPr>
            <a:normAutofit/>
          </a:bodyPr>
          <a:lstStyle>
            <a:lvl1pPr>
              <a:defRPr sz="2400"/>
            </a:lvl1pPr>
            <a:lvl2pPr>
              <a:defRPr sz="2000"/>
            </a:lvl2pPr>
            <a:lvl3pPr>
              <a:defRPr sz="1800"/>
            </a:lvl3pPr>
            <a:lvl4pPr>
              <a:defRPr sz="1600"/>
            </a:lvl4pPr>
            <a:lvl5pPr>
              <a:defRPr sz="1400"/>
            </a:lvl5pPr>
            <a:lvl6pPr>
              <a:defRPr sz="1400"/>
            </a:lvl6pPr>
            <a:lvl7pPr>
              <a:defRPr sz="1400"/>
            </a:lvl7pPr>
            <a:lvl8pPr>
              <a:defRPr sz="1400"/>
            </a:lvl8pPr>
            <a:lvl9pPr>
              <a:defRPr sz="14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4" name="Content Placeholder 3"/>
          <p:cNvSpPr>
            <a:spLocks noGrp="1"/>
          </p:cNvSpPr>
          <p:nvPr>
            <p:ph sz="half" idx="2"/>
          </p:nvPr>
        </p:nvSpPr>
        <p:spPr>
          <a:xfrm>
            <a:off x="4358187" y="1524001"/>
            <a:ext cx="3475625" cy="4419600"/>
          </a:xfrm>
        </p:spPr>
        <p:txBody>
          <a:bodyPr>
            <a:normAutofit/>
          </a:bodyPr>
          <a:lstStyle>
            <a:lvl1pPr>
              <a:defRPr sz="2400"/>
            </a:lvl1pPr>
            <a:lvl2pPr>
              <a:defRPr sz="2000"/>
            </a:lvl2pPr>
            <a:lvl3pPr>
              <a:defRPr sz="1800"/>
            </a:lvl3pPr>
            <a:lvl4pPr>
              <a:defRPr sz="1600"/>
            </a:lvl4pPr>
            <a:lvl5pPr>
              <a:defRPr sz="1400"/>
            </a:lvl5pPr>
            <a:lvl6pPr>
              <a:defRPr sz="1400"/>
            </a:lvl6pPr>
            <a:lvl7pPr>
              <a:defRPr sz="1400"/>
            </a:lvl7pPr>
            <a:lvl8pPr>
              <a:defRPr sz="1400"/>
            </a:lvl8pPr>
            <a:lvl9pPr>
              <a:defRPr sz="14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8" name="Content Placeholder 3"/>
          <p:cNvSpPr>
            <a:spLocks noGrp="1"/>
          </p:cNvSpPr>
          <p:nvPr>
            <p:ph sz="half" idx="13"/>
          </p:nvPr>
        </p:nvSpPr>
        <p:spPr>
          <a:xfrm>
            <a:off x="8184423" y="1524001"/>
            <a:ext cx="3475625" cy="4419600"/>
          </a:xfrm>
        </p:spPr>
        <p:txBody>
          <a:bodyPr>
            <a:normAutofit/>
          </a:bodyPr>
          <a:lstStyle>
            <a:lvl1pPr>
              <a:defRPr sz="2400"/>
            </a:lvl1pPr>
            <a:lvl2pPr>
              <a:defRPr sz="2000"/>
            </a:lvl2pPr>
            <a:lvl3pPr>
              <a:defRPr sz="1800"/>
            </a:lvl3pPr>
            <a:lvl4pPr>
              <a:defRPr sz="1600"/>
            </a:lvl4pPr>
            <a:lvl5pPr>
              <a:defRPr sz="1400"/>
            </a:lvl5pPr>
            <a:lvl6pPr>
              <a:defRPr sz="1400"/>
            </a:lvl6pPr>
            <a:lvl7pPr>
              <a:defRPr sz="1400"/>
            </a:lvl7pPr>
            <a:lvl8pPr>
              <a:defRPr sz="1400"/>
            </a:lvl8pPr>
            <a:lvl9pPr>
              <a:defRPr sz="14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11" name="Title 10"/>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2964577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31952" y="1524002"/>
            <a:ext cx="5411608" cy="2133599"/>
          </a:xfrm>
        </p:spPr>
        <p:txBody>
          <a:bodyPr>
            <a:noAutofit/>
          </a:bodyPr>
          <a:lstStyle>
            <a:lvl1pPr>
              <a:defRPr sz="2400"/>
            </a:lvl1pPr>
            <a:lvl2pPr>
              <a:defRPr sz="2000"/>
            </a:lvl2pPr>
            <a:lvl3pPr>
              <a:defRPr sz="1800"/>
            </a:lvl3pPr>
            <a:lvl4pPr>
              <a:defRPr sz="1600"/>
            </a:lvl4pPr>
            <a:lvl5pPr>
              <a:defRPr sz="1400"/>
            </a:lvl5pPr>
            <a:lvl6pPr>
              <a:defRPr sz="1400"/>
            </a:lvl6pPr>
            <a:lvl7pPr>
              <a:defRPr sz="1400"/>
            </a:lvl7pPr>
            <a:lvl8pPr>
              <a:defRPr sz="1400"/>
            </a:lvl8pPr>
            <a:lvl9pPr>
              <a:defRPr sz="14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4" name="Content Placeholder 3"/>
          <p:cNvSpPr>
            <a:spLocks noGrp="1"/>
          </p:cNvSpPr>
          <p:nvPr>
            <p:ph sz="half" idx="2"/>
          </p:nvPr>
        </p:nvSpPr>
        <p:spPr>
          <a:xfrm>
            <a:off x="6248441" y="1524002"/>
            <a:ext cx="5411607" cy="2133599"/>
          </a:xfrm>
        </p:spPr>
        <p:txBody>
          <a:bodyPr>
            <a:noAutofit/>
          </a:bodyPr>
          <a:lstStyle>
            <a:lvl1pPr>
              <a:defRPr sz="2400"/>
            </a:lvl1pPr>
            <a:lvl2pPr>
              <a:defRPr sz="2000"/>
            </a:lvl2pPr>
            <a:lvl3pPr>
              <a:defRPr sz="1800"/>
            </a:lvl3pPr>
            <a:lvl4pPr>
              <a:defRPr sz="1600"/>
            </a:lvl4pPr>
            <a:lvl5pPr>
              <a:defRPr sz="1400"/>
            </a:lvl5pPr>
            <a:lvl6pPr>
              <a:defRPr sz="1400"/>
            </a:lvl6pPr>
            <a:lvl7pPr>
              <a:defRPr sz="1400"/>
            </a:lvl7pPr>
            <a:lvl8pPr>
              <a:defRPr sz="1400"/>
            </a:lvl8pPr>
            <a:lvl9pPr>
              <a:defRPr sz="14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8" name="Content Placeholder 2"/>
          <p:cNvSpPr>
            <a:spLocks noGrp="1"/>
          </p:cNvSpPr>
          <p:nvPr>
            <p:ph sz="half" idx="13"/>
          </p:nvPr>
        </p:nvSpPr>
        <p:spPr>
          <a:xfrm>
            <a:off x="531952" y="3810002"/>
            <a:ext cx="5411608" cy="2133599"/>
          </a:xfrm>
        </p:spPr>
        <p:txBody>
          <a:bodyPr>
            <a:noAutofit/>
          </a:bodyPr>
          <a:lstStyle>
            <a:lvl1pPr>
              <a:defRPr sz="2400"/>
            </a:lvl1pPr>
            <a:lvl2pPr>
              <a:defRPr sz="2000"/>
            </a:lvl2pPr>
            <a:lvl3pPr>
              <a:defRPr sz="1800"/>
            </a:lvl3pPr>
            <a:lvl4pPr>
              <a:defRPr sz="1600"/>
            </a:lvl4pPr>
            <a:lvl5pPr>
              <a:defRPr sz="1400"/>
            </a:lvl5pPr>
            <a:lvl6pPr>
              <a:defRPr sz="1400"/>
            </a:lvl6pPr>
            <a:lvl7pPr>
              <a:defRPr sz="1400"/>
            </a:lvl7pPr>
            <a:lvl8pPr>
              <a:defRPr sz="1400"/>
            </a:lvl8pPr>
            <a:lvl9pPr>
              <a:defRPr sz="14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9" name="Content Placeholder 3"/>
          <p:cNvSpPr>
            <a:spLocks noGrp="1"/>
          </p:cNvSpPr>
          <p:nvPr>
            <p:ph sz="half" idx="14"/>
          </p:nvPr>
        </p:nvSpPr>
        <p:spPr>
          <a:xfrm>
            <a:off x="6248441" y="3810002"/>
            <a:ext cx="5411607" cy="2133599"/>
          </a:xfrm>
        </p:spPr>
        <p:txBody>
          <a:bodyPr>
            <a:noAutofit/>
          </a:bodyPr>
          <a:lstStyle>
            <a:lvl1pPr>
              <a:defRPr sz="2400"/>
            </a:lvl1pPr>
            <a:lvl2pPr>
              <a:defRPr sz="2000"/>
            </a:lvl2pPr>
            <a:lvl3pPr>
              <a:defRPr sz="1800"/>
            </a:lvl3pPr>
            <a:lvl4pPr>
              <a:defRPr sz="1600"/>
            </a:lvl4pPr>
            <a:lvl5pPr>
              <a:defRPr sz="1400"/>
            </a:lvl5pPr>
            <a:lvl6pPr>
              <a:defRPr sz="1400"/>
            </a:lvl6pPr>
            <a:lvl7pPr>
              <a:defRPr sz="1400"/>
            </a:lvl7pPr>
            <a:lvl8pPr>
              <a:defRPr sz="1400"/>
            </a:lvl8pPr>
            <a:lvl9pPr>
              <a:defRPr sz="14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cxnSp>
        <p:nvCxnSpPr>
          <p:cNvPr id="10" name="Straight Connector 9"/>
          <p:cNvCxnSpPr/>
          <p:nvPr/>
        </p:nvCxnSpPr>
        <p:spPr bwMode="ltGray">
          <a:xfrm>
            <a:off x="6096001"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11" name="Title 10"/>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3648084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Quadrant for Infographics">
    <p:spTree>
      <p:nvGrpSpPr>
        <p:cNvPr id="1" name=""/>
        <p:cNvGrpSpPr/>
        <p:nvPr/>
      </p:nvGrpSpPr>
      <p:grpSpPr>
        <a:xfrm>
          <a:off x="0" y="0"/>
          <a:ext cx="0" cy="0"/>
          <a:chOff x="0" y="0"/>
          <a:chExt cx="0" cy="0"/>
        </a:xfrm>
      </p:grpSpPr>
      <p:cxnSp>
        <p:nvCxnSpPr>
          <p:cNvPr id="10" name="Straight Connector 9"/>
          <p:cNvCxnSpPr/>
          <p:nvPr/>
        </p:nvCxnSpPr>
        <p:spPr bwMode="ltGray">
          <a:xfrm>
            <a:off x="6096001"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12" name="Text Placeholder 11"/>
          <p:cNvSpPr>
            <a:spLocks noGrp="1"/>
          </p:cNvSpPr>
          <p:nvPr>
            <p:ph type="body" sz="quarter" idx="15"/>
          </p:nvPr>
        </p:nvSpPr>
        <p:spPr>
          <a:xfrm>
            <a:off x="2437446" y="1524001"/>
            <a:ext cx="3506114" cy="2011680"/>
          </a:xfrm>
        </p:spPr>
        <p:txBody>
          <a:bodyPr anchor="ctr">
            <a:noAutofit/>
          </a:bodyPr>
          <a:lstStyle>
            <a:lvl1pPr marL="0" indent="0">
              <a:spcBef>
                <a:spcPts val="1200"/>
              </a:spcBef>
              <a:buFont typeface="Arial" panose="020B0604020202020204" pitchFamily="34" charset="0"/>
              <a:buNone/>
              <a:defRPr sz="2400"/>
            </a:lvl1pPr>
            <a:lvl2pPr marL="171450" indent="-171450">
              <a:spcBef>
                <a:spcPts val="1200"/>
              </a:spcBef>
              <a:buFont typeface="Arial" panose="020B0604020202020204" pitchFamily="34" charset="0"/>
              <a:buChar char="•"/>
              <a:defRPr sz="2000"/>
            </a:lvl2pPr>
            <a:lvl3pPr marL="171450" indent="-171450">
              <a:spcBef>
                <a:spcPts val="1200"/>
              </a:spcBef>
              <a:buFont typeface="Arial" panose="020B0604020202020204" pitchFamily="34" charset="0"/>
              <a:buChar char="•"/>
              <a:defRPr sz="2000"/>
            </a:lvl3pPr>
            <a:lvl4pPr marL="171450" indent="-171450">
              <a:spcBef>
                <a:spcPts val="1200"/>
              </a:spcBef>
              <a:buFont typeface="Arial" panose="020B0604020202020204" pitchFamily="34" charset="0"/>
              <a:buChar char="•"/>
              <a:defRPr sz="2000"/>
            </a:lvl4pPr>
            <a:lvl5pPr marL="171450" indent="-171450">
              <a:spcBef>
                <a:spcPts val="1200"/>
              </a:spcBef>
              <a:buFont typeface="Arial" panose="020B0604020202020204" pitchFamily="34" charset="0"/>
              <a:buChar char="•"/>
              <a:defRPr sz="2000"/>
            </a:lvl5pPr>
            <a:lvl6pPr marL="171450" indent="-171450">
              <a:spcBef>
                <a:spcPts val="1200"/>
              </a:spcBef>
              <a:buFont typeface="Arial" panose="020B0604020202020204" pitchFamily="34" charset="0"/>
              <a:buChar char="•"/>
              <a:defRPr sz="2000"/>
            </a:lvl6pPr>
            <a:lvl7pPr marL="171450" indent="-171450">
              <a:spcBef>
                <a:spcPts val="1200"/>
              </a:spcBef>
              <a:buFont typeface="Arial" panose="020B0604020202020204" pitchFamily="34" charset="0"/>
              <a:buChar char="•"/>
              <a:defRPr sz="2000"/>
            </a:lvl7pPr>
            <a:lvl8pPr marL="171450" indent="-171450">
              <a:spcBef>
                <a:spcPts val="1200"/>
              </a:spcBef>
              <a:buFont typeface="Arial" panose="020B0604020202020204" pitchFamily="34" charset="0"/>
              <a:buChar char="•"/>
              <a:defRPr sz="2000"/>
            </a:lvl8pPr>
            <a:lvl9pPr marL="171450" indent="-171450">
              <a:spcBef>
                <a:spcPts val="1200"/>
              </a:spcBef>
              <a:buFont typeface="Arial" panose="020B0604020202020204" pitchFamily="34" charset="0"/>
              <a:buChar char="•"/>
              <a:defRPr sz="2000"/>
            </a:lvl9pPr>
          </a:lstStyle>
          <a:p>
            <a:pPr lvl="0"/>
            <a:r>
              <a:rPr lang="ko-KR" altLang="en-US" smtClean="0"/>
              <a:t>마스터 텍스트 스타일을 편집합니다</a:t>
            </a:r>
          </a:p>
        </p:txBody>
      </p:sp>
      <p:cxnSp>
        <p:nvCxnSpPr>
          <p:cNvPr id="13" name="Straight Connector 12"/>
          <p:cNvCxnSpPr/>
          <p:nvPr/>
        </p:nvCxnSpPr>
        <p:spPr bwMode="ltGray">
          <a:xfrm flipH="1">
            <a:off x="531952" y="3733800"/>
            <a:ext cx="11128099" cy="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16" name="Text Placeholder 11"/>
          <p:cNvSpPr>
            <a:spLocks noGrp="1"/>
          </p:cNvSpPr>
          <p:nvPr>
            <p:ph type="body" sz="quarter" idx="16"/>
          </p:nvPr>
        </p:nvSpPr>
        <p:spPr>
          <a:xfrm>
            <a:off x="8153936" y="1524001"/>
            <a:ext cx="3506114" cy="2011680"/>
          </a:xfrm>
        </p:spPr>
        <p:txBody>
          <a:bodyPr anchor="ctr">
            <a:noAutofit/>
          </a:bodyPr>
          <a:lstStyle>
            <a:lvl1pPr marL="0" indent="0">
              <a:spcBef>
                <a:spcPts val="1200"/>
              </a:spcBef>
              <a:buFont typeface="Arial" panose="020B0604020202020204" pitchFamily="34" charset="0"/>
              <a:buNone/>
              <a:defRPr sz="2400"/>
            </a:lvl1pPr>
            <a:lvl2pPr marL="171450" indent="-171450">
              <a:spcBef>
                <a:spcPts val="1200"/>
              </a:spcBef>
              <a:buFont typeface="Arial" panose="020B0604020202020204" pitchFamily="34" charset="0"/>
              <a:buChar char="•"/>
              <a:defRPr sz="2000"/>
            </a:lvl2pPr>
            <a:lvl3pPr marL="171450" indent="-171450">
              <a:spcBef>
                <a:spcPts val="1200"/>
              </a:spcBef>
              <a:buFont typeface="Arial" panose="020B0604020202020204" pitchFamily="34" charset="0"/>
              <a:buChar char="•"/>
              <a:defRPr sz="2000"/>
            </a:lvl3pPr>
            <a:lvl4pPr marL="171450" indent="-171450">
              <a:spcBef>
                <a:spcPts val="1200"/>
              </a:spcBef>
              <a:buFont typeface="Arial" panose="020B0604020202020204" pitchFamily="34" charset="0"/>
              <a:buChar char="•"/>
              <a:defRPr sz="2000"/>
            </a:lvl4pPr>
            <a:lvl5pPr marL="171450" indent="-171450">
              <a:spcBef>
                <a:spcPts val="1200"/>
              </a:spcBef>
              <a:buFont typeface="Arial" panose="020B0604020202020204" pitchFamily="34" charset="0"/>
              <a:buChar char="•"/>
              <a:defRPr sz="2000"/>
            </a:lvl5pPr>
            <a:lvl6pPr marL="171450" indent="-171450">
              <a:spcBef>
                <a:spcPts val="1200"/>
              </a:spcBef>
              <a:buFont typeface="Arial" panose="020B0604020202020204" pitchFamily="34" charset="0"/>
              <a:buChar char="•"/>
              <a:defRPr sz="2000"/>
            </a:lvl6pPr>
            <a:lvl7pPr marL="171450" indent="-171450">
              <a:spcBef>
                <a:spcPts val="1200"/>
              </a:spcBef>
              <a:buFont typeface="Arial" panose="020B0604020202020204" pitchFamily="34" charset="0"/>
              <a:buChar char="•"/>
              <a:defRPr sz="2000"/>
            </a:lvl7pPr>
            <a:lvl8pPr marL="171450" indent="-171450">
              <a:spcBef>
                <a:spcPts val="1200"/>
              </a:spcBef>
              <a:buFont typeface="Arial" panose="020B0604020202020204" pitchFamily="34" charset="0"/>
              <a:buChar char="•"/>
              <a:defRPr sz="2000"/>
            </a:lvl8pPr>
            <a:lvl9pPr marL="171450" indent="-171450">
              <a:spcBef>
                <a:spcPts val="1200"/>
              </a:spcBef>
              <a:buFont typeface="Arial" panose="020B0604020202020204" pitchFamily="34" charset="0"/>
              <a:buChar char="•"/>
              <a:defRPr sz="2000"/>
            </a:lvl9pPr>
          </a:lstStyle>
          <a:p>
            <a:pPr lvl="0"/>
            <a:r>
              <a:rPr lang="ko-KR" altLang="en-US" smtClean="0"/>
              <a:t>마스터 텍스트 스타일을 편집합니다</a:t>
            </a:r>
          </a:p>
        </p:txBody>
      </p:sp>
      <p:sp>
        <p:nvSpPr>
          <p:cNvPr id="17" name="Text Placeholder 11"/>
          <p:cNvSpPr>
            <a:spLocks noGrp="1"/>
          </p:cNvSpPr>
          <p:nvPr>
            <p:ph type="body" sz="quarter" idx="17"/>
          </p:nvPr>
        </p:nvSpPr>
        <p:spPr>
          <a:xfrm>
            <a:off x="2437446" y="3931920"/>
            <a:ext cx="3506114" cy="2011680"/>
          </a:xfrm>
        </p:spPr>
        <p:txBody>
          <a:bodyPr anchor="ctr">
            <a:noAutofit/>
          </a:bodyPr>
          <a:lstStyle>
            <a:lvl1pPr marL="0" indent="0">
              <a:spcBef>
                <a:spcPts val="1200"/>
              </a:spcBef>
              <a:buFont typeface="Arial" panose="020B0604020202020204" pitchFamily="34" charset="0"/>
              <a:buNone/>
              <a:defRPr sz="2400"/>
            </a:lvl1pPr>
            <a:lvl2pPr marL="171450" indent="-171450">
              <a:spcBef>
                <a:spcPts val="1200"/>
              </a:spcBef>
              <a:buFont typeface="Arial" panose="020B0604020202020204" pitchFamily="34" charset="0"/>
              <a:buChar char="•"/>
              <a:defRPr sz="2000"/>
            </a:lvl2pPr>
            <a:lvl3pPr marL="171450" indent="-171450">
              <a:spcBef>
                <a:spcPts val="1200"/>
              </a:spcBef>
              <a:buFont typeface="Arial" panose="020B0604020202020204" pitchFamily="34" charset="0"/>
              <a:buChar char="•"/>
              <a:defRPr sz="2000"/>
            </a:lvl3pPr>
            <a:lvl4pPr marL="171450" indent="-171450">
              <a:spcBef>
                <a:spcPts val="1200"/>
              </a:spcBef>
              <a:buFont typeface="Arial" panose="020B0604020202020204" pitchFamily="34" charset="0"/>
              <a:buChar char="•"/>
              <a:defRPr sz="2000"/>
            </a:lvl4pPr>
            <a:lvl5pPr marL="171450" indent="-171450">
              <a:spcBef>
                <a:spcPts val="1200"/>
              </a:spcBef>
              <a:buFont typeface="Arial" panose="020B0604020202020204" pitchFamily="34" charset="0"/>
              <a:buChar char="•"/>
              <a:defRPr sz="2000"/>
            </a:lvl5pPr>
            <a:lvl6pPr marL="171450" indent="-171450">
              <a:spcBef>
                <a:spcPts val="1200"/>
              </a:spcBef>
              <a:buFont typeface="Arial" panose="020B0604020202020204" pitchFamily="34" charset="0"/>
              <a:buChar char="•"/>
              <a:defRPr sz="2000"/>
            </a:lvl6pPr>
            <a:lvl7pPr marL="171450" indent="-171450">
              <a:spcBef>
                <a:spcPts val="1200"/>
              </a:spcBef>
              <a:buFont typeface="Arial" panose="020B0604020202020204" pitchFamily="34" charset="0"/>
              <a:buChar char="•"/>
              <a:defRPr sz="2000"/>
            </a:lvl7pPr>
            <a:lvl8pPr marL="171450" indent="-171450">
              <a:spcBef>
                <a:spcPts val="1200"/>
              </a:spcBef>
              <a:buFont typeface="Arial" panose="020B0604020202020204" pitchFamily="34" charset="0"/>
              <a:buChar char="•"/>
              <a:defRPr sz="2000"/>
            </a:lvl8pPr>
            <a:lvl9pPr marL="171450" indent="-171450">
              <a:spcBef>
                <a:spcPts val="1200"/>
              </a:spcBef>
              <a:buFont typeface="Arial" panose="020B0604020202020204" pitchFamily="34" charset="0"/>
              <a:buChar char="•"/>
              <a:defRPr sz="2000"/>
            </a:lvl9pPr>
          </a:lstStyle>
          <a:p>
            <a:pPr lvl="0"/>
            <a:r>
              <a:rPr lang="ko-KR" altLang="en-US" smtClean="0"/>
              <a:t>마스터 텍스트 스타일을 편집합니다</a:t>
            </a:r>
          </a:p>
        </p:txBody>
      </p:sp>
      <p:sp>
        <p:nvSpPr>
          <p:cNvPr id="18" name="Text Placeholder 11"/>
          <p:cNvSpPr>
            <a:spLocks noGrp="1"/>
          </p:cNvSpPr>
          <p:nvPr>
            <p:ph type="body" sz="quarter" idx="18"/>
          </p:nvPr>
        </p:nvSpPr>
        <p:spPr>
          <a:xfrm>
            <a:off x="8153936" y="3931920"/>
            <a:ext cx="3506114" cy="2011680"/>
          </a:xfrm>
        </p:spPr>
        <p:txBody>
          <a:bodyPr anchor="ctr">
            <a:noAutofit/>
          </a:bodyPr>
          <a:lstStyle>
            <a:lvl1pPr marL="0" indent="0">
              <a:spcBef>
                <a:spcPts val="1200"/>
              </a:spcBef>
              <a:buFont typeface="Arial" panose="020B0604020202020204" pitchFamily="34" charset="0"/>
              <a:buNone/>
              <a:defRPr sz="2400"/>
            </a:lvl1pPr>
            <a:lvl2pPr marL="171450" indent="-171450">
              <a:spcBef>
                <a:spcPts val="1200"/>
              </a:spcBef>
              <a:buFont typeface="Arial" panose="020B0604020202020204" pitchFamily="34" charset="0"/>
              <a:buChar char="•"/>
              <a:defRPr sz="2000"/>
            </a:lvl2pPr>
            <a:lvl3pPr marL="171450" indent="-171450">
              <a:spcBef>
                <a:spcPts val="1200"/>
              </a:spcBef>
              <a:buFont typeface="Arial" panose="020B0604020202020204" pitchFamily="34" charset="0"/>
              <a:buChar char="•"/>
              <a:defRPr sz="2000"/>
            </a:lvl3pPr>
            <a:lvl4pPr marL="171450" indent="-171450">
              <a:spcBef>
                <a:spcPts val="1200"/>
              </a:spcBef>
              <a:buFont typeface="Arial" panose="020B0604020202020204" pitchFamily="34" charset="0"/>
              <a:buChar char="•"/>
              <a:defRPr sz="2000"/>
            </a:lvl4pPr>
            <a:lvl5pPr marL="171450" indent="-171450">
              <a:spcBef>
                <a:spcPts val="1200"/>
              </a:spcBef>
              <a:buFont typeface="Arial" panose="020B0604020202020204" pitchFamily="34" charset="0"/>
              <a:buChar char="•"/>
              <a:defRPr sz="2000"/>
            </a:lvl5pPr>
            <a:lvl6pPr marL="171450" indent="-171450">
              <a:spcBef>
                <a:spcPts val="1200"/>
              </a:spcBef>
              <a:buFont typeface="Arial" panose="020B0604020202020204" pitchFamily="34" charset="0"/>
              <a:buChar char="•"/>
              <a:defRPr sz="2000"/>
            </a:lvl6pPr>
            <a:lvl7pPr marL="171450" indent="-171450">
              <a:spcBef>
                <a:spcPts val="1200"/>
              </a:spcBef>
              <a:buFont typeface="Arial" panose="020B0604020202020204" pitchFamily="34" charset="0"/>
              <a:buChar char="•"/>
              <a:defRPr sz="2000"/>
            </a:lvl7pPr>
            <a:lvl8pPr marL="171450" indent="-171450">
              <a:spcBef>
                <a:spcPts val="1200"/>
              </a:spcBef>
              <a:buFont typeface="Arial" panose="020B0604020202020204" pitchFamily="34" charset="0"/>
              <a:buChar char="•"/>
              <a:defRPr sz="2000"/>
            </a:lvl8pPr>
            <a:lvl9pPr marL="171450" indent="-171450">
              <a:spcBef>
                <a:spcPts val="1200"/>
              </a:spcBef>
              <a:buFont typeface="Arial" panose="020B0604020202020204" pitchFamily="34" charset="0"/>
              <a:buChar char="•"/>
              <a:defRPr sz="2000"/>
            </a:lvl9pPr>
          </a:lstStyle>
          <a:p>
            <a:pPr lvl="0"/>
            <a:r>
              <a:rPr lang="ko-KR" altLang="en-US" smtClean="0"/>
              <a:t>마스터 텍스트 스타일을 편집합니다</a:t>
            </a:r>
          </a:p>
        </p:txBody>
      </p:sp>
      <p:sp>
        <p:nvSpPr>
          <p:cNvPr id="3" name="Title 2"/>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1173219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etric">
    <p:spTree>
      <p:nvGrpSpPr>
        <p:cNvPr id="1" name=""/>
        <p:cNvGrpSpPr/>
        <p:nvPr/>
      </p:nvGrpSpPr>
      <p:grpSpPr>
        <a:xfrm>
          <a:off x="0" y="0"/>
          <a:ext cx="0" cy="0"/>
          <a:chOff x="0" y="0"/>
          <a:chExt cx="0" cy="0"/>
        </a:xfrm>
      </p:grpSpPr>
      <p:sp>
        <p:nvSpPr>
          <p:cNvPr id="12" name="Text Placeholder 11"/>
          <p:cNvSpPr>
            <a:spLocks noGrp="1"/>
          </p:cNvSpPr>
          <p:nvPr>
            <p:ph type="body" sz="quarter" idx="15"/>
          </p:nvPr>
        </p:nvSpPr>
        <p:spPr>
          <a:xfrm>
            <a:off x="5257582" y="1524000"/>
            <a:ext cx="5030510" cy="2743200"/>
          </a:xfrm>
        </p:spPr>
        <p:txBody>
          <a:bodyPr anchor="ctr">
            <a:noAutofit/>
          </a:bodyPr>
          <a:lstStyle>
            <a:lvl1pPr marL="0" indent="0">
              <a:spcBef>
                <a:spcPts val="1200"/>
              </a:spcBef>
              <a:buFont typeface="Arial" panose="020B0604020202020204" pitchFamily="34" charset="0"/>
              <a:buNone/>
              <a:defRPr sz="2800"/>
            </a:lvl1pPr>
            <a:lvl2pPr marL="171450" indent="-171450">
              <a:spcBef>
                <a:spcPts val="1200"/>
              </a:spcBef>
              <a:buFont typeface="Arial" panose="020B0604020202020204" pitchFamily="34" charset="0"/>
              <a:buChar char="•"/>
              <a:defRPr sz="2000"/>
            </a:lvl2pPr>
            <a:lvl3pPr marL="171450" indent="-171450">
              <a:spcBef>
                <a:spcPts val="1200"/>
              </a:spcBef>
              <a:buFont typeface="Arial" panose="020B0604020202020204" pitchFamily="34" charset="0"/>
              <a:buChar char="•"/>
              <a:defRPr sz="2000"/>
            </a:lvl3pPr>
            <a:lvl4pPr marL="171450" indent="-171450">
              <a:spcBef>
                <a:spcPts val="1200"/>
              </a:spcBef>
              <a:buFont typeface="Arial" panose="020B0604020202020204" pitchFamily="34" charset="0"/>
              <a:buChar char="•"/>
              <a:defRPr sz="2000"/>
            </a:lvl4pPr>
            <a:lvl5pPr marL="171450" indent="-171450">
              <a:spcBef>
                <a:spcPts val="1200"/>
              </a:spcBef>
              <a:buFont typeface="Arial" panose="020B0604020202020204" pitchFamily="34" charset="0"/>
              <a:buChar char="•"/>
              <a:defRPr sz="2000"/>
            </a:lvl5pPr>
            <a:lvl6pPr marL="171450" indent="-171450">
              <a:spcBef>
                <a:spcPts val="1200"/>
              </a:spcBef>
              <a:buFont typeface="Arial" panose="020B0604020202020204" pitchFamily="34" charset="0"/>
              <a:buChar char="•"/>
              <a:defRPr sz="2000"/>
            </a:lvl6pPr>
            <a:lvl7pPr marL="171450" indent="-171450">
              <a:spcBef>
                <a:spcPts val="1200"/>
              </a:spcBef>
              <a:buFont typeface="Arial" panose="020B0604020202020204" pitchFamily="34" charset="0"/>
              <a:buChar char="•"/>
              <a:defRPr sz="2000"/>
            </a:lvl7pPr>
            <a:lvl8pPr marL="171450" indent="-171450">
              <a:spcBef>
                <a:spcPts val="1200"/>
              </a:spcBef>
              <a:buFont typeface="Arial" panose="020B0604020202020204" pitchFamily="34" charset="0"/>
              <a:buChar char="•"/>
              <a:defRPr sz="2000"/>
            </a:lvl8pPr>
            <a:lvl9pPr marL="171450" indent="-171450">
              <a:spcBef>
                <a:spcPts val="1200"/>
              </a:spcBef>
              <a:buFont typeface="Arial" panose="020B0604020202020204" pitchFamily="34" charset="0"/>
              <a:buChar char="•"/>
              <a:defRPr sz="2000"/>
            </a:lvl9pPr>
          </a:lstStyle>
          <a:p>
            <a:pPr lvl="0"/>
            <a:r>
              <a:rPr lang="ko-KR" altLang="en-US" smtClean="0"/>
              <a:t>마스터 텍스트 스타일을 편집합니다</a:t>
            </a:r>
          </a:p>
        </p:txBody>
      </p:sp>
      <p:sp>
        <p:nvSpPr>
          <p:cNvPr id="2" name="Title 1"/>
          <p:cNvSpPr>
            <a:spLocks noGrp="1"/>
          </p:cNvSpPr>
          <p:nvPr>
            <p:ph type="title" hasCustomPrompt="1"/>
          </p:nvPr>
        </p:nvSpPr>
        <p:spPr>
          <a:xfrm>
            <a:off x="760610" y="1524000"/>
            <a:ext cx="4077762" cy="2743200"/>
          </a:xfrm>
        </p:spPr>
        <p:txBody>
          <a:bodyPr anchor="ctr"/>
          <a:lstStyle>
            <a:lvl1pPr algn="r">
              <a:defRPr sz="16600" b="1">
                <a:solidFill>
                  <a:schemeClr val="accent5"/>
                </a:solidFill>
              </a:defRPr>
            </a:lvl1pPr>
          </a:lstStyle>
          <a:p>
            <a:r>
              <a:rPr lang="en-US" dirty="0" smtClean="0"/>
              <a:t>XX</a:t>
            </a:r>
            <a:endParaRPr lang="en-US" dirty="0"/>
          </a:p>
        </p:txBody>
      </p:sp>
    </p:spTree>
    <p:extLst>
      <p:ext uri="{BB962C8B-B14F-4D97-AF65-F5344CB8AC3E}">
        <p14:creationId xmlns:p14="http://schemas.microsoft.com/office/powerpoint/2010/main" val="2750787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비교">
    <p:spTree>
      <p:nvGrpSpPr>
        <p:cNvPr id="1" name=""/>
        <p:cNvGrpSpPr/>
        <p:nvPr/>
      </p:nvGrpSpPr>
      <p:grpSpPr>
        <a:xfrm>
          <a:off x="0" y="0"/>
          <a:ext cx="0" cy="0"/>
          <a:chOff x="0" y="0"/>
          <a:chExt cx="0" cy="0"/>
        </a:xfrm>
      </p:grpSpPr>
      <p:cxnSp>
        <p:nvCxnSpPr>
          <p:cNvPr id="10" name="Straight Connector 9"/>
          <p:cNvCxnSpPr/>
          <p:nvPr/>
        </p:nvCxnSpPr>
        <p:spPr bwMode="ltGray">
          <a:xfrm>
            <a:off x="6096001"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531951" y="1524000"/>
            <a:ext cx="5414658" cy="762000"/>
          </a:xfrm>
        </p:spPr>
        <p:txBody>
          <a:bodyPr anchor="ctr">
            <a:noAutofit/>
          </a:bodyPr>
          <a:lstStyle>
            <a:lvl1pPr marL="0" indent="0">
              <a:spcBef>
                <a:spcPts val="0"/>
              </a:spcBef>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Content Placeholder 3"/>
          <p:cNvSpPr>
            <a:spLocks noGrp="1"/>
          </p:cNvSpPr>
          <p:nvPr>
            <p:ph sz="half" idx="2"/>
          </p:nvPr>
        </p:nvSpPr>
        <p:spPr>
          <a:xfrm>
            <a:off x="531951" y="2362200"/>
            <a:ext cx="5414658" cy="3581400"/>
          </a:xfrm>
        </p:spPr>
        <p:txBody>
          <a:bodyPr>
            <a:norm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5" name="Text Placeholder 4"/>
          <p:cNvSpPr>
            <a:spLocks noGrp="1"/>
          </p:cNvSpPr>
          <p:nvPr>
            <p:ph type="body" sz="quarter" idx="3"/>
          </p:nvPr>
        </p:nvSpPr>
        <p:spPr>
          <a:xfrm>
            <a:off x="6245390" y="1524000"/>
            <a:ext cx="5414658" cy="762000"/>
          </a:xfrm>
        </p:spPr>
        <p:txBody>
          <a:bodyPr anchor="ctr">
            <a:noAutofit/>
          </a:bodyPr>
          <a:lstStyle>
            <a:lvl1pPr marL="0" indent="0">
              <a:spcBef>
                <a:spcPts val="0"/>
              </a:spcBef>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Content Placeholder 5"/>
          <p:cNvSpPr>
            <a:spLocks noGrp="1"/>
          </p:cNvSpPr>
          <p:nvPr>
            <p:ph sz="quarter" idx="4"/>
          </p:nvPr>
        </p:nvSpPr>
        <p:spPr>
          <a:xfrm>
            <a:off x="6245390" y="2362200"/>
            <a:ext cx="5414658" cy="3581400"/>
          </a:xfrm>
        </p:spPr>
        <p:txBody>
          <a:bodyPr>
            <a:norm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11" name="Title 10"/>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2671753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64403" y="6556248"/>
            <a:ext cx="1226717" cy="182880"/>
          </a:xfrm>
          <a:prstGeom prst="rect">
            <a:avLst/>
          </a:prstGeom>
        </p:spPr>
        <p:txBody>
          <a:bodyPr/>
          <a:lstStyle/>
          <a:p>
            <a:pPr latinLnBrk="0"/>
            <a:fld id="{A52D99EC-ABE5-42A5-B15B-B8C044BE7365}" type="datetime1">
              <a:rPr lang="en-US" smtClean="0">
                <a:solidFill>
                  <a:srgbClr val="5F5F5F"/>
                </a:solidFill>
              </a:rPr>
              <a:pPr latinLnBrk="0"/>
              <a:t>9/13/2020</a:t>
            </a:fld>
            <a:endParaRPr lang="en-US">
              <a:solidFill>
                <a:srgbClr val="5F5F5F"/>
              </a:solidFill>
            </a:endParaRPr>
          </a:p>
        </p:txBody>
      </p:sp>
      <p:sp>
        <p:nvSpPr>
          <p:cNvPr id="4" name="Footer Placeholder 3"/>
          <p:cNvSpPr>
            <a:spLocks noGrp="1"/>
          </p:cNvSpPr>
          <p:nvPr>
            <p:ph type="ftr" sz="quarter" idx="11"/>
          </p:nvPr>
        </p:nvSpPr>
        <p:spPr>
          <a:xfrm>
            <a:off x="8779576" y="6556248"/>
            <a:ext cx="2499374" cy="182880"/>
          </a:xfrm>
          <a:prstGeom prst="rect">
            <a:avLst/>
          </a:prstGeom>
        </p:spPr>
        <p:txBody>
          <a:bodyPr/>
          <a:lstStyle/>
          <a:p>
            <a:pPr latinLnBrk="0"/>
            <a:r>
              <a:rPr lang="en-US" smtClean="0">
                <a:solidFill>
                  <a:srgbClr val="5F5F5F"/>
                </a:solidFill>
              </a:rPr>
              <a:t>Oracle Confidential – Internal/Restricted/Highly Restricted</a:t>
            </a:r>
            <a:endParaRPr lang="en-US">
              <a:solidFill>
                <a:srgbClr val="5F5F5F"/>
              </a:solidFill>
            </a:endParaRPr>
          </a:p>
        </p:txBody>
      </p:sp>
      <p:sp>
        <p:nvSpPr>
          <p:cNvPr id="5" name="Slide Number Placeholder 4"/>
          <p:cNvSpPr>
            <a:spLocks noGrp="1"/>
          </p:cNvSpPr>
          <p:nvPr>
            <p:ph type="sldNum" sz="quarter" idx="12"/>
          </p:nvPr>
        </p:nvSpPr>
        <p:spPr>
          <a:xfrm>
            <a:off x="11278949" y="6556248"/>
            <a:ext cx="381760" cy="182880"/>
          </a:xfrm>
          <a:prstGeom prst="rect">
            <a:avLst/>
          </a:prstGeom>
        </p:spPr>
        <p:txBody>
          <a:bodyPr/>
          <a:lstStyle/>
          <a:p>
            <a:pPr latinLnBrk="0"/>
            <a:fld id="{C51EAA63-D034-42AE-91FA-B13B9518C7BE}" type="slidenum">
              <a:rPr lang="en-US" altLang="ko-KR" smtClean="0">
                <a:solidFill>
                  <a:srgbClr val="5F5F5F"/>
                </a:solidFill>
              </a:rPr>
              <a:pPr latinLnBrk="0"/>
              <a:t>‹#›</a:t>
            </a:fld>
            <a:endParaRPr lang="en-US" altLang="ko-KR">
              <a:solidFill>
                <a:srgbClr val="5F5F5F"/>
              </a:solidFill>
            </a:endParaRPr>
          </a:p>
        </p:txBody>
      </p:sp>
      <p:sp>
        <p:nvSpPr>
          <p:cNvPr id="2" name="Title 1"/>
          <p:cNvSpPr>
            <a:spLocks noGrp="1"/>
          </p:cNvSpPr>
          <p:nvPr>
            <p:ph type="title"/>
          </p:nvPr>
        </p:nvSpPr>
        <p:spPr/>
        <p:txBody>
          <a:bodyPr/>
          <a:lstStyle/>
          <a:p>
            <a:r>
              <a:rPr lang="ko-KR" altLang="en-US" smtClean="0"/>
              <a:t>마스터 제목 스타일 편집</a:t>
            </a:r>
            <a:endParaRPr lang="en-US"/>
          </a:p>
        </p:txBody>
      </p:sp>
    </p:spTree>
    <p:extLst>
      <p:ext uri="{BB962C8B-B14F-4D97-AF65-F5344CB8AC3E}">
        <p14:creationId xmlns:p14="http://schemas.microsoft.com/office/powerpoint/2010/main" val="1404309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제목 슬라이드">
    <p:bg>
      <p:bgPr>
        <a:solidFill>
          <a:schemeClr val="bg2"/>
        </a:solidFill>
        <a:effectLst/>
      </p:bgPr>
    </p:bg>
    <p:spTree>
      <p:nvGrpSpPr>
        <p:cNvPr id="1" name=""/>
        <p:cNvGrpSpPr/>
        <p:nvPr/>
      </p:nvGrpSpPr>
      <p:grpSpPr>
        <a:xfrm>
          <a:off x="0" y="0"/>
          <a:ext cx="0" cy="0"/>
          <a:chOff x="0" y="0"/>
          <a:chExt cx="0" cy="0"/>
        </a:xfrm>
      </p:grpSpPr>
      <p:sp>
        <p:nvSpPr>
          <p:cNvPr id="11" name="TextBox 10"/>
          <p:cNvSpPr txBox="1"/>
          <p:nvPr/>
        </p:nvSpPr>
        <p:spPr>
          <a:xfrm>
            <a:off x="5991199" y="6556248"/>
            <a:ext cx="2788377" cy="182880"/>
          </a:xfrm>
          <a:prstGeom prst="rect">
            <a:avLst/>
          </a:prstGeom>
          <a:noFill/>
        </p:spPr>
        <p:txBody>
          <a:bodyPr wrap="none" lIns="0" tIns="0" rIns="0" b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800" b="0" i="0" u="none" strike="noStrike" kern="1200" cap="none" spc="0" normalizeH="0" baseline="0" noProof="0">
                <a:ln>
                  <a:noFill/>
                </a:ln>
                <a:solidFill>
                  <a:srgbClr val="5F5F5F">
                    <a:lumMod val="60000"/>
                    <a:lumOff val="40000"/>
                  </a:srgbClr>
                </a:solidFill>
                <a:effectLst/>
                <a:uLnTx/>
                <a:uFillTx/>
                <a:latin typeface="Calibri"/>
                <a:ea typeface="+mn-ea"/>
                <a:cs typeface="+mn-cs"/>
              </a:rPr>
              <a:t>Copyright © 2014 Oracle and/or its affiliates. All rights reserved.  |</a:t>
            </a:r>
          </a:p>
        </p:txBody>
      </p:sp>
      <p:sp>
        <p:nvSpPr>
          <p:cNvPr id="2" name="Title 1"/>
          <p:cNvSpPr>
            <a:spLocks noGrp="1"/>
          </p:cNvSpPr>
          <p:nvPr>
            <p:ph type="ctrTitle"/>
          </p:nvPr>
        </p:nvSpPr>
        <p:spPr>
          <a:xfrm>
            <a:off x="531952" y="739776"/>
            <a:ext cx="11128097" cy="1470025"/>
          </a:xfrm>
        </p:spPr>
        <p:txBody>
          <a:bodyPr/>
          <a:lstStyle>
            <a:lvl1pPr>
              <a:lnSpc>
                <a:spcPct val="80000"/>
              </a:lnSpc>
              <a:defRPr sz="4800"/>
            </a:lvl1pPr>
          </a:lstStyle>
          <a:p>
            <a:r>
              <a:rPr lang="ko-KR" altLang="en-US" smtClean="0"/>
              <a:t>마스터 제목 스타일 편집</a:t>
            </a:r>
            <a:endParaRPr dirty="0"/>
          </a:p>
        </p:txBody>
      </p:sp>
      <p:sp>
        <p:nvSpPr>
          <p:cNvPr id="3" name="Subtitle 2"/>
          <p:cNvSpPr>
            <a:spLocks noGrp="1"/>
          </p:cNvSpPr>
          <p:nvPr>
            <p:ph type="subTitle" idx="1"/>
          </p:nvPr>
        </p:nvSpPr>
        <p:spPr>
          <a:xfrm>
            <a:off x="531902" y="2286000"/>
            <a:ext cx="11129546"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smtClean="0"/>
              <a:t>마스터 부제목 스타일 편집</a:t>
            </a:r>
            <a:endParaRPr dirty="0"/>
          </a:p>
        </p:txBody>
      </p:sp>
      <p:sp>
        <p:nvSpPr>
          <p:cNvPr id="4" name="Date Placeholder 3"/>
          <p:cNvSpPr>
            <a:spLocks noGrp="1"/>
          </p:cNvSpPr>
          <p:nvPr>
            <p:ph type="dt" sz="half" idx="10"/>
          </p:nvPr>
        </p:nvSpPr>
        <p:spPr>
          <a:xfrm>
            <a:off x="4564403" y="6556248"/>
            <a:ext cx="1226717" cy="182880"/>
          </a:xfrm>
          <a:prstGeom prst="rect">
            <a:avLst/>
          </a:prstGeom>
        </p:spPr>
        <p:txBody>
          <a:bodyPr/>
          <a:lstStyle/>
          <a:p>
            <a:pPr latinLnBrk="0"/>
            <a:fld id="{BCD2CDC6-9352-4ED5-B272-74DDB6DCFEAF}" type="datetime1">
              <a:rPr lang="en-US" smtClean="0">
                <a:solidFill>
                  <a:srgbClr val="5F5F5F"/>
                </a:solidFill>
              </a:rPr>
              <a:pPr latinLnBrk="0"/>
              <a:t>9/13/2020</a:t>
            </a:fld>
            <a:endParaRPr lang="en-US">
              <a:solidFill>
                <a:srgbClr val="5F5F5F"/>
              </a:solidFill>
            </a:endParaRPr>
          </a:p>
        </p:txBody>
      </p:sp>
      <p:sp>
        <p:nvSpPr>
          <p:cNvPr id="5" name="Footer Placeholder 4"/>
          <p:cNvSpPr>
            <a:spLocks noGrp="1"/>
          </p:cNvSpPr>
          <p:nvPr>
            <p:ph type="ftr" sz="quarter" idx="11"/>
          </p:nvPr>
        </p:nvSpPr>
        <p:spPr>
          <a:xfrm>
            <a:off x="8779576" y="6556248"/>
            <a:ext cx="2499374" cy="182880"/>
          </a:xfrm>
          <a:prstGeom prst="rect">
            <a:avLst/>
          </a:prstGeom>
        </p:spPr>
        <p:txBody>
          <a:bodyPr/>
          <a:lstStyle/>
          <a:p>
            <a:pPr latinLnBrk="0"/>
            <a:r>
              <a:rPr lang="en-US" smtClean="0">
                <a:solidFill>
                  <a:srgbClr val="5F5F5F"/>
                </a:solidFill>
              </a:rPr>
              <a:t>Oracle Confidential – Internal/Restricted/Highly Restricted</a:t>
            </a:r>
            <a:endParaRPr lang="en-US">
              <a:solidFill>
                <a:srgbClr val="5F5F5F"/>
              </a:solidFill>
            </a:endParaRPr>
          </a:p>
        </p:txBody>
      </p:sp>
      <p:sp>
        <p:nvSpPr>
          <p:cNvPr id="6" name="Slide Number Placeholder 5"/>
          <p:cNvSpPr>
            <a:spLocks noGrp="1"/>
          </p:cNvSpPr>
          <p:nvPr>
            <p:ph type="sldNum" sz="quarter" idx="12"/>
          </p:nvPr>
        </p:nvSpPr>
        <p:spPr>
          <a:xfrm>
            <a:off x="11278949" y="6934200"/>
            <a:ext cx="381760" cy="182880"/>
          </a:xfrm>
          <a:prstGeom prst="rect">
            <a:avLst/>
          </a:prstGeom>
        </p:spPr>
        <p:txBody>
          <a:bodyPr/>
          <a:lstStyle/>
          <a:p>
            <a:pPr latinLnBrk="0"/>
            <a:fld id="{C51EAA63-D034-42AE-91FA-B13B9518C7BE}" type="slidenum">
              <a:rPr lang="en-US" altLang="ko-KR" smtClean="0">
                <a:solidFill>
                  <a:srgbClr val="5F5F5F"/>
                </a:solidFill>
              </a:rPr>
              <a:pPr latinLnBrk="0"/>
              <a:t>‹#›</a:t>
            </a:fld>
            <a:endParaRPr lang="en-US" altLang="ko-KR">
              <a:solidFill>
                <a:srgbClr val="5F5F5F"/>
              </a:solidFill>
            </a:endParaRPr>
          </a:p>
        </p:txBody>
      </p:sp>
      <p:pic>
        <p:nvPicPr>
          <p:cNvPr id="13" name="Picture 12" descr="1.5X red tab for PP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ltGray">
          <a:xfrm>
            <a:off x="531951" y="6268258"/>
            <a:ext cx="1610674" cy="589743"/>
          </a:xfrm>
          <a:prstGeom prst="rect">
            <a:avLst/>
          </a:prstGeom>
        </p:spPr>
      </p:pic>
    </p:spTree>
    <p:extLst>
      <p:ext uri="{BB962C8B-B14F-4D97-AF65-F5344CB8AC3E}">
        <p14:creationId xmlns:p14="http://schemas.microsoft.com/office/powerpoint/2010/main" val="1644356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6" name="Text Placeholder 12"/>
          <p:cNvSpPr>
            <a:spLocks noGrp="1"/>
          </p:cNvSpPr>
          <p:nvPr>
            <p:ph type="body" sz="quarter" idx="13" hasCustomPrompt="1"/>
          </p:nvPr>
        </p:nvSpPr>
        <p:spPr>
          <a:xfrm>
            <a:off x="531953" y="1373742"/>
            <a:ext cx="11128096"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subtitle</a:t>
            </a:r>
          </a:p>
        </p:txBody>
      </p:sp>
      <p:sp>
        <p:nvSpPr>
          <p:cNvPr id="7" name="Title 6"/>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3246875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360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캡션 있는 콘텐츠">
    <p:spTree>
      <p:nvGrpSpPr>
        <p:cNvPr id="1" name=""/>
        <p:cNvGrpSpPr/>
        <p:nvPr/>
      </p:nvGrpSpPr>
      <p:grpSpPr>
        <a:xfrm>
          <a:off x="0" y="0"/>
          <a:ext cx="0" cy="0"/>
          <a:chOff x="0" y="0"/>
          <a:chExt cx="0" cy="0"/>
        </a:xfrm>
      </p:grpSpPr>
      <p:sp>
        <p:nvSpPr>
          <p:cNvPr id="3" name="Content Placeholder 2"/>
          <p:cNvSpPr>
            <a:spLocks noGrp="1"/>
          </p:cNvSpPr>
          <p:nvPr>
            <p:ph idx="1"/>
          </p:nvPr>
        </p:nvSpPr>
        <p:spPr>
          <a:xfrm>
            <a:off x="531801" y="1524000"/>
            <a:ext cx="7393474" cy="4419600"/>
          </a:xfrm>
        </p:spPr>
        <p:txBody>
          <a:bodyPr>
            <a:norm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4" name="Text Placeholder 3"/>
          <p:cNvSpPr>
            <a:spLocks noGrp="1"/>
          </p:cNvSpPr>
          <p:nvPr>
            <p:ph type="body" sz="half" idx="2"/>
          </p:nvPr>
        </p:nvSpPr>
        <p:spPr>
          <a:xfrm>
            <a:off x="8153935" y="1524001"/>
            <a:ext cx="3506115" cy="4419600"/>
          </a:xfrm>
        </p:spPr>
        <p:txBody>
          <a:bodyPr>
            <a:noAutofit/>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8" name="Title 7"/>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157671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캡션 있는 그림">
    <p:spTree>
      <p:nvGrpSpPr>
        <p:cNvPr id="1" name=""/>
        <p:cNvGrpSpPr/>
        <p:nvPr/>
      </p:nvGrpSpPr>
      <p:grpSpPr>
        <a:xfrm>
          <a:off x="0" y="0"/>
          <a:ext cx="0" cy="0"/>
          <a:chOff x="0" y="0"/>
          <a:chExt cx="0" cy="0"/>
        </a:xfrm>
      </p:grpSpPr>
      <p:sp>
        <p:nvSpPr>
          <p:cNvPr id="3" name="Picture Placeholder 2"/>
          <p:cNvSpPr>
            <a:spLocks noGrp="1"/>
          </p:cNvSpPr>
          <p:nvPr>
            <p:ph type="pic" idx="1"/>
          </p:nvPr>
        </p:nvSpPr>
        <p:spPr bwMode="gray">
          <a:xfrm>
            <a:off x="531952" y="1524000"/>
            <a:ext cx="6097587" cy="4416725"/>
          </a:xfrm>
          <a:solidFill>
            <a:schemeClr val="bg2"/>
          </a:solidFill>
        </p:spPr>
        <p:txBody>
          <a:bodyPr tIns="18288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
        <p:nvSpPr>
          <p:cNvPr id="4" name="Text Placeholder 3"/>
          <p:cNvSpPr>
            <a:spLocks noGrp="1"/>
          </p:cNvSpPr>
          <p:nvPr>
            <p:ph type="body" sz="half" idx="2"/>
          </p:nvPr>
        </p:nvSpPr>
        <p:spPr>
          <a:xfrm>
            <a:off x="7010638" y="1524000"/>
            <a:ext cx="4649412" cy="4419600"/>
          </a:xfrm>
        </p:spPr>
        <p:txBody>
          <a:bodyPr>
            <a:noAutofit/>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8" name="Title 7"/>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2686779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wo Pictures with Captions">
    <p:spTree>
      <p:nvGrpSpPr>
        <p:cNvPr id="1" name=""/>
        <p:cNvGrpSpPr/>
        <p:nvPr/>
      </p:nvGrpSpPr>
      <p:grpSpPr>
        <a:xfrm>
          <a:off x="0" y="0"/>
          <a:ext cx="0" cy="0"/>
          <a:chOff x="0" y="0"/>
          <a:chExt cx="0" cy="0"/>
        </a:xfrm>
      </p:grpSpPr>
      <p:cxnSp>
        <p:nvCxnSpPr>
          <p:cNvPr id="8" name="Straight Connector 7"/>
          <p:cNvCxnSpPr/>
          <p:nvPr/>
        </p:nvCxnSpPr>
        <p:spPr bwMode="ltGray">
          <a:xfrm>
            <a:off x="6096001"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idx="1"/>
          </p:nvPr>
        </p:nvSpPr>
        <p:spPr bwMode="gray">
          <a:xfrm>
            <a:off x="531952" y="1524000"/>
            <a:ext cx="5414658" cy="3474720"/>
          </a:xfrm>
          <a:solidFill>
            <a:schemeClr val="bg2"/>
          </a:solidFill>
        </p:spPr>
        <p:txBody>
          <a:bodyPr tIns="18288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
        <p:nvSpPr>
          <p:cNvPr id="4" name="Text Placeholder 3"/>
          <p:cNvSpPr>
            <a:spLocks noGrp="1"/>
          </p:cNvSpPr>
          <p:nvPr>
            <p:ph type="body" sz="half" idx="2"/>
          </p:nvPr>
        </p:nvSpPr>
        <p:spPr>
          <a:xfrm>
            <a:off x="531951" y="5105400"/>
            <a:ext cx="5411609" cy="838200"/>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9" name="Picture Placeholder 2"/>
          <p:cNvSpPr>
            <a:spLocks noGrp="1"/>
          </p:cNvSpPr>
          <p:nvPr>
            <p:ph type="pic" idx="13"/>
          </p:nvPr>
        </p:nvSpPr>
        <p:spPr bwMode="gray">
          <a:xfrm>
            <a:off x="6248439" y="1524000"/>
            <a:ext cx="5414658" cy="3474720"/>
          </a:xfrm>
          <a:solidFill>
            <a:schemeClr val="bg2"/>
          </a:solidFill>
        </p:spPr>
        <p:txBody>
          <a:bodyPr tIns="18288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
        <p:nvSpPr>
          <p:cNvPr id="10" name="Text Placeholder 3"/>
          <p:cNvSpPr>
            <a:spLocks noGrp="1"/>
          </p:cNvSpPr>
          <p:nvPr>
            <p:ph type="body" sz="half" idx="14"/>
          </p:nvPr>
        </p:nvSpPr>
        <p:spPr>
          <a:xfrm>
            <a:off x="6248438" y="5105400"/>
            <a:ext cx="5411609" cy="838200"/>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11" name="Title 10"/>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3426489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hree Pictures with Captions">
    <p:spTree>
      <p:nvGrpSpPr>
        <p:cNvPr id="1" name=""/>
        <p:cNvGrpSpPr/>
        <p:nvPr/>
      </p:nvGrpSpPr>
      <p:grpSpPr>
        <a:xfrm>
          <a:off x="0" y="0"/>
          <a:ext cx="0" cy="0"/>
          <a:chOff x="0" y="0"/>
          <a:chExt cx="0" cy="0"/>
        </a:xfrm>
      </p:grpSpPr>
      <p:cxnSp>
        <p:nvCxnSpPr>
          <p:cNvPr id="11" name="Straight Connector 10"/>
          <p:cNvCxnSpPr/>
          <p:nvPr/>
        </p:nvCxnSpPr>
        <p:spPr bwMode="ltGray">
          <a:xfrm>
            <a:off x="4190503"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ltGray">
          <a:xfrm>
            <a:off x="8001496"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idx="1"/>
          </p:nvPr>
        </p:nvSpPr>
        <p:spPr bwMode="gray">
          <a:xfrm>
            <a:off x="531952" y="1524000"/>
            <a:ext cx="3475625" cy="3048000"/>
          </a:xfrm>
          <a:solidFill>
            <a:schemeClr val="bg2"/>
          </a:solidFill>
        </p:spPr>
        <p:txBody>
          <a:bodyPr tIns="18288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
        <p:nvSpPr>
          <p:cNvPr id="4" name="Text Placeholder 3"/>
          <p:cNvSpPr>
            <a:spLocks noGrp="1"/>
          </p:cNvSpPr>
          <p:nvPr>
            <p:ph type="body" sz="half" idx="2"/>
          </p:nvPr>
        </p:nvSpPr>
        <p:spPr>
          <a:xfrm>
            <a:off x="531951" y="4701396"/>
            <a:ext cx="3475625" cy="1242204"/>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9" name="Picture Placeholder 2"/>
          <p:cNvSpPr>
            <a:spLocks noGrp="1"/>
          </p:cNvSpPr>
          <p:nvPr>
            <p:ph type="pic" idx="13"/>
          </p:nvPr>
        </p:nvSpPr>
        <p:spPr bwMode="gray">
          <a:xfrm>
            <a:off x="4358187" y="1524000"/>
            <a:ext cx="3475625" cy="3048000"/>
          </a:xfrm>
          <a:solidFill>
            <a:schemeClr val="bg2"/>
          </a:solidFill>
        </p:spPr>
        <p:txBody>
          <a:bodyPr tIns="18288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
        <p:nvSpPr>
          <p:cNvPr id="10" name="Text Placeholder 3"/>
          <p:cNvSpPr>
            <a:spLocks noGrp="1"/>
          </p:cNvSpPr>
          <p:nvPr>
            <p:ph type="body" sz="half" idx="14"/>
          </p:nvPr>
        </p:nvSpPr>
        <p:spPr>
          <a:xfrm>
            <a:off x="4358187" y="4701396"/>
            <a:ext cx="3475625" cy="1242204"/>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13" name="Picture Placeholder 2"/>
          <p:cNvSpPr>
            <a:spLocks noGrp="1"/>
          </p:cNvSpPr>
          <p:nvPr>
            <p:ph type="pic" idx="15"/>
          </p:nvPr>
        </p:nvSpPr>
        <p:spPr bwMode="gray">
          <a:xfrm>
            <a:off x="8184423" y="1524000"/>
            <a:ext cx="3475625" cy="3048000"/>
          </a:xfrm>
          <a:solidFill>
            <a:schemeClr val="bg2"/>
          </a:solidFill>
        </p:spPr>
        <p:txBody>
          <a:bodyPr tIns="18288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
        <p:nvSpPr>
          <p:cNvPr id="14" name="Text Placeholder 3"/>
          <p:cNvSpPr>
            <a:spLocks noGrp="1"/>
          </p:cNvSpPr>
          <p:nvPr>
            <p:ph type="body" sz="half" idx="16"/>
          </p:nvPr>
        </p:nvSpPr>
        <p:spPr>
          <a:xfrm>
            <a:off x="8184423" y="4701396"/>
            <a:ext cx="3475625" cy="1242204"/>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8" name="Title 7"/>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2208140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martphone and Tablet: Horizontal">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17737" y="1522827"/>
            <a:ext cx="6497058" cy="4567423"/>
          </a:xfrm>
          <a:prstGeom prst="rect">
            <a:avLst/>
          </a:prstGeom>
        </p:spPr>
      </p:pic>
      <p:pic>
        <p:nvPicPr>
          <p:cNvPr id="15" name="Picture 14"/>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1770955" y="1827862"/>
            <a:ext cx="1841355" cy="3887139"/>
          </a:xfrm>
          <a:prstGeom prst="rect">
            <a:avLst/>
          </a:prstGeom>
        </p:spPr>
      </p:pic>
      <p:sp>
        <p:nvSpPr>
          <p:cNvPr id="3" name="Picture Placeholder 2"/>
          <p:cNvSpPr>
            <a:spLocks noGrp="1"/>
          </p:cNvSpPr>
          <p:nvPr>
            <p:ph type="pic" idx="1"/>
          </p:nvPr>
        </p:nvSpPr>
        <p:spPr bwMode="gray">
          <a:xfrm>
            <a:off x="1889614" y="2364583"/>
            <a:ext cx="1618910" cy="2833684"/>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
        <p:nvSpPr>
          <p:cNvPr id="9" name="Picture Placeholder 2"/>
          <p:cNvSpPr>
            <a:spLocks noGrp="1"/>
          </p:cNvSpPr>
          <p:nvPr>
            <p:ph type="pic" idx="13"/>
          </p:nvPr>
        </p:nvSpPr>
        <p:spPr bwMode="gray">
          <a:xfrm>
            <a:off x="4533492" y="1850231"/>
            <a:ext cx="5248055" cy="3969544"/>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
        <p:nvSpPr>
          <p:cNvPr id="4" name="Title 3"/>
          <p:cNvSpPr>
            <a:spLocks noGrp="1"/>
          </p:cNvSpPr>
          <p:nvPr>
            <p:ph type="title"/>
          </p:nvPr>
        </p:nvSpPr>
        <p:spPr/>
        <p:txBody>
          <a:bodyPr/>
          <a:lstStyle/>
          <a:p>
            <a:r>
              <a:rPr lang="ko-KR" altLang="en-US" smtClean="0"/>
              <a:t>마스터 제목 스타일 편집</a:t>
            </a:r>
            <a:endParaRPr dirty="0"/>
          </a:p>
        </p:txBody>
      </p:sp>
    </p:spTree>
    <p:extLst>
      <p:ext uri="{BB962C8B-B14F-4D97-AF65-F5344CB8AC3E}">
        <p14:creationId xmlns:p14="http://schemas.microsoft.com/office/powerpoint/2010/main" val="3767253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martphone and Tablet: Vertical">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r="7518"/>
          <a:stretch/>
        </p:blipFill>
        <p:spPr>
          <a:xfrm rot="5400000">
            <a:off x="5750657" y="1112973"/>
            <a:ext cx="6007047" cy="4568613"/>
          </a:xfrm>
          <a:prstGeom prst="rect">
            <a:avLst/>
          </a:prstGeom>
        </p:spPr>
      </p:pic>
      <p:sp>
        <p:nvSpPr>
          <p:cNvPr id="2" name="Title 1"/>
          <p:cNvSpPr>
            <a:spLocks noGrp="1"/>
          </p:cNvSpPr>
          <p:nvPr>
            <p:ph type="title"/>
          </p:nvPr>
        </p:nvSpPr>
        <p:spPr>
          <a:xfrm>
            <a:off x="531951" y="406400"/>
            <a:ext cx="5564050" cy="889000"/>
          </a:xfrm>
        </p:spPr>
        <p:txBody>
          <a:bodyPr anchor="b"/>
          <a:lstStyle>
            <a:lvl1pPr algn="l">
              <a:defRPr sz="3600" b="0"/>
            </a:lvl1pPr>
          </a:lstStyle>
          <a:p>
            <a:r>
              <a:rPr lang="ko-KR" altLang="en-US" smtClean="0"/>
              <a:t>마스터 제목 스타일 편집</a:t>
            </a:r>
            <a:endParaRPr dirty="0"/>
          </a:p>
        </p:txBody>
      </p:sp>
      <p:sp>
        <p:nvSpPr>
          <p:cNvPr id="9" name="Picture Placeholder 2"/>
          <p:cNvSpPr>
            <a:spLocks noGrp="1"/>
          </p:cNvSpPr>
          <p:nvPr>
            <p:ph type="pic" idx="13"/>
          </p:nvPr>
        </p:nvSpPr>
        <p:spPr bwMode="gray">
          <a:xfrm>
            <a:off x="6749431" y="1013144"/>
            <a:ext cx="3963169" cy="5252348"/>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3961844" y="1905001"/>
            <a:ext cx="1841355" cy="3887139"/>
          </a:xfrm>
          <a:prstGeom prst="rect">
            <a:avLst/>
          </a:prstGeom>
        </p:spPr>
      </p:pic>
      <p:sp>
        <p:nvSpPr>
          <p:cNvPr id="14" name="Picture Placeholder 2"/>
          <p:cNvSpPr>
            <a:spLocks noGrp="1"/>
          </p:cNvSpPr>
          <p:nvPr>
            <p:ph type="pic" idx="1"/>
          </p:nvPr>
        </p:nvSpPr>
        <p:spPr bwMode="gray">
          <a:xfrm>
            <a:off x="4080505" y="2448864"/>
            <a:ext cx="1618910" cy="2834640"/>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a:p>
        </p:txBody>
      </p:sp>
    </p:spTree>
    <p:extLst>
      <p:ext uri="{BB962C8B-B14F-4D97-AF65-F5344CB8AC3E}">
        <p14:creationId xmlns:p14="http://schemas.microsoft.com/office/powerpoint/2010/main" val="1287288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Metric with Pictur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hidden">
          <a:xfrm>
            <a:off x="1" y="0"/>
            <a:ext cx="12192000" cy="685800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2" name="Group 1"/>
          <p:cNvGrpSpPr/>
          <p:nvPr/>
        </p:nvGrpSpPr>
        <p:grpSpPr>
          <a:xfrm>
            <a:off x="-286" y="0"/>
            <a:ext cx="12192574" cy="6858000"/>
            <a:chOff x="-287" y="0"/>
            <a:chExt cx="12189399" cy="6858000"/>
          </a:xfrm>
        </p:grpSpPr>
        <p:sp>
          <p:nvSpPr>
            <p:cNvPr id="10" name="Rectangle 9"/>
            <p:cNvSpPr/>
            <p:nvPr/>
          </p:nvSpPr>
          <p:spPr bwMode="gray">
            <a:xfrm>
              <a:off x="-287" y="0"/>
              <a:ext cx="193962" cy="6852146"/>
            </a:xfrm>
            <a:prstGeom prst="rect">
              <a:avLst/>
            </a:prstGeom>
            <a:solidFill>
              <a:srgbClr val="DCE3E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Rectangle 10"/>
            <p:cNvSpPr/>
            <p:nvPr/>
          </p:nvSpPr>
          <p:spPr bwMode="gray">
            <a:xfrm>
              <a:off x="11995151" y="5854"/>
              <a:ext cx="193960" cy="6852146"/>
            </a:xfrm>
            <a:prstGeom prst="rect">
              <a:avLst/>
            </a:prstGeom>
            <a:solidFill>
              <a:srgbClr val="DCE3E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12" name="Rectangle 11"/>
            <p:cNvSpPr/>
            <p:nvPr/>
          </p:nvSpPr>
          <p:spPr bwMode="gray">
            <a:xfrm>
              <a:off x="-286" y="6400800"/>
              <a:ext cx="12189396" cy="457200"/>
            </a:xfrm>
            <a:prstGeom prst="rect">
              <a:avLst/>
            </a:prstGeom>
            <a:solidFill>
              <a:srgbClr val="DCE3E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13" name="Rectangle 12"/>
            <p:cNvSpPr/>
            <p:nvPr/>
          </p:nvSpPr>
          <p:spPr bwMode="gray">
            <a:xfrm>
              <a:off x="-286" y="0"/>
              <a:ext cx="12189398" cy="192024"/>
            </a:xfrm>
            <a:prstGeom prst="rect">
              <a:avLst/>
            </a:prstGeom>
            <a:solidFill>
              <a:srgbClr val="DCE3E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4" name="TextBox 13"/>
          <p:cNvSpPr txBox="1"/>
          <p:nvPr/>
        </p:nvSpPr>
        <p:spPr>
          <a:xfrm>
            <a:off x="5991199" y="6556248"/>
            <a:ext cx="2788377" cy="182880"/>
          </a:xfrm>
          <a:prstGeom prst="rect">
            <a:avLst/>
          </a:prstGeom>
          <a:noFill/>
        </p:spPr>
        <p:txBody>
          <a:bodyPr wrap="none" lIns="0" tIns="0" rIns="0" b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800" b="0" i="0" u="none" strike="noStrike" kern="1200" cap="none" spc="0" normalizeH="0" baseline="0" noProof="0">
                <a:ln>
                  <a:noFill/>
                </a:ln>
                <a:solidFill>
                  <a:srgbClr val="5F5F5F">
                    <a:lumMod val="60000"/>
                    <a:lumOff val="40000"/>
                  </a:srgbClr>
                </a:solidFill>
                <a:effectLst/>
                <a:uLnTx/>
                <a:uFillTx/>
                <a:latin typeface="Calibri"/>
                <a:ea typeface="+mn-ea"/>
                <a:cs typeface="+mn-cs"/>
              </a:rPr>
              <a:t>Copyright © 2014 Oracle and/or its affiliates. All rights reserved.  |</a:t>
            </a:r>
          </a:p>
        </p:txBody>
      </p:sp>
      <p:sp>
        <p:nvSpPr>
          <p:cNvPr id="5" name="Date Placeholder 4"/>
          <p:cNvSpPr>
            <a:spLocks noGrp="1"/>
          </p:cNvSpPr>
          <p:nvPr>
            <p:ph type="dt" sz="half" idx="10"/>
          </p:nvPr>
        </p:nvSpPr>
        <p:spPr>
          <a:xfrm>
            <a:off x="4564403" y="6556248"/>
            <a:ext cx="1226717" cy="182880"/>
          </a:xfrm>
          <a:prstGeom prst="rect">
            <a:avLst/>
          </a:prstGeom>
        </p:spPr>
        <p:txBody>
          <a:bodyPr/>
          <a:lstStyle>
            <a:lvl1pPr>
              <a:defRPr>
                <a:solidFill>
                  <a:schemeClr val="bg1">
                    <a:lumMod val="60000"/>
                    <a:lumOff val="40000"/>
                  </a:schemeClr>
                </a:solidFill>
              </a:defRPr>
            </a:lvl1pPr>
          </a:lstStyle>
          <a:p>
            <a:pPr latinLnBrk="0"/>
            <a:fld id="{43D5EDE7-61B4-4C98-ADE6-D86346041BA3}" type="datetime1">
              <a:rPr lang="en-US" smtClean="0">
                <a:solidFill>
                  <a:srgbClr val="5F5F5F">
                    <a:lumMod val="60000"/>
                    <a:lumOff val="40000"/>
                  </a:srgbClr>
                </a:solidFill>
              </a:rPr>
              <a:pPr latinLnBrk="0"/>
              <a:t>9/13/2020</a:t>
            </a:fld>
            <a:endParaRPr lang="en-US">
              <a:solidFill>
                <a:srgbClr val="5F5F5F">
                  <a:lumMod val="60000"/>
                  <a:lumOff val="40000"/>
                </a:srgbClr>
              </a:solidFill>
            </a:endParaRPr>
          </a:p>
        </p:txBody>
      </p:sp>
      <p:sp>
        <p:nvSpPr>
          <p:cNvPr id="6" name="Footer Placeholder 5"/>
          <p:cNvSpPr>
            <a:spLocks noGrp="1"/>
          </p:cNvSpPr>
          <p:nvPr>
            <p:ph type="ftr" sz="quarter" idx="11"/>
          </p:nvPr>
        </p:nvSpPr>
        <p:spPr>
          <a:xfrm>
            <a:off x="8779576" y="6556248"/>
            <a:ext cx="2499374" cy="182880"/>
          </a:xfrm>
          <a:prstGeom prst="rect">
            <a:avLst/>
          </a:prstGeom>
        </p:spPr>
        <p:txBody>
          <a:bodyPr/>
          <a:lstStyle>
            <a:lvl1pPr>
              <a:defRPr>
                <a:solidFill>
                  <a:schemeClr val="bg1">
                    <a:lumMod val="60000"/>
                    <a:lumOff val="40000"/>
                  </a:schemeClr>
                </a:solidFill>
              </a:defRPr>
            </a:lvl1pPr>
          </a:lstStyle>
          <a:p>
            <a:pPr latinLnBrk="0"/>
            <a:r>
              <a:rPr lang="en-US" smtClean="0">
                <a:solidFill>
                  <a:srgbClr val="5F5F5F">
                    <a:lumMod val="60000"/>
                    <a:lumOff val="40000"/>
                  </a:srgbClr>
                </a:solidFill>
              </a:rPr>
              <a:t>Oracle Confidential – Internal/Restricted/Highly Restricted</a:t>
            </a:r>
            <a:endParaRPr lang="en-US">
              <a:solidFill>
                <a:srgbClr val="5F5F5F">
                  <a:lumMod val="60000"/>
                  <a:lumOff val="40000"/>
                </a:srgbClr>
              </a:solidFill>
            </a:endParaRPr>
          </a:p>
        </p:txBody>
      </p:sp>
      <p:sp>
        <p:nvSpPr>
          <p:cNvPr id="7" name="Slide Number Placeholder 6"/>
          <p:cNvSpPr>
            <a:spLocks noGrp="1"/>
          </p:cNvSpPr>
          <p:nvPr>
            <p:ph type="sldNum" sz="quarter" idx="12"/>
          </p:nvPr>
        </p:nvSpPr>
        <p:spPr>
          <a:xfrm>
            <a:off x="11278949" y="6556248"/>
            <a:ext cx="381760" cy="182880"/>
          </a:xfrm>
          <a:prstGeom prst="rect">
            <a:avLst/>
          </a:prstGeom>
        </p:spPr>
        <p:txBody>
          <a:bodyPr/>
          <a:lstStyle>
            <a:lvl1pPr>
              <a:defRPr>
                <a:solidFill>
                  <a:schemeClr val="bg1">
                    <a:lumMod val="60000"/>
                    <a:lumOff val="40000"/>
                  </a:schemeClr>
                </a:solidFill>
              </a:defRPr>
            </a:lvl1pPr>
          </a:lstStyle>
          <a:p>
            <a:pPr latinLnBrk="0"/>
            <a:fld id="{C51EAA63-D034-42AE-91FA-B13B9518C7BE}" type="slidenum">
              <a:rPr lang="en-US" altLang="ko-KR" smtClean="0">
                <a:solidFill>
                  <a:srgbClr val="5F5F5F">
                    <a:lumMod val="60000"/>
                    <a:lumOff val="40000"/>
                  </a:srgbClr>
                </a:solidFill>
              </a:rPr>
              <a:pPr latinLnBrk="0"/>
              <a:t>‹#›</a:t>
            </a:fld>
            <a:endParaRPr lang="en-US" altLang="ko-KR">
              <a:solidFill>
                <a:srgbClr val="5F5F5F">
                  <a:lumMod val="60000"/>
                  <a:lumOff val="40000"/>
                </a:srgbClr>
              </a:solidFill>
            </a:endParaRPr>
          </a:p>
        </p:txBody>
      </p:sp>
      <p:sp>
        <p:nvSpPr>
          <p:cNvPr id="22" name="Text Placeholder 12"/>
          <p:cNvSpPr>
            <a:spLocks noGrp="1"/>
          </p:cNvSpPr>
          <p:nvPr>
            <p:ph type="body" sz="quarter" idx="13" hasCustomPrompt="1"/>
          </p:nvPr>
        </p:nvSpPr>
        <p:spPr>
          <a:xfrm>
            <a:off x="760610" y="2666999"/>
            <a:ext cx="4573191" cy="1960881"/>
          </a:xfrm>
        </p:spPr>
        <p:txBody>
          <a:bodyPr>
            <a:noAutofit/>
          </a:bodyPr>
          <a:lstStyle>
            <a:lvl1pPr marL="1588" indent="0">
              <a:spcBef>
                <a:spcPts val="0"/>
              </a:spcBef>
              <a:buFontTx/>
              <a:buNone/>
              <a:defRPr sz="2800"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text</a:t>
            </a:r>
          </a:p>
        </p:txBody>
      </p:sp>
      <p:pic>
        <p:nvPicPr>
          <p:cNvPr id="19" name="Picture 18" descr="1.5X red tab for PP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ltGray">
          <a:xfrm>
            <a:off x="531951" y="6268258"/>
            <a:ext cx="1610674" cy="589743"/>
          </a:xfrm>
          <a:prstGeom prst="rect">
            <a:avLst/>
          </a:prstGeom>
        </p:spPr>
      </p:pic>
      <p:sp>
        <p:nvSpPr>
          <p:cNvPr id="3" name="Title 2"/>
          <p:cNvSpPr>
            <a:spLocks noGrp="1"/>
          </p:cNvSpPr>
          <p:nvPr>
            <p:ph type="title" hasCustomPrompt="1"/>
          </p:nvPr>
        </p:nvSpPr>
        <p:spPr>
          <a:xfrm>
            <a:off x="760610" y="609600"/>
            <a:ext cx="4573191" cy="2044700"/>
          </a:xfrm>
        </p:spPr>
        <p:txBody>
          <a:bodyPr/>
          <a:lstStyle>
            <a:lvl1pPr>
              <a:defRPr sz="13800" b="1"/>
            </a:lvl1pPr>
          </a:lstStyle>
          <a:p>
            <a:r>
              <a:rPr lang="en-US" dirty="0" smtClean="0"/>
              <a:t>XX</a:t>
            </a:r>
            <a:endParaRPr lang="en-US" dirty="0"/>
          </a:p>
        </p:txBody>
      </p:sp>
    </p:spTree>
    <p:extLst>
      <p:ext uri="{BB962C8B-B14F-4D97-AF65-F5344CB8AC3E}">
        <p14:creationId xmlns:p14="http://schemas.microsoft.com/office/powerpoint/2010/main" val="10258919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Safe Harbor Front">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64403" y="6556248"/>
            <a:ext cx="1226717" cy="182880"/>
          </a:xfrm>
          <a:prstGeom prst="rect">
            <a:avLst/>
          </a:prstGeom>
        </p:spPr>
        <p:txBody>
          <a:bodyPr/>
          <a:lstStyle/>
          <a:p>
            <a:pPr latinLnBrk="0"/>
            <a:fld id="{93A56FF2-64EC-4614-951E-8B8E4681BF2B}" type="datetime1">
              <a:rPr lang="en-US" smtClean="0">
                <a:solidFill>
                  <a:srgbClr val="5F5F5F"/>
                </a:solidFill>
              </a:rPr>
              <a:pPr latinLnBrk="0"/>
              <a:t>9/13/2020</a:t>
            </a:fld>
            <a:endParaRPr lang="en-US">
              <a:solidFill>
                <a:srgbClr val="5F5F5F"/>
              </a:solidFill>
            </a:endParaRPr>
          </a:p>
        </p:txBody>
      </p:sp>
      <p:sp>
        <p:nvSpPr>
          <p:cNvPr id="3" name="Footer Placeholder 2"/>
          <p:cNvSpPr>
            <a:spLocks noGrp="1"/>
          </p:cNvSpPr>
          <p:nvPr>
            <p:ph type="ftr" sz="quarter" idx="11"/>
          </p:nvPr>
        </p:nvSpPr>
        <p:spPr>
          <a:xfrm>
            <a:off x="8779576" y="6556248"/>
            <a:ext cx="2499374" cy="182880"/>
          </a:xfrm>
          <a:prstGeom prst="rect">
            <a:avLst/>
          </a:prstGeom>
        </p:spPr>
        <p:txBody>
          <a:bodyPr/>
          <a:lstStyle/>
          <a:p>
            <a:pPr latinLnBrk="0"/>
            <a:r>
              <a:rPr lang="en-US" smtClean="0">
                <a:solidFill>
                  <a:srgbClr val="5F5F5F"/>
                </a:solidFill>
              </a:rPr>
              <a:t>Oracle Confidential – Internal/Restricted/Highly Restricted</a:t>
            </a:r>
            <a:endParaRPr lang="en-US">
              <a:solidFill>
                <a:srgbClr val="5F5F5F"/>
              </a:solidFill>
            </a:endParaRPr>
          </a:p>
        </p:txBody>
      </p:sp>
      <p:sp>
        <p:nvSpPr>
          <p:cNvPr id="4" name="Slide Number Placeholder 3"/>
          <p:cNvSpPr>
            <a:spLocks noGrp="1"/>
          </p:cNvSpPr>
          <p:nvPr>
            <p:ph type="sldNum" sz="quarter" idx="12"/>
          </p:nvPr>
        </p:nvSpPr>
        <p:spPr>
          <a:xfrm>
            <a:off x="11278949" y="6556248"/>
            <a:ext cx="381760" cy="182880"/>
          </a:xfrm>
          <a:prstGeom prst="rect">
            <a:avLst/>
          </a:prstGeom>
        </p:spPr>
        <p:txBody>
          <a:bodyPr/>
          <a:lstStyle/>
          <a:p>
            <a:pPr latinLnBrk="0"/>
            <a:fld id="{C51EAA63-D034-42AE-91FA-B13B9518C7BE}" type="slidenum">
              <a:rPr lang="en-US" altLang="ko-KR" smtClean="0">
                <a:solidFill>
                  <a:srgbClr val="5F5F5F"/>
                </a:solidFill>
              </a:rPr>
              <a:pPr latinLnBrk="0"/>
              <a:t>‹#›</a:t>
            </a:fld>
            <a:endParaRPr lang="en-US" altLang="ko-KR">
              <a:solidFill>
                <a:srgbClr val="5F5F5F"/>
              </a:solidFill>
            </a:endParaRPr>
          </a:p>
        </p:txBody>
      </p:sp>
      <p:sp>
        <p:nvSpPr>
          <p:cNvPr id="5" name="TextBox 4"/>
          <p:cNvSpPr txBox="1"/>
          <p:nvPr/>
        </p:nvSpPr>
        <p:spPr>
          <a:xfrm>
            <a:off x="531950" y="1371600"/>
            <a:ext cx="11128098" cy="889000"/>
          </a:xfrm>
          <a:prstGeom prst="rect">
            <a:avLst/>
          </a:prstGeom>
          <a:noFill/>
        </p:spPr>
        <p:txBody>
          <a:bodyPr wrap="none" lIns="0" tIns="0" rIns="0" bIns="0" rtlCol="0" anchor="b">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sz="3200" b="0" i="0" u="none" strike="noStrike" kern="1200" cap="none" spc="0" normalizeH="0" baseline="0" noProof="0">
                <a:ln>
                  <a:noFill/>
                </a:ln>
                <a:solidFill>
                  <a:srgbClr val="5F5F5F"/>
                </a:solidFill>
                <a:effectLst/>
                <a:uLnTx/>
                <a:uFillTx/>
                <a:latin typeface="Calibri"/>
                <a:ea typeface="+mn-ea"/>
                <a:cs typeface="+mn-cs"/>
              </a:rPr>
              <a:t>Safe Harbor Statement</a:t>
            </a:r>
          </a:p>
        </p:txBody>
      </p:sp>
      <p:sp>
        <p:nvSpPr>
          <p:cNvPr id="6" name="TextBox 5"/>
          <p:cNvSpPr txBox="1"/>
          <p:nvPr/>
        </p:nvSpPr>
        <p:spPr>
          <a:xfrm>
            <a:off x="531950" y="2514600"/>
            <a:ext cx="11128098" cy="2286000"/>
          </a:xfrm>
          <a:prstGeom prst="rect">
            <a:avLst/>
          </a:prstGeom>
          <a:noFill/>
        </p:spPr>
        <p:txBody>
          <a:bodyPr wrap="square" lIns="0" tIns="0" rIns="0" bIns="0" rtlCol="0" anchor="t">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sz="2400" b="0" i="0" u="none" strike="noStrike" kern="1200" cap="none" spc="0" normalizeH="0" baseline="0" noProof="0">
                <a:ln>
                  <a:noFill/>
                </a:ln>
                <a:solidFill>
                  <a:srgbClr val="5F5F5F"/>
                </a:solidFill>
                <a:effectLst/>
                <a:uLnTx/>
                <a:uFillTx/>
                <a:latin typeface="Calibri"/>
                <a:ea typeface="+mn-ea"/>
                <a:cs typeface="+mn-cs"/>
              </a:rPr>
              <a:t>The following is intended to outline our general product direction. It is intended for information purposes only, and may not be incorporated into any contract. It is not a commitment to deliver any material, code, or functionality, and should not be relied upon in making purchasing decisions. The development, release, and timing of any features or functionality described for Oracle’s products remains at the sole discretion of Oracle.</a:t>
            </a:r>
          </a:p>
        </p:txBody>
      </p:sp>
    </p:spTree>
    <p:extLst>
      <p:ext uri="{BB962C8B-B14F-4D97-AF65-F5344CB8AC3E}">
        <p14:creationId xmlns:p14="http://schemas.microsoft.com/office/powerpoint/2010/main" val="23102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0" name="Rectangle 9"/>
          <p:cNvSpPr/>
          <p:nvPr/>
        </p:nvSpPr>
        <p:spPr bwMode="hidden">
          <a:xfrm>
            <a:off x="1" y="0"/>
            <a:ext cx="12192000" cy="685800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TextBox 10"/>
          <p:cNvSpPr txBox="1"/>
          <p:nvPr/>
        </p:nvSpPr>
        <p:spPr>
          <a:xfrm>
            <a:off x="5991199" y="6556248"/>
            <a:ext cx="2788377" cy="182880"/>
          </a:xfrm>
          <a:prstGeom prst="rect">
            <a:avLst/>
          </a:prstGeom>
          <a:noFill/>
        </p:spPr>
        <p:txBody>
          <a:bodyPr wrap="none" lIns="0" tIns="0" rIns="0" b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800" b="0" i="0" u="none" strike="noStrike" kern="1200" cap="none" spc="0" normalizeH="0" baseline="0" noProof="0">
                <a:ln>
                  <a:noFill/>
                </a:ln>
                <a:solidFill>
                  <a:srgbClr val="FFFFFF">
                    <a:lumMod val="60000"/>
                    <a:lumOff val="40000"/>
                  </a:srgbClr>
                </a:solidFill>
                <a:effectLst/>
                <a:uLnTx/>
                <a:uFillTx/>
                <a:latin typeface="Calibri"/>
                <a:ea typeface="+mn-ea"/>
                <a:cs typeface="+mn-cs"/>
              </a:rPr>
              <a:t>Copyright © 2014 Oracle and/or its affiliates. All rights reserved.  |</a:t>
            </a:r>
          </a:p>
        </p:txBody>
      </p:sp>
      <p:sp>
        <p:nvSpPr>
          <p:cNvPr id="2" name="Title 1"/>
          <p:cNvSpPr>
            <a:spLocks noGrp="1"/>
          </p:cNvSpPr>
          <p:nvPr>
            <p:ph type="ctrTitle"/>
          </p:nvPr>
        </p:nvSpPr>
        <p:spPr>
          <a:xfrm>
            <a:off x="531952" y="739776"/>
            <a:ext cx="8765283" cy="1470025"/>
          </a:xfrm>
        </p:spPr>
        <p:txBody>
          <a:bodyPr/>
          <a:lstStyle>
            <a:lvl1pPr>
              <a:lnSpc>
                <a:spcPct val="80000"/>
              </a:lnSpc>
              <a:defRPr sz="4800"/>
            </a:lvl1pPr>
          </a:lstStyle>
          <a:p>
            <a:r>
              <a:rPr lang="ko-KR" altLang="en-US" smtClean="0"/>
              <a:t>마스터 제목 스타일 편집</a:t>
            </a:r>
            <a:endParaRPr/>
          </a:p>
        </p:txBody>
      </p:sp>
      <p:sp>
        <p:nvSpPr>
          <p:cNvPr id="3" name="Subtitle 2"/>
          <p:cNvSpPr>
            <a:spLocks noGrp="1"/>
          </p:cNvSpPr>
          <p:nvPr>
            <p:ph type="subTitle" idx="1"/>
          </p:nvPr>
        </p:nvSpPr>
        <p:spPr>
          <a:xfrm>
            <a:off x="531902" y="2286000"/>
            <a:ext cx="8766424"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smtClean="0"/>
              <a:t>마스터 부제목 스타일 편집</a:t>
            </a:r>
            <a:endParaRPr dirty="0"/>
          </a:p>
        </p:txBody>
      </p:sp>
      <p:sp>
        <p:nvSpPr>
          <p:cNvPr id="4" name="Date Placeholder 3"/>
          <p:cNvSpPr>
            <a:spLocks noGrp="1"/>
          </p:cNvSpPr>
          <p:nvPr>
            <p:ph type="dt" sz="half" idx="10"/>
          </p:nvPr>
        </p:nvSpPr>
        <p:spPr>
          <a:xfrm>
            <a:off x="4564403" y="6556248"/>
            <a:ext cx="1226717" cy="182880"/>
          </a:xfrm>
          <a:prstGeom prst="rect">
            <a:avLst/>
          </a:prstGeom>
        </p:spPr>
        <p:txBody>
          <a:bodyPr/>
          <a:lstStyle/>
          <a:p>
            <a:pPr latinLnBrk="0"/>
            <a:fld id="{7C7481E7-6827-45FD-8717-13B961EEBD99}" type="datetime1">
              <a:rPr lang="en-US" smtClean="0">
                <a:solidFill>
                  <a:srgbClr val="FFFFFF"/>
                </a:solidFill>
              </a:rPr>
              <a:pPr latinLnBrk="0"/>
              <a:t>9/13/2020</a:t>
            </a:fld>
            <a:endParaRPr lang="en-US">
              <a:solidFill>
                <a:srgbClr val="FFFFFF"/>
              </a:solidFill>
            </a:endParaRPr>
          </a:p>
        </p:txBody>
      </p:sp>
      <p:sp>
        <p:nvSpPr>
          <p:cNvPr id="5" name="Footer Placeholder 4"/>
          <p:cNvSpPr>
            <a:spLocks noGrp="1"/>
          </p:cNvSpPr>
          <p:nvPr>
            <p:ph type="ftr" sz="quarter" idx="11"/>
          </p:nvPr>
        </p:nvSpPr>
        <p:spPr>
          <a:xfrm>
            <a:off x="8779576" y="6556248"/>
            <a:ext cx="2499374" cy="182880"/>
          </a:xfrm>
          <a:prstGeom prst="rect">
            <a:avLst/>
          </a:prstGeom>
        </p:spPr>
        <p:txBody>
          <a:bodyPr/>
          <a:lstStyle/>
          <a:p>
            <a:pPr latinLnBrk="0"/>
            <a:r>
              <a:rPr lang="en-US" smtClean="0">
                <a:solidFill>
                  <a:srgbClr val="FFFFFF"/>
                </a:solidFill>
              </a:rPr>
              <a:t>Oracle Confidential – Internal/Restricted/Highly Restricted</a:t>
            </a:r>
            <a:endParaRPr lang="en-US">
              <a:solidFill>
                <a:srgbClr val="FFFFFF"/>
              </a:solidFill>
            </a:endParaRPr>
          </a:p>
        </p:txBody>
      </p:sp>
      <p:sp>
        <p:nvSpPr>
          <p:cNvPr id="6" name="Slide Number Placeholder 5"/>
          <p:cNvSpPr>
            <a:spLocks noGrp="1"/>
          </p:cNvSpPr>
          <p:nvPr>
            <p:ph type="sldNum" sz="quarter" idx="12"/>
          </p:nvPr>
        </p:nvSpPr>
        <p:spPr>
          <a:xfrm>
            <a:off x="11278949" y="6934200"/>
            <a:ext cx="381760" cy="182880"/>
          </a:xfrm>
          <a:prstGeom prst="rect">
            <a:avLst/>
          </a:prstGeom>
        </p:spPr>
        <p:txBody>
          <a:bodyPr/>
          <a:lstStyle>
            <a:lvl1pPr>
              <a:defRPr>
                <a:solidFill>
                  <a:srgbClr val="BDC1C5"/>
                </a:solidFill>
              </a:defRPr>
            </a:lvl1pPr>
          </a:lstStyle>
          <a:p>
            <a:pPr latinLnBrk="0"/>
            <a:fld id="{C51EAA63-D034-42AE-91FA-B13B9518C7BE}" type="slidenum">
              <a:rPr lang="en-US" altLang="ko-KR" smtClean="0"/>
              <a:pPr latinLnBrk="0"/>
              <a:t>‹#›</a:t>
            </a:fld>
            <a:endParaRPr lang="en-US" altLang="ko-KR"/>
          </a:p>
        </p:txBody>
      </p:sp>
      <p:sp>
        <p:nvSpPr>
          <p:cNvPr id="13" name="Text Placeholder 12"/>
          <p:cNvSpPr>
            <a:spLocks noGrp="1"/>
          </p:cNvSpPr>
          <p:nvPr>
            <p:ph type="body" sz="quarter" idx="13" hasCustomPrompt="1"/>
          </p:nvPr>
        </p:nvSpPr>
        <p:spPr>
          <a:xfrm>
            <a:off x="531952" y="3429452"/>
            <a:ext cx="8765283" cy="2514149"/>
          </a:xfrm>
        </p:spPr>
        <p:txBody>
          <a:bodyPr>
            <a:noAutofit/>
          </a:bodyPr>
          <a:lstStyle>
            <a:lvl1pPr marL="1588" indent="0">
              <a:spcBef>
                <a:spcPts val="0"/>
              </a:spcBef>
              <a:buFontTx/>
              <a:buNone/>
              <a:defRPr sz="2400"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presenter’s name, title, division/business unit/organization and date</a:t>
            </a:r>
          </a:p>
        </p:txBody>
      </p:sp>
      <p:pic>
        <p:nvPicPr>
          <p:cNvPr id="15" name="Picture 14" descr="1.5X red tab for PP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ltGray">
          <a:xfrm>
            <a:off x="531951" y="6268258"/>
            <a:ext cx="1610674" cy="589743"/>
          </a:xfrm>
          <a:prstGeom prst="rect">
            <a:avLst/>
          </a:prstGeom>
        </p:spPr>
      </p:pic>
    </p:spTree>
    <p:extLst>
      <p:ext uri="{BB962C8B-B14F-4D97-AF65-F5344CB8AC3E}">
        <p14:creationId xmlns:p14="http://schemas.microsoft.com/office/powerpoint/2010/main" val="11847786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Safe Harbor Bac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64403" y="6556248"/>
            <a:ext cx="1226717" cy="182880"/>
          </a:xfrm>
          <a:prstGeom prst="rect">
            <a:avLst/>
          </a:prstGeom>
        </p:spPr>
        <p:txBody>
          <a:bodyPr/>
          <a:lstStyle/>
          <a:p>
            <a:pPr latinLnBrk="0"/>
            <a:fld id="{AD051CE8-BCD3-4683-83D4-D0AC55C5EB15}" type="datetime1">
              <a:rPr lang="en-US" smtClean="0">
                <a:solidFill>
                  <a:srgbClr val="5F5F5F"/>
                </a:solidFill>
              </a:rPr>
              <a:pPr latinLnBrk="0"/>
              <a:t>9/13/2020</a:t>
            </a:fld>
            <a:endParaRPr lang="en-US">
              <a:solidFill>
                <a:srgbClr val="5F5F5F"/>
              </a:solidFill>
            </a:endParaRPr>
          </a:p>
        </p:txBody>
      </p:sp>
      <p:sp>
        <p:nvSpPr>
          <p:cNvPr id="3" name="Footer Placeholder 2"/>
          <p:cNvSpPr>
            <a:spLocks noGrp="1"/>
          </p:cNvSpPr>
          <p:nvPr>
            <p:ph type="ftr" sz="quarter" idx="11"/>
          </p:nvPr>
        </p:nvSpPr>
        <p:spPr>
          <a:xfrm>
            <a:off x="8779576" y="6556248"/>
            <a:ext cx="2499374" cy="182880"/>
          </a:xfrm>
          <a:prstGeom prst="rect">
            <a:avLst/>
          </a:prstGeom>
        </p:spPr>
        <p:txBody>
          <a:bodyPr/>
          <a:lstStyle/>
          <a:p>
            <a:pPr latinLnBrk="0"/>
            <a:r>
              <a:rPr lang="en-US" smtClean="0">
                <a:solidFill>
                  <a:srgbClr val="5F5F5F"/>
                </a:solidFill>
              </a:rPr>
              <a:t>Oracle Confidential – Internal/Restricted/Highly Restricted</a:t>
            </a:r>
            <a:endParaRPr lang="en-US">
              <a:solidFill>
                <a:srgbClr val="5F5F5F"/>
              </a:solidFill>
            </a:endParaRPr>
          </a:p>
        </p:txBody>
      </p:sp>
      <p:sp>
        <p:nvSpPr>
          <p:cNvPr id="4" name="Slide Number Placeholder 3"/>
          <p:cNvSpPr>
            <a:spLocks noGrp="1"/>
          </p:cNvSpPr>
          <p:nvPr>
            <p:ph type="sldNum" sz="quarter" idx="12"/>
          </p:nvPr>
        </p:nvSpPr>
        <p:spPr>
          <a:xfrm>
            <a:off x="11278949" y="6556248"/>
            <a:ext cx="381760" cy="182880"/>
          </a:xfrm>
          <a:prstGeom prst="rect">
            <a:avLst/>
          </a:prstGeom>
        </p:spPr>
        <p:txBody>
          <a:bodyPr/>
          <a:lstStyle/>
          <a:p>
            <a:pPr latinLnBrk="0"/>
            <a:fld id="{C51EAA63-D034-42AE-91FA-B13B9518C7BE}" type="slidenum">
              <a:rPr lang="en-US" altLang="ko-KR" smtClean="0">
                <a:solidFill>
                  <a:srgbClr val="5F5F5F"/>
                </a:solidFill>
              </a:rPr>
              <a:pPr latinLnBrk="0"/>
              <a:t>‹#›</a:t>
            </a:fld>
            <a:endParaRPr lang="en-US" altLang="ko-KR">
              <a:solidFill>
                <a:srgbClr val="5F5F5F"/>
              </a:solidFill>
            </a:endParaRPr>
          </a:p>
        </p:txBody>
      </p:sp>
      <p:sp>
        <p:nvSpPr>
          <p:cNvPr id="5" name="TextBox 4"/>
          <p:cNvSpPr txBox="1"/>
          <p:nvPr/>
        </p:nvSpPr>
        <p:spPr>
          <a:xfrm>
            <a:off x="531950" y="1371600"/>
            <a:ext cx="11128098" cy="889000"/>
          </a:xfrm>
          <a:prstGeom prst="rect">
            <a:avLst/>
          </a:prstGeom>
          <a:noFill/>
        </p:spPr>
        <p:txBody>
          <a:bodyPr wrap="none" lIns="0" tIns="0" rIns="0" bIns="0" rtlCol="0" anchor="b">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sz="3200" b="0" i="0" u="none" strike="noStrike" kern="1200" cap="none" spc="0" normalizeH="0" baseline="0" noProof="0">
                <a:ln>
                  <a:noFill/>
                </a:ln>
                <a:solidFill>
                  <a:srgbClr val="5F5F5F"/>
                </a:solidFill>
                <a:effectLst/>
                <a:uLnTx/>
                <a:uFillTx/>
                <a:latin typeface="Calibri"/>
                <a:ea typeface="+mn-ea"/>
                <a:cs typeface="+mn-cs"/>
              </a:rPr>
              <a:t>Safe Harbor Statement</a:t>
            </a:r>
          </a:p>
        </p:txBody>
      </p:sp>
      <p:sp>
        <p:nvSpPr>
          <p:cNvPr id="6" name="TextBox 5"/>
          <p:cNvSpPr txBox="1"/>
          <p:nvPr/>
        </p:nvSpPr>
        <p:spPr>
          <a:xfrm>
            <a:off x="531950" y="2514600"/>
            <a:ext cx="11128098" cy="2286000"/>
          </a:xfrm>
          <a:prstGeom prst="rect">
            <a:avLst/>
          </a:prstGeom>
          <a:noFill/>
        </p:spPr>
        <p:txBody>
          <a:bodyPr wrap="square" lIns="0" tIns="0" rIns="0" bIns="0" rtlCol="0" anchor="t">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sz="2400" b="0" i="0" u="none" strike="noStrike" kern="1200" cap="none" spc="0" normalizeH="0" baseline="0" noProof="0">
                <a:ln>
                  <a:noFill/>
                </a:ln>
                <a:solidFill>
                  <a:srgbClr val="5F5F5F"/>
                </a:solidFill>
                <a:effectLst/>
                <a:uLnTx/>
                <a:uFillTx/>
                <a:latin typeface="Calibri"/>
                <a:ea typeface="+mn-ea"/>
                <a:cs typeface="+mn-cs"/>
              </a:rPr>
              <a:t>The preceding is intended to outline our general product direction. It is intended for information purposes only, and may not be incorporated into any contract. It is not a commitment to deliver any material, code, or functionality, and should not be relied upon in making purchasing decisions. The development, release, and timing of any features or functionality described for Oracle’s products remains at the sole discretion of Oracle.</a:t>
            </a:r>
          </a:p>
        </p:txBody>
      </p:sp>
    </p:spTree>
    <p:extLst>
      <p:ext uri="{BB962C8B-B14F-4D97-AF65-F5344CB8AC3E}">
        <p14:creationId xmlns:p14="http://schemas.microsoft.com/office/powerpoint/2010/main" val="3015012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Positioning Statement">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64403" y="6556248"/>
            <a:ext cx="1226717" cy="182880"/>
          </a:xfrm>
          <a:prstGeom prst="rect">
            <a:avLst/>
          </a:prstGeom>
        </p:spPr>
        <p:txBody>
          <a:bodyPr/>
          <a:lstStyle/>
          <a:p>
            <a:pPr latinLnBrk="0"/>
            <a:fld id="{56A9802F-4D43-4C32-8177-0644B387545A}" type="datetime1">
              <a:rPr lang="en-US" smtClean="0">
                <a:solidFill>
                  <a:srgbClr val="5F5F5F"/>
                </a:solidFill>
              </a:rPr>
              <a:pPr latinLnBrk="0"/>
              <a:t>9/13/2020</a:t>
            </a:fld>
            <a:endParaRPr lang="en-US">
              <a:solidFill>
                <a:srgbClr val="5F5F5F"/>
              </a:solidFill>
            </a:endParaRPr>
          </a:p>
        </p:txBody>
      </p:sp>
      <p:sp>
        <p:nvSpPr>
          <p:cNvPr id="3" name="Footer Placeholder 2"/>
          <p:cNvSpPr>
            <a:spLocks noGrp="1"/>
          </p:cNvSpPr>
          <p:nvPr>
            <p:ph type="ftr" sz="quarter" idx="11"/>
          </p:nvPr>
        </p:nvSpPr>
        <p:spPr>
          <a:xfrm>
            <a:off x="8779576" y="6556248"/>
            <a:ext cx="2499374" cy="182880"/>
          </a:xfrm>
          <a:prstGeom prst="rect">
            <a:avLst/>
          </a:prstGeom>
        </p:spPr>
        <p:txBody>
          <a:bodyPr/>
          <a:lstStyle/>
          <a:p>
            <a:pPr latinLnBrk="0"/>
            <a:r>
              <a:rPr lang="en-US" smtClean="0">
                <a:solidFill>
                  <a:srgbClr val="5F5F5F"/>
                </a:solidFill>
              </a:rPr>
              <a:t>Oracle Confidential – Internal/Restricted/Highly Restricted</a:t>
            </a:r>
            <a:endParaRPr lang="en-US">
              <a:solidFill>
                <a:srgbClr val="5F5F5F"/>
              </a:solidFill>
            </a:endParaRPr>
          </a:p>
        </p:txBody>
      </p:sp>
      <p:sp>
        <p:nvSpPr>
          <p:cNvPr id="4" name="Slide Number Placeholder 3"/>
          <p:cNvSpPr>
            <a:spLocks noGrp="1"/>
          </p:cNvSpPr>
          <p:nvPr>
            <p:ph type="sldNum" sz="quarter" idx="12"/>
          </p:nvPr>
        </p:nvSpPr>
        <p:spPr>
          <a:xfrm>
            <a:off x="11278949" y="6556248"/>
            <a:ext cx="381760" cy="182880"/>
          </a:xfrm>
          <a:prstGeom prst="rect">
            <a:avLst/>
          </a:prstGeom>
        </p:spPr>
        <p:txBody>
          <a:bodyPr/>
          <a:lstStyle/>
          <a:p>
            <a:pPr latinLnBrk="0"/>
            <a:fld id="{C51EAA63-D034-42AE-91FA-B13B9518C7BE}" type="slidenum">
              <a:rPr lang="en-US" altLang="ko-KR" smtClean="0">
                <a:solidFill>
                  <a:srgbClr val="5F5F5F"/>
                </a:solidFill>
              </a:rPr>
              <a:pPr latinLnBrk="0"/>
              <a:t>‹#›</a:t>
            </a:fld>
            <a:endParaRPr lang="en-US" altLang="ko-KR">
              <a:solidFill>
                <a:srgbClr val="5F5F5F"/>
              </a:solidFill>
            </a:endParaRPr>
          </a:p>
        </p:txBody>
      </p:sp>
      <p:grpSp>
        <p:nvGrpSpPr>
          <p:cNvPr id="3093" name="Group 3092"/>
          <p:cNvGrpSpPr/>
          <p:nvPr/>
        </p:nvGrpSpPr>
        <p:grpSpPr bwMode="gray">
          <a:xfrm>
            <a:off x="3264751" y="2743200"/>
            <a:ext cx="5670439" cy="1081088"/>
            <a:chOff x="3263901" y="1227138"/>
            <a:chExt cx="5668962" cy="1081088"/>
          </a:xfrm>
        </p:grpSpPr>
        <p:sp>
          <p:nvSpPr>
            <p:cNvPr id="8" name="Rectangle 5"/>
            <p:cNvSpPr>
              <a:spLocks noChangeArrowheads="1"/>
            </p:cNvSpPr>
            <p:nvPr/>
          </p:nvSpPr>
          <p:spPr bwMode="gray">
            <a:xfrm>
              <a:off x="3997326" y="1855788"/>
              <a:ext cx="73025" cy="50800"/>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9" name="Freeform 6"/>
            <p:cNvSpPr>
              <a:spLocks noEditPoints="1"/>
            </p:cNvSpPr>
            <p:nvPr/>
          </p:nvSpPr>
          <p:spPr bwMode="gray">
            <a:xfrm>
              <a:off x="4835526" y="1362075"/>
              <a:ext cx="238125" cy="317500"/>
            </a:xfrm>
            <a:custGeom>
              <a:avLst/>
              <a:gdLst>
                <a:gd name="T0" fmla="*/ 29 w 29"/>
                <a:gd name="T1" fmla="*/ 30 h 38"/>
                <a:gd name="T2" fmla="*/ 29 w 29"/>
                <a:gd name="T3" fmla="*/ 37 h 38"/>
                <a:gd name="T4" fmla="*/ 20 w 29"/>
                <a:gd name="T5" fmla="*/ 37 h 38"/>
                <a:gd name="T6" fmla="*/ 19 w 29"/>
                <a:gd name="T7" fmla="*/ 32 h 38"/>
                <a:gd name="T8" fmla="*/ 19 w 29"/>
                <a:gd name="T9" fmla="*/ 32 h 38"/>
                <a:gd name="T10" fmla="*/ 10 w 29"/>
                <a:gd name="T11" fmla="*/ 38 h 38"/>
                <a:gd name="T12" fmla="*/ 0 w 29"/>
                <a:gd name="T13" fmla="*/ 26 h 38"/>
                <a:gd name="T14" fmla="*/ 19 w 29"/>
                <a:gd name="T15" fmla="*/ 13 h 38"/>
                <a:gd name="T16" fmla="*/ 19 w 29"/>
                <a:gd name="T17" fmla="*/ 11 h 38"/>
                <a:gd name="T18" fmla="*/ 15 w 29"/>
                <a:gd name="T19" fmla="*/ 5 h 38"/>
                <a:gd name="T20" fmla="*/ 11 w 29"/>
                <a:gd name="T21" fmla="*/ 11 h 38"/>
                <a:gd name="T22" fmla="*/ 1 w 29"/>
                <a:gd name="T23" fmla="*/ 11 h 38"/>
                <a:gd name="T24" fmla="*/ 5 w 29"/>
                <a:gd name="T25" fmla="*/ 2 h 38"/>
                <a:gd name="T26" fmla="*/ 14 w 29"/>
                <a:gd name="T27" fmla="*/ 0 h 38"/>
                <a:gd name="T28" fmla="*/ 29 w 29"/>
                <a:gd name="T29" fmla="*/ 12 h 38"/>
                <a:gd name="T30" fmla="*/ 29 w 29"/>
                <a:gd name="T31" fmla="*/ 30 h 38"/>
                <a:gd name="T32" fmla="*/ 10 w 29"/>
                <a:gd name="T33" fmla="*/ 26 h 38"/>
                <a:gd name="T34" fmla="*/ 14 w 29"/>
                <a:gd name="T35" fmla="*/ 31 h 38"/>
                <a:gd name="T36" fmla="*/ 19 w 29"/>
                <a:gd name="T37" fmla="*/ 19 h 38"/>
                <a:gd name="T38" fmla="*/ 10 w 29"/>
                <a:gd name="T3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8">
                  <a:moveTo>
                    <a:pt x="29" y="30"/>
                  </a:moveTo>
                  <a:cubicBezTo>
                    <a:pt x="29" y="32"/>
                    <a:pt x="29" y="35"/>
                    <a:pt x="29" y="37"/>
                  </a:cubicBezTo>
                  <a:cubicBezTo>
                    <a:pt x="20" y="37"/>
                    <a:pt x="20" y="37"/>
                    <a:pt x="20" y="37"/>
                  </a:cubicBezTo>
                  <a:cubicBezTo>
                    <a:pt x="19" y="32"/>
                    <a:pt x="19" y="32"/>
                    <a:pt x="19" y="32"/>
                  </a:cubicBezTo>
                  <a:cubicBezTo>
                    <a:pt x="19" y="32"/>
                    <a:pt x="19" y="32"/>
                    <a:pt x="19" y="32"/>
                  </a:cubicBezTo>
                  <a:cubicBezTo>
                    <a:pt x="17" y="36"/>
                    <a:pt x="14" y="38"/>
                    <a:pt x="10" y="38"/>
                  </a:cubicBezTo>
                  <a:cubicBezTo>
                    <a:pt x="2" y="38"/>
                    <a:pt x="0" y="32"/>
                    <a:pt x="0" y="26"/>
                  </a:cubicBezTo>
                  <a:cubicBezTo>
                    <a:pt x="0" y="14"/>
                    <a:pt x="9" y="13"/>
                    <a:pt x="19" y="13"/>
                  </a:cubicBezTo>
                  <a:cubicBezTo>
                    <a:pt x="19" y="11"/>
                    <a:pt x="19" y="11"/>
                    <a:pt x="19" y="11"/>
                  </a:cubicBezTo>
                  <a:cubicBezTo>
                    <a:pt x="19" y="8"/>
                    <a:pt x="18" y="5"/>
                    <a:pt x="15" y="5"/>
                  </a:cubicBezTo>
                  <a:cubicBezTo>
                    <a:pt x="11" y="5"/>
                    <a:pt x="11" y="8"/>
                    <a:pt x="11" y="11"/>
                  </a:cubicBezTo>
                  <a:cubicBezTo>
                    <a:pt x="1" y="11"/>
                    <a:pt x="1" y="11"/>
                    <a:pt x="1" y="11"/>
                  </a:cubicBezTo>
                  <a:cubicBezTo>
                    <a:pt x="1" y="6"/>
                    <a:pt x="2" y="4"/>
                    <a:pt x="5" y="2"/>
                  </a:cubicBezTo>
                  <a:cubicBezTo>
                    <a:pt x="7" y="0"/>
                    <a:pt x="10" y="0"/>
                    <a:pt x="14" y="0"/>
                  </a:cubicBezTo>
                  <a:cubicBezTo>
                    <a:pt x="27" y="0"/>
                    <a:pt x="29" y="5"/>
                    <a:pt x="29" y="12"/>
                  </a:cubicBezTo>
                  <a:lnTo>
                    <a:pt x="29" y="30"/>
                  </a:lnTo>
                  <a:close/>
                  <a:moveTo>
                    <a:pt x="10" y="26"/>
                  </a:moveTo>
                  <a:cubicBezTo>
                    <a:pt x="10" y="28"/>
                    <a:pt x="10" y="31"/>
                    <a:pt x="14" y="31"/>
                  </a:cubicBezTo>
                  <a:cubicBezTo>
                    <a:pt x="20" y="31"/>
                    <a:pt x="19" y="23"/>
                    <a:pt x="19" y="19"/>
                  </a:cubicBezTo>
                  <a:cubicBezTo>
                    <a:pt x="14" y="19"/>
                    <a:pt x="10" y="19"/>
                    <a:pt x="10"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0" name="Freeform 7"/>
            <p:cNvSpPr>
              <a:spLocks/>
            </p:cNvSpPr>
            <p:nvPr/>
          </p:nvSpPr>
          <p:spPr bwMode="gray">
            <a:xfrm>
              <a:off x="3263901" y="1236663"/>
              <a:ext cx="288925" cy="434975"/>
            </a:xfrm>
            <a:custGeom>
              <a:avLst/>
              <a:gdLst>
                <a:gd name="T0" fmla="*/ 125 w 182"/>
                <a:gd name="T1" fmla="*/ 110 h 274"/>
                <a:gd name="T2" fmla="*/ 125 w 182"/>
                <a:gd name="T3" fmla="*/ 0 h 274"/>
                <a:gd name="T4" fmla="*/ 182 w 182"/>
                <a:gd name="T5" fmla="*/ 0 h 274"/>
                <a:gd name="T6" fmla="*/ 182 w 182"/>
                <a:gd name="T7" fmla="*/ 274 h 274"/>
                <a:gd name="T8" fmla="*/ 125 w 182"/>
                <a:gd name="T9" fmla="*/ 274 h 274"/>
                <a:gd name="T10" fmla="*/ 125 w 182"/>
                <a:gd name="T11" fmla="*/ 153 h 274"/>
                <a:gd name="T12" fmla="*/ 57 w 182"/>
                <a:gd name="T13" fmla="*/ 153 h 274"/>
                <a:gd name="T14" fmla="*/ 57 w 182"/>
                <a:gd name="T15" fmla="*/ 274 h 274"/>
                <a:gd name="T16" fmla="*/ 0 w 182"/>
                <a:gd name="T17" fmla="*/ 274 h 274"/>
                <a:gd name="T18" fmla="*/ 0 w 182"/>
                <a:gd name="T19" fmla="*/ 0 h 274"/>
                <a:gd name="T20" fmla="*/ 57 w 182"/>
                <a:gd name="T21" fmla="*/ 0 h 274"/>
                <a:gd name="T22" fmla="*/ 57 w 182"/>
                <a:gd name="T23" fmla="*/ 110 h 274"/>
                <a:gd name="T24" fmla="*/ 125 w 182"/>
                <a:gd name="T25" fmla="*/ 11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2" h="274">
                  <a:moveTo>
                    <a:pt x="125" y="110"/>
                  </a:moveTo>
                  <a:lnTo>
                    <a:pt x="125" y="0"/>
                  </a:lnTo>
                  <a:lnTo>
                    <a:pt x="182" y="0"/>
                  </a:lnTo>
                  <a:lnTo>
                    <a:pt x="182" y="274"/>
                  </a:lnTo>
                  <a:lnTo>
                    <a:pt x="125" y="274"/>
                  </a:lnTo>
                  <a:lnTo>
                    <a:pt x="125" y="153"/>
                  </a:lnTo>
                  <a:lnTo>
                    <a:pt x="57" y="153"/>
                  </a:lnTo>
                  <a:lnTo>
                    <a:pt x="57" y="274"/>
                  </a:lnTo>
                  <a:lnTo>
                    <a:pt x="0" y="274"/>
                  </a:lnTo>
                  <a:lnTo>
                    <a:pt x="0" y="0"/>
                  </a:lnTo>
                  <a:lnTo>
                    <a:pt x="57" y="0"/>
                  </a:lnTo>
                  <a:lnTo>
                    <a:pt x="57" y="110"/>
                  </a:lnTo>
                  <a:lnTo>
                    <a:pt x="125" y="11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1" name="Freeform 8"/>
            <p:cNvSpPr>
              <a:spLocks noEditPoints="1"/>
            </p:cNvSpPr>
            <p:nvPr/>
          </p:nvSpPr>
          <p:spPr bwMode="gray">
            <a:xfrm>
              <a:off x="3602038" y="1362075"/>
              <a:ext cx="246063" cy="317500"/>
            </a:xfrm>
            <a:custGeom>
              <a:avLst/>
              <a:gdLst>
                <a:gd name="T0" fmla="*/ 29 w 30"/>
                <a:gd name="T1" fmla="*/ 30 h 38"/>
                <a:gd name="T2" fmla="*/ 30 w 30"/>
                <a:gd name="T3" fmla="*/ 37 h 38"/>
                <a:gd name="T4" fmla="*/ 20 w 30"/>
                <a:gd name="T5" fmla="*/ 37 h 38"/>
                <a:gd name="T6" fmla="*/ 20 w 30"/>
                <a:gd name="T7" fmla="*/ 32 h 38"/>
                <a:gd name="T8" fmla="*/ 19 w 30"/>
                <a:gd name="T9" fmla="*/ 32 h 38"/>
                <a:gd name="T10" fmla="*/ 10 w 30"/>
                <a:gd name="T11" fmla="*/ 38 h 38"/>
                <a:gd name="T12" fmla="*/ 0 w 30"/>
                <a:gd name="T13" fmla="*/ 26 h 38"/>
                <a:gd name="T14" fmla="*/ 19 w 30"/>
                <a:gd name="T15" fmla="*/ 13 h 38"/>
                <a:gd name="T16" fmla="*/ 19 w 30"/>
                <a:gd name="T17" fmla="*/ 11 h 38"/>
                <a:gd name="T18" fmla="*/ 15 w 30"/>
                <a:gd name="T19" fmla="*/ 5 h 38"/>
                <a:gd name="T20" fmla="*/ 11 w 30"/>
                <a:gd name="T21" fmla="*/ 11 h 38"/>
                <a:gd name="T22" fmla="*/ 1 w 30"/>
                <a:gd name="T23" fmla="*/ 11 h 38"/>
                <a:gd name="T24" fmla="*/ 5 w 30"/>
                <a:gd name="T25" fmla="*/ 2 h 38"/>
                <a:gd name="T26" fmla="*/ 14 w 30"/>
                <a:gd name="T27" fmla="*/ 0 h 38"/>
                <a:gd name="T28" fmla="*/ 29 w 30"/>
                <a:gd name="T29" fmla="*/ 12 h 38"/>
                <a:gd name="T30" fmla="*/ 29 w 30"/>
                <a:gd name="T31" fmla="*/ 30 h 38"/>
                <a:gd name="T32" fmla="*/ 10 w 30"/>
                <a:gd name="T33" fmla="*/ 26 h 38"/>
                <a:gd name="T34" fmla="*/ 14 w 30"/>
                <a:gd name="T35" fmla="*/ 31 h 38"/>
                <a:gd name="T36" fmla="*/ 19 w 30"/>
                <a:gd name="T37" fmla="*/ 19 h 38"/>
                <a:gd name="T38" fmla="*/ 10 w 30"/>
                <a:gd name="T3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8">
                  <a:moveTo>
                    <a:pt x="29" y="30"/>
                  </a:moveTo>
                  <a:cubicBezTo>
                    <a:pt x="29" y="32"/>
                    <a:pt x="29" y="35"/>
                    <a:pt x="30" y="37"/>
                  </a:cubicBezTo>
                  <a:cubicBezTo>
                    <a:pt x="20" y="37"/>
                    <a:pt x="20" y="37"/>
                    <a:pt x="20" y="37"/>
                  </a:cubicBezTo>
                  <a:cubicBezTo>
                    <a:pt x="20" y="32"/>
                    <a:pt x="20" y="32"/>
                    <a:pt x="20" y="32"/>
                  </a:cubicBezTo>
                  <a:cubicBezTo>
                    <a:pt x="19" y="32"/>
                    <a:pt x="19" y="32"/>
                    <a:pt x="19" y="32"/>
                  </a:cubicBezTo>
                  <a:cubicBezTo>
                    <a:pt x="17" y="36"/>
                    <a:pt x="14" y="38"/>
                    <a:pt x="10" y="38"/>
                  </a:cubicBezTo>
                  <a:cubicBezTo>
                    <a:pt x="3" y="38"/>
                    <a:pt x="0" y="32"/>
                    <a:pt x="0" y="26"/>
                  </a:cubicBezTo>
                  <a:cubicBezTo>
                    <a:pt x="0" y="14"/>
                    <a:pt x="10" y="13"/>
                    <a:pt x="19" y="13"/>
                  </a:cubicBezTo>
                  <a:cubicBezTo>
                    <a:pt x="19" y="11"/>
                    <a:pt x="19" y="11"/>
                    <a:pt x="19" y="11"/>
                  </a:cubicBezTo>
                  <a:cubicBezTo>
                    <a:pt x="19" y="8"/>
                    <a:pt x="19" y="5"/>
                    <a:pt x="15" y="5"/>
                  </a:cubicBezTo>
                  <a:cubicBezTo>
                    <a:pt x="11" y="5"/>
                    <a:pt x="11" y="8"/>
                    <a:pt x="11" y="11"/>
                  </a:cubicBezTo>
                  <a:cubicBezTo>
                    <a:pt x="1" y="11"/>
                    <a:pt x="1" y="11"/>
                    <a:pt x="1" y="11"/>
                  </a:cubicBezTo>
                  <a:cubicBezTo>
                    <a:pt x="1" y="6"/>
                    <a:pt x="2" y="4"/>
                    <a:pt x="5" y="2"/>
                  </a:cubicBezTo>
                  <a:cubicBezTo>
                    <a:pt x="7" y="0"/>
                    <a:pt x="10" y="0"/>
                    <a:pt x="14" y="0"/>
                  </a:cubicBezTo>
                  <a:cubicBezTo>
                    <a:pt x="27" y="0"/>
                    <a:pt x="29" y="5"/>
                    <a:pt x="29" y="12"/>
                  </a:cubicBezTo>
                  <a:lnTo>
                    <a:pt x="29" y="30"/>
                  </a:lnTo>
                  <a:close/>
                  <a:moveTo>
                    <a:pt x="10" y="26"/>
                  </a:moveTo>
                  <a:cubicBezTo>
                    <a:pt x="10" y="28"/>
                    <a:pt x="11" y="31"/>
                    <a:pt x="14" y="31"/>
                  </a:cubicBezTo>
                  <a:cubicBezTo>
                    <a:pt x="20" y="31"/>
                    <a:pt x="19" y="23"/>
                    <a:pt x="19" y="19"/>
                  </a:cubicBezTo>
                  <a:cubicBezTo>
                    <a:pt x="14" y="19"/>
                    <a:pt x="10" y="19"/>
                    <a:pt x="10"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2" name="Freeform 9"/>
            <p:cNvSpPr>
              <a:spLocks/>
            </p:cNvSpPr>
            <p:nvPr/>
          </p:nvSpPr>
          <p:spPr bwMode="gray">
            <a:xfrm>
              <a:off x="3897313" y="1362075"/>
              <a:ext cx="165100" cy="309563"/>
            </a:xfrm>
            <a:custGeom>
              <a:avLst/>
              <a:gdLst>
                <a:gd name="T0" fmla="*/ 10 w 20"/>
                <a:gd name="T1" fmla="*/ 0 h 37"/>
                <a:gd name="T2" fmla="*/ 10 w 20"/>
                <a:gd name="T3" fmla="*/ 5 h 37"/>
                <a:gd name="T4" fmla="*/ 10 w 20"/>
                <a:gd name="T5" fmla="*/ 5 h 37"/>
                <a:gd name="T6" fmla="*/ 20 w 20"/>
                <a:gd name="T7" fmla="*/ 0 h 37"/>
                <a:gd name="T8" fmla="*/ 20 w 20"/>
                <a:gd name="T9" fmla="*/ 9 h 37"/>
                <a:gd name="T10" fmla="*/ 10 w 20"/>
                <a:gd name="T11" fmla="*/ 17 h 37"/>
                <a:gd name="T12" fmla="*/ 10 w 20"/>
                <a:gd name="T13" fmla="*/ 37 h 37"/>
                <a:gd name="T14" fmla="*/ 0 w 20"/>
                <a:gd name="T15" fmla="*/ 37 h 37"/>
                <a:gd name="T16" fmla="*/ 0 w 20"/>
                <a:gd name="T17" fmla="*/ 0 h 37"/>
                <a:gd name="T18" fmla="*/ 10 w 20"/>
                <a:gd name="T1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37">
                  <a:moveTo>
                    <a:pt x="10" y="0"/>
                  </a:moveTo>
                  <a:cubicBezTo>
                    <a:pt x="10" y="5"/>
                    <a:pt x="10" y="5"/>
                    <a:pt x="10" y="5"/>
                  </a:cubicBezTo>
                  <a:cubicBezTo>
                    <a:pt x="10" y="5"/>
                    <a:pt x="10" y="5"/>
                    <a:pt x="10" y="5"/>
                  </a:cubicBezTo>
                  <a:cubicBezTo>
                    <a:pt x="12" y="1"/>
                    <a:pt x="15" y="0"/>
                    <a:pt x="20" y="0"/>
                  </a:cubicBezTo>
                  <a:cubicBezTo>
                    <a:pt x="20" y="9"/>
                    <a:pt x="20" y="9"/>
                    <a:pt x="20" y="9"/>
                  </a:cubicBezTo>
                  <a:cubicBezTo>
                    <a:pt x="11" y="8"/>
                    <a:pt x="10" y="13"/>
                    <a:pt x="10" y="17"/>
                  </a:cubicBezTo>
                  <a:cubicBezTo>
                    <a:pt x="10" y="37"/>
                    <a:pt x="10" y="37"/>
                    <a:pt x="10" y="37"/>
                  </a:cubicBezTo>
                  <a:cubicBezTo>
                    <a:pt x="0" y="37"/>
                    <a:pt x="0" y="37"/>
                    <a:pt x="0" y="37"/>
                  </a:cubicBezTo>
                  <a:cubicBezTo>
                    <a:pt x="0" y="0"/>
                    <a:pt x="0" y="0"/>
                    <a:pt x="0" y="0"/>
                  </a:cubicBezTo>
                  <a:lnTo>
                    <a:pt x="1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3" name="Freeform 10"/>
            <p:cNvSpPr>
              <a:spLocks/>
            </p:cNvSpPr>
            <p:nvPr/>
          </p:nvSpPr>
          <p:spPr bwMode="gray">
            <a:xfrm>
              <a:off x="4367213" y="1362075"/>
              <a:ext cx="444500" cy="309563"/>
            </a:xfrm>
            <a:custGeom>
              <a:avLst/>
              <a:gdLst>
                <a:gd name="T0" fmla="*/ 0 w 280"/>
                <a:gd name="T1" fmla="*/ 0 h 195"/>
                <a:gd name="T2" fmla="*/ 52 w 280"/>
                <a:gd name="T3" fmla="*/ 0 h 195"/>
                <a:gd name="T4" fmla="*/ 77 w 280"/>
                <a:gd name="T5" fmla="*/ 148 h 195"/>
                <a:gd name="T6" fmla="*/ 77 w 280"/>
                <a:gd name="T7" fmla="*/ 148 h 195"/>
                <a:gd name="T8" fmla="*/ 114 w 280"/>
                <a:gd name="T9" fmla="*/ 0 h 195"/>
                <a:gd name="T10" fmla="*/ 171 w 280"/>
                <a:gd name="T11" fmla="*/ 0 h 195"/>
                <a:gd name="T12" fmla="*/ 202 w 280"/>
                <a:gd name="T13" fmla="*/ 148 h 195"/>
                <a:gd name="T14" fmla="*/ 202 w 280"/>
                <a:gd name="T15" fmla="*/ 148 h 195"/>
                <a:gd name="T16" fmla="*/ 233 w 280"/>
                <a:gd name="T17" fmla="*/ 0 h 195"/>
                <a:gd name="T18" fmla="*/ 280 w 280"/>
                <a:gd name="T19" fmla="*/ 0 h 195"/>
                <a:gd name="T20" fmla="*/ 233 w 280"/>
                <a:gd name="T21" fmla="*/ 195 h 195"/>
                <a:gd name="T22" fmla="*/ 176 w 280"/>
                <a:gd name="T23" fmla="*/ 195 h 195"/>
                <a:gd name="T24" fmla="*/ 140 w 280"/>
                <a:gd name="T25" fmla="*/ 63 h 195"/>
                <a:gd name="T26" fmla="*/ 140 w 280"/>
                <a:gd name="T27" fmla="*/ 63 h 195"/>
                <a:gd name="T28" fmla="*/ 103 w 280"/>
                <a:gd name="T29" fmla="*/ 195 h 195"/>
                <a:gd name="T30" fmla="*/ 46 w 280"/>
                <a:gd name="T31" fmla="*/ 195 h 195"/>
                <a:gd name="T32" fmla="*/ 0 w 280"/>
                <a:gd name="T33"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0" h="195">
                  <a:moveTo>
                    <a:pt x="0" y="0"/>
                  </a:moveTo>
                  <a:lnTo>
                    <a:pt x="52" y="0"/>
                  </a:lnTo>
                  <a:lnTo>
                    <a:pt x="77" y="148"/>
                  </a:lnTo>
                  <a:lnTo>
                    <a:pt x="77" y="148"/>
                  </a:lnTo>
                  <a:lnTo>
                    <a:pt x="114" y="0"/>
                  </a:lnTo>
                  <a:lnTo>
                    <a:pt x="171" y="0"/>
                  </a:lnTo>
                  <a:lnTo>
                    <a:pt x="202" y="148"/>
                  </a:lnTo>
                  <a:lnTo>
                    <a:pt x="202" y="148"/>
                  </a:lnTo>
                  <a:lnTo>
                    <a:pt x="233" y="0"/>
                  </a:lnTo>
                  <a:lnTo>
                    <a:pt x="280" y="0"/>
                  </a:lnTo>
                  <a:lnTo>
                    <a:pt x="233" y="195"/>
                  </a:lnTo>
                  <a:lnTo>
                    <a:pt x="176" y="195"/>
                  </a:lnTo>
                  <a:lnTo>
                    <a:pt x="140" y="63"/>
                  </a:lnTo>
                  <a:lnTo>
                    <a:pt x="140" y="63"/>
                  </a:lnTo>
                  <a:lnTo>
                    <a:pt x="103" y="195"/>
                  </a:lnTo>
                  <a:lnTo>
                    <a:pt x="46" y="195"/>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4" name="Freeform 11"/>
            <p:cNvSpPr>
              <a:spLocks/>
            </p:cNvSpPr>
            <p:nvPr/>
          </p:nvSpPr>
          <p:spPr bwMode="gray">
            <a:xfrm>
              <a:off x="5132388" y="1362075"/>
              <a:ext cx="155575" cy="309563"/>
            </a:xfrm>
            <a:custGeom>
              <a:avLst/>
              <a:gdLst>
                <a:gd name="T0" fmla="*/ 10 w 19"/>
                <a:gd name="T1" fmla="*/ 0 h 37"/>
                <a:gd name="T2" fmla="*/ 10 w 19"/>
                <a:gd name="T3" fmla="*/ 5 h 37"/>
                <a:gd name="T4" fmla="*/ 10 w 19"/>
                <a:gd name="T5" fmla="*/ 5 h 37"/>
                <a:gd name="T6" fmla="*/ 19 w 19"/>
                <a:gd name="T7" fmla="*/ 0 h 37"/>
                <a:gd name="T8" fmla="*/ 19 w 19"/>
                <a:gd name="T9" fmla="*/ 9 h 37"/>
                <a:gd name="T10" fmla="*/ 10 w 19"/>
                <a:gd name="T11" fmla="*/ 17 h 37"/>
                <a:gd name="T12" fmla="*/ 10 w 19"/>
                <a:gd name="T13" fmla="*/ 37 h 37"/>
                <a:gd name="T14" fmla="*/ 0 w 19"/>
                <a:gd name="T15" fmla="*/ 37 h 37"/>
                <a:gd name="T16" fmla="*/ 0 w 19"/>
                <a:gd name="T17" fmla="*/ 0 h 37"/>
                <a:gd name="T18" fmla="*/ 10 w 19"/>
                <a:gd name="T1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37">
                  <a:moveTo>
                    <a:pt x="10" y="0"/>
                  </a:moveTo>
                  <a:cubicBezTo>
                    <a:pt x="10" y="5"/>
                    <a:pt x="10" y="5"/>
                    <a:pt x="10" y="5"/>
                  </a:cubicBezTo>
                  <a:cubicBezTo>
                    <a:pt x="10" y="5"/>
                    <a:pt x="10" y="5"/>
                    <a:pt x="10" y="5"/>
                  </a:cubicBezTo>
                  <a:cubicBezTo>
                    <a:pt x="12" y="1"/>
                    <a:pt x="15" y="0"/>
                    <a:pt x="19" y="0"/>
                  </a:cubicBezTo>
                  <a:cubicBezTo>
                    <a:pt x="19" y="9"/>
                    <a:pt x="19" y="9"/>
                    <a:pt x="19" y="9"/>
                  </a:cubicBezTo>
                  <a:cubicBezTo>
                    <a:pt x="10" y="8"/>
                    <a:pt x="10" y="13"/>
                    <a:pt x="10" y="17"/>
                  </a:cubicBezTo>
                  <a:cubicBezTo>
                    <a:pt x="10" y="37"/>
                    <a:pt x="10" y="37"/>
                    <a:pt x="10" y="37"/>
                  </a:cubicBezTo>
                  <a:cubicBezTo>
                    <a:pt x="0" y="37"/>
                    <a:pt x="0" y="37"/>
                    <a:pt x="0" y="37"/>
                  </a:cubicBezTo>
                  <a:cubicBezTo>
                    <a:pt x="0" y="0"/>
                    <a:pt x="0" y="0"/>
                    <a:pt x="0" y="0"/>
                  </a:cubicBezTo>
                  <a:lnTo>
                    <a:pt x="1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5" name="Freeform 12"/>
            <p:cNvSpPr>
              <a:spLocks noEditPoints="1"/>
            </p:cNvSpPr>
            <p:nvPr/>
          </p:nvSpPr>
          <p:spPr bwMode="gray">
            <a:xfrm>
              <a:off x="5321301" y="1362075"/>
              <a:ext cx="246063" cy="317500"/>
            </a:xfrm>
            <a:custGeom>
              <a:avLst/>
              <a:gdLst>
                <a:gd name="T0" fmla="*/ 10 w 30"/>
                <a:gd name="T1" fmla="*/ 20 h 38"/>
                <a:gd name="T2" fmla="*/ 15 w 30"/>
                <a:gd name="T3" fmla="*/ 31 h 38"/>
                <a:gd name="T4" fmla="*/ 19 w 30"/>
                <a:gd name="T5" fmla="*/ 25 h 38"/>
                <a:gd name="T6" fmla="*/ 30 w 30"/>
                <a:gd name="T7" fmla="*/ 25 h 38"/>
                <a:gd name="T8" fmla="*/ 26 w 30"/>
                <a:gd name="T9" fmla="*/ 34 h 38"/>
                <a:gd name="T10" fmla="*/ 15 w 30"/>
                <a:gd name="T11" fmla="*/ 38 h 38"/>
                <a:gd name="T12" fmla="*/ 0 w 30"/>
                <a:gd name="T13" fmla="*/ 18 h 38"/>
                <a:gd name="T14" fmla="*/ 15 w 30"/>
                <a:gd name="T15" fmla="*/ 0 h 38"/>
                <a:gd name="T16" fmla="*/ 30 w 30"/>
                <a:gd name="T17" fmla="*/ 20 h 38"/>
                <a:gd name="T18" fmla="*/ 10 w 30"/>
                <a:gd name="T19" fmla="*/ 20 h 38"/>
                <a:gd name="T20" fmla="*/ 20 w 30"/>
                <a:gd name="T21" fmla="*/ 15 h 38"/>
                <a:gd name="T22" fmla="*/ 15 w 30"/>
                <a:gd name="T23" fmla="*/ 6 h 38"/>
                <a:gd name="T24" fmla="*/ 10 w 30"/>
                <a:gd name="T25" fmla="*/ 15 h 38"/>
                <a:gd name="T26" fmla="*/ 20 w 30"/>
                <a:gd name="T27" fmla="*/ 1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38">
                  <a:moveTo>
                    <a:pt x="10" y="20"/>
                  </a:moveTo>
                  <a:cubicBezTo>
                    <a:pt x="10" y="25"/>
                    <a:pt x="11" y="31"/>
                    <a:pt x="15" y="31"/>
                  </a:cubicBezTo>
                  <a:cubicBezTo>
                    <a:pt x="19" y="31"/>
                    <a:pt x="19" y="28"/>
                    <a:pt x="19" y="25"/>
                  </a:cubicBezTo>
                  <a:cubicBezTo>
                    <a:pt x="30" y="25"/>
                    <a:pt x="30" y="25"/>
                    <a:pt x="30" y="25"/>
                  </a:cubicBezTo>
                  <a:cubicBezTo>
                    <a:pt x="30" y="29"/>
                    <a:pt x="28" y="32"/>
                    <a:pt x="26" y="34"/>
                  </a:cubicBezTo>
                  <a:cubicBezTo>
                    <a:pt x="24" y="36"/>
                    <a:pt x="20" y="38"/>
                    <a:pt x="15" y="38"/>
                  </a:cubicBezTo>
                  <a:cubicBezTo>
                    <a:pt x="2" y="38"/>
                    <a:pt x="0" y="30"/>
                    <a:pt x="0" y="18"/>
                  </a:cubicBezTo>
                  <a:cubicBezTo>
                    <a:pt x="0" y="8"/>
                    <a:pt x="2" y="0"/>
                    <a:pt x="15" y="0"/>
                  </a:cubicBezTo>
                  <a:cubicBezTo>
                    <a:pt x="29" y="0"/>
                    <a:pt x="30" y="8"/>
                    <a:pt x="30" y="20"/>
                  </a:cubicBezTo>
                  <a:lnTo>
                    <a:pt x="10" y="20"/>
                  </a:lnTo>
                  <a:close/>
                  <a:moveTo>
                    <a:pt x="20" y="15"/>
                  </a:moveTo>
                  <a:cubicBezTo>
                    <a:pt x="20" y="11"/>
                    <a:pt x="20" y="6"/>
                    <a:pt x="15" y="6"/>
                  </a:cubicBezTo>
                  <a:cubicBezTo>
                    <a:pt x="10" y="6"/>
                    <a:pt x="10" y="11"/>
                    <a:pt x="10" y="15"/>
                  </a:cubicBezTo>
                  <a:lnTo>
                    <a:pt x="20" y="1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6" name="Freeform 13"/>
            <p:cNvSpPr>
              <a:spLocks noEditPoints="1"/>
            </p:cNvSpPr>
            <p:nvPr/>
          </p:nvSpPr>
          <p:spPr bwMode="gray">
            <a:xfrm>
              <a:off x="5748338" y="1362075"/>
              <a:ext cx="247650" cy="317500"/>
            </a:xfrm>
            <a:custGeom>
              <a:avLst/>
              <a:gdLst>
                <a:gd name="T0" fmla="*/ 29 w 30"/>
                <a:gd name="T1" fmla="*/ 30 h 38"/>
                <a:gd name="T2" fmla="*/ 30 w 30"/>
                <a:gd name="T3" fmla="*/ 37 h 38"/>
                <a:gd name="T4" fmla="*/ 20 w 30"/>
                <a:gd name="T5" fmla="*/ 37 h 38"/>
                <a:gd name="T6" fmla="*/ 20 w 30"/>
                <a:gd name="T7" fmla="*/ 32 h 38"/>
                <a:gd name="T8" fmla="*/ 20 w 30"/>
                <a:gd name="T9" fmla="*/ 32 h 38"/>
                <a:gd name="T10" fmla="*/ 10 w 30"/>
                <a:gd name="T11" fmla="*/ 38 h 38"/>
                <a:gd name="T12" fmla="*/ 0 w 30"/>
                <a:gd name="T13" fmla="*/ 26 h 38"/>
                <a:gd name="T14" fmla="*/ 19 w 30"/>
                <a:gd name="T15" fmla="*/ 13 h 38"/>
                <a:gd name="T16" fmla="*/ 19 w 30"/>
                <a:gd name="T17" fmla="*/ 11 h 38"/>
                <a:gd name="T18" fmla="*/ 15 w 30"/>
                <a:gd name="T19" fmla="*/ 5 h 38"/>
                <a:gd name="T20" fmla="*/ 11 w 30"/>
                <a:gd name="T21" fmla="*/ 11 h 38"/>
                <a:gd name="T22" fmla="*/ 1 w 30"/>
                <a:gd name="T23" fmla="*/ 11 h 38"/>
                <a:gd name="T24" fmla="*/ 5 w 30"/>
                <a:gd name="T25" fmla="*/ 2 h 38"/>
                <a:gd name="T26" fmla="*/ 15 w 30"/>
                <a:gd name="T27" fmla="*/ 0 h 38"/>
                <a:gd name="T28" fmla="*/ 29 w 30"/>
                <a:gd name="T29" fmla="*/ 12 h 38"/>
                <a:gd name="T30" fmla="*/ 29 w 30"/>
                <a:gd name="T31" fmla="*/ 30 h 38"/>
                <a:gd name="T32" fmla="*/ 10 w 30"/>
                <a:gd name="T33" fmla="*/ 26 h 38"/>
                <a:gd name="T34" fmla="*/ 14 w 30"/>
                <a:gd name="T35" fmla="*/ 31 h 38"/>
                <a:gd name="T36" fmla="*/ 19 w 30"/>
                <a:gd name="T37" fmla="*/ 19 h 38"/>
                <a:gd name="T38" fmla="*/ 10 w 30"/>
                <a:gd name="T3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8">
                  <a:moveTo>
                    <a:pt x="29" y="30"/>
                  </a:moveTo>
                  <a:cubicBezTo>
                    <a:pt x="29" y="32"/>
                    <a:pt x="29" y="35"/>
                    <a:pt x="30" y="37"/>
                  </a:cubicBezTo>
                  <a:cubicBezTo>
                    <a:pt x="20" y="37"/>
                    <a:pt x="20" y="37"/>
                    <a:pt x="20" y="37"/>
                  </a:cubicBezTo>
                  <a:cubicBezTo>
                    <a:pt x="20" y="32"/>
                    <a:pt x="20" y="32"/>
                    <a:pt x="20" y="32"/>
                  </a:cubicBezTo>
                  <a:cubicBezTo>
                    <a:pt x="20" y="32"/>
                    <a:pt x="20" y="32"/>
                    <a:pt x="20" y="32"/>
                  </a:cubicBezTo>
                  <a:cubicBezTo>
                    <a:pt x="17" y="36"/>
                    <a:pt x="14" y="38"/>
                    <a:pt x="10" y="38"/>
                  </a:cubicBezTo>
                  <a:cubicBezTo>
                    <a:pt x="3" y="38"/>
                    <a:pt x="0" y="32"/>
                    <a:pt x="0" y="26"/>
                  </a:cubicBezTo>
                  <a:cubicBezTo>
                    <a:pt x="0" y="14"/>
                    <a:pt x="10" y="13"/>
                    <a:pt x="19" y="13"/>
                  </a:cubicBezTo>
                  <a:cubicBezTo>
                    <a:pt x="19" y="11"/>
                    <a:pt x="19" y="11"/>
                    <a:pt x="19" y="11"/>
                  </a:cubicBezTo>
                  <a:cubicBezTo>
                    <a:pt x="19" y="8"/>
                    <a:pt x="19" y="5"/>
                    <a:pt x="15" y="5"/>
                  </a:cubicBezTo>
                  <a:cubicBezTo>
                    <a:pt x="11" y="5"/>
                    <a:pt x="11" y="8"/>
                    <a:pt x="11" y="11"/>
                  </a:cubicBezTo>
                  <a:cubicBezTo>
                    <a:pt x="1" y="11"/>
                    <a:pt x="1" y="11"/>
                    <a:pt x="1" y="11"/>
                  </a:cubicBezTo>
                  <a:cubicBezTo>
                    <a:pt x="1" y="6"/>
                    <a:pt x="3" y="4"/>
                    <a:pt x="5" y="2"/>
                  </a:cubicBezTo>
                  <a:cubicBezTo>
                    <a:pt x="7" y="0"/>
                    <a:pt x="11" y="0"/>
                    <a:pt x="15" y="0"/>
                  </a:cubicBezTo>
                  <a:cubicBezTo>
                    <a:pt x="28" y="0"/>
                    <a:pt x="29" y="5"/>
                    <a:pt x="29" y="12"/>
                  </a:cubicBezTo>
                  <a:lnTo>
                    <a:pt x="29" y="30"/>
                  </a:lnTo>
                  <a:close/>
                  <a:moveTo>
                    <a:pt x="10" y="26"/>
                  </a:moveTo>
                  <a:cubicBezTo>
                    <a:pt x="10" y="28"/>
                    <a:pt x="11" y="31"/>
                    <a:pt x="14" y="31"/>
                  </a:cubicBezTo>
                  <a:cubicBezTo>
                    <a:pt x="20" y="31"/>
                    <a:pt x="19" y="23"/>
                    <a:pt x="19" y="19"/>
                  </a:cubicBezTo>
                  <a:cubicBezTo>
                    <a:pt x="14" y="19"/>
                    <a:pt x="10" y="19"/>
                    <a:pt x="10"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7" name="Freeform 14"/>
            <p:cNvSpPr>
              <a:spLocks/>
            </p:cNvSpPr>
            <p:nvPr/>
          </p:nvSpPr>
          <p:spPr bwMode="gray">
            <a:xfrm>
              <a:off x="6045201" y="1362075"/>
              <a:ext cx="230188" cy="309563"/>
            </a:xfrm>
            <a:custGeom>
              <a:avLst/>
              <a:gdLst>
                <a:gd name="T0" fmla="*/ 11 w 28"/>
                <a:gd name="T1" fmla="*/ 4 h 37"/>
                <a:gd name="T2" fmla="*/ 11 w 28"/>
                <a:gd name="T3" fmla="*/ 4 h 37"/>
                <a:gd name="T4" fmla="*/ 14 w 28"/>
                <a:gd name="T5" fmla="*/ 1 h 37"/>
                <a:gd name="T6" fmla="*/ 19 w 28"/>
                <a:gd name="T7" fmla="*/ 0 h 37"/>
                <a:gd name="T8" fmla="*/ 28 w 28"/>
                <a:gd name="T9" fmla="*/ 8 h 37"/>
                <a:gd name="T10" fmla="*/ 28 w 28"/>
                <a:gd name="T11" fmla="*/ 37 h 37"/>
                <a:gd name="T12" fmla="*/ 18 w 28"/>
                <a:gd name="T13" fmla="*/ 37 h 37"/>
                <a:gd name="T14" fmla="*/ 18 w 28"/>
                <a:gd name="T15" fmla="*/ 12 h 37"/>
                <a:gd name="T16" fmla="*/ 14 w 28"/>
                <a:gd name="T17" fmla="*/ 6 h 37"/>
                <a:gd name="T18" fmla="*/ 11 w 28"/>
                <a:gd name="T19" fmla="*/ 12 h 37"/>
                <a:gd name="T20" fmla="*/ 11 w 28"/>
                <a:gd name="T21" fmla="*/ 37 h 37"/>
                <a:gd name="T22" fmla="*/ 0 w 28"/>
                <a:gd name="T23" fmla="*/ 37 h 37"/>
                <a:gd name="T24" fmla="*/ 0 w 28"/>
                <a:gd name="T25" fmla="*/ 0 h 37"/>
                <a:gd name="T26" fmla="*/ 11 w 28"/>
                <a:gd name="T27" fmla="*/ 0 h 37"/>
                <a:gd name="T28" fmla="*/ 11 w 28"/>
                <a:gd name="T29" fmla="*/ 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37">
                  <a:moveTo>
                    <a:pt x="11" y="4"/>
                  </a:moveTo>
                  <a:cubicBezTo>
                    <a:pt x="11" y="4"/>
                    <a:pt x="11" y="4"/>
                    <a:pt x="11" y="4"/>
                  </a:cubicBezTo>
                  <a:cubicBezTo>
                    <a:pt x="12" y="2"/>
                    <a:pt x="13" y="1"/>
                    <a:pt x="14" y="1"/>
                  </a:cubicBezTo>
                  <a:cubicBezTo>
                    <a:pt x="16" y="0"/>
                    <a:pt x="17" y="0"/>
                    <a:pt x="19" y="0"/>
                  </a:cubicBezTo>
                  <a:cubicBezTo>
                    <a:pt x="24" y="0"/>
                    <a:pt x="28" y="2"/>
                    <a:pt x="28" y="8"/>
                  </a:cubicBezTo>
                  <a:cubicBezTo>
                    <a:pt x="28" y="37"/>
                    <a:pt x="28" y="37"/>
                    <a:pt x="28" y="37"/>
                  </a:cubicBezTo>
                  <a:cubicBezTo>
                    <a:pt x="18" y="37"/>
                    <a:pt x="18" y="37"/>
                    <a:pt x="18" y="37"/>
                  </a:cubicBezTo>
                  <a:cubicBezTo>
                    <a:pt x="18" y="12"/>
                    <a:pt x="18" y="12"/>
                    <a:pt x="18" y="12"/>
                  </a:cubicBezTo>
                  <a:cubicBezTo>
                    <a:pt x="18" y="8"/>
                    <a:pt x="18" y="6"/>
                    <a:pt x="14" y="6"/>
                  </a:cubicBezTo>
                  <a:cubicBezTo>
                    <a:pt x="11" y="6"/>
                    <a:pt x="11" y="8"/>
                    <a:pt x="11" y="12"/>
                  </a:cubicBezTo>
                  <a:cubicBezTo>
                    <a:pt x="11" y="37"/>
                    <a:pt x="11" y="37"/>
                    <a:pt x="11" y="37"/>
                  </a:cubicBezTo>
                  <a:cubicBezTo>
                    <a:pt x="0" y="37"/>
                    <a:pt x="0" y="37"/>
                    <a:pt x="0" y="37"/>
                  </a:cubicBezTo>
                  <a:cubicBezTo>
                    <a:pt x="0" y="0"/>
                    <a:pt x="0" y="0"/>
                    <a:pt x="0" y="0"/>
                  </a:cubicBezTo>
                  <a:cubicBezTo>
                    <a:pt x="11" y="0"/>
                    <a:pt x="11" y="0"/>
                    <a:pt x="11" y="0"/>
                  </a:cubicBezTo>
                  <a:lnTo>
                    <a:pt x="11" y="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8" name="Freeform 15"/>
            <p:cNvSpPr>
              <a:spLocks noEditPoints="1"/>
            </p:cNvSpPr>
            <p:nvPr/>
          </p:nvSpPr>
          <p:spPr bwMode="gray">
            <a:xfrm>
              <a:off x="6332538" y="1236663"/>
              <a:ext cx="239713" cy="442913"/>
            </a:xfrm>
            <a:custGeom>
              <a:avLst/>
              <a:gdLst>
                <a:gd name="T0" fmla="*/ 19 w 29"/>
                <a:gd name="T1" fmla="*/ 52 h 53"/>
                <a:gd name="T2" fmla="*/ 19 w 29"/>
                <a:gd name="T3" fmla="*/ 48 h 53"/>
                <a:gd name="T4" fmla="*/ 19 w 29"/>
                <a:gd name="T5" fmla="*/ 48 h 53"/>
                <a:gd name="T6" fmla="*/ 10 w 29"/>
                <a:gd name="T7" fmla="*/ 53 h 53"/>
                <a:gd name="T8" fmla="*/ 0 w 29"/>
                <a:gd name="T9" fmla="*/ 33 h 53"/>
                <a:gd name="T10" fmla="*/ 10 w 29"/>
                <a:gd name="T11" fmla="*/ 15 h 53"/>
                <a:gd name="T12" fmla="*/ 19 w 29"/>
                <a:gd name="T13" fmla="*/ 19 h 53"/>
                <a:gd name="T14" fmla="*/ 19 w 29"/>
                <a:gd name="T15" fmla="*/ 19 h 53"/>
                <a:gd name="T16" fmla="*/ 19 w 29"/>
                <a:gd name="T17" fmla="*/ 0 h 53"/>
                <a:gd name="T18" fmla="*/ 29 w 29"/>
                <a:gd name="T19" fmla="*/ 0 h 53"/>
                <a:gd name="T20" fmla="*/ 29 w 29"/>
                <a:gd name="T21" fmla="*/ 52 h 53"/>
                <a:gd name="T22" fmla="*/ 19 w 29"/>
                <a:gd name="T23" fmla="*/ 52 h 53"/>
                <a:gd name="T24" fmla="*/ 19 w 29"/>
                <a:gd name="T25" fmla="*/ 33 h 53"/>
                <a:gd name="T26" fmla="*/ 15 w 29"/>
                <a:gd name="T27" fmla="*/ 21 h 53"/>
                <a:gd name="T28" fmla="*/ 10 w 29"/>
                <a:gd name="T29" fmla="*/ 33 h 53"/>
                <a:gd name="T30" fmla="*/ 15 w 29"/>
                <a:gd name="T31" fmla="*/ 46 h 53"/>
                <a:gd name="T32" fmla="*/ 19 w 29"/>
                <a:gd name="T33" fmla="*/ 3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53">
                  <a:moveTo>
                    <a:pt x="19" y="52"/>
                  </a:moveTo>
                  <a:cubicBezTo>
                    <a:pt x="19" y="48"/>
                    <a:pt x="19" y="48"/>
                    <a:pt x="19" y="48"/>
                  </a:cubicBezTo>
                  <a:cubicBezTo>
                    <a:pt x="19" y="48"/>
                    <a:pt x="19" y="48"/>
                    <a:pt x="19" y="48"/>
                  </a:cubicBezTo>
                  <a:cubicBezTo>
                    <a:pt x="17" y="51"/>
                    <a:pt x="14" y="53"/>
                    <a:pt x="10" y="53"/>
                  </a:cubicBezTo>
                  <a:cubicBezTo>
                    <a:pt x="0" y="53"/>
                    <a:pt x="0" y="41"/>
                    <a:pt x="0" y="33"/>
                  </a:cubicBezTo>
                  <a:cubicBezTo>
                    <a:pt x="0" y="26"/>
                    <a:pt x="0" y="15"/>
                    <a:pt x="10" y="15"/>
                  </a:cubicBezTo>
                  <a:cubicBezTo>
                    <a:pt x="14" y="15"/>
                    <a:pt x="16" y="16"/>
                    <a:pt x="19" y="19"/>
                  </a:cubicBezTo>
                  <a:cubicBezTo>
                    <a:pt x="19" y="19"/>
                    <a:pt x="19" y="19"/>
                    <a:pt x="19" y="19"/>
                  </a:cubicBezTo>
                  <a:cubicBezTo>
                    <a:pt x="19" y="0"/>
                    <a:pt x="19" y="0"/>
                    <a:pt x="19" y="0"/>
                  </a:cubicBezTo>
                  <a:cubicBezTo>
                    <a:pt x="29" y="0"/>
                    <a:pt x="29" y="0"/>
                    <a:pt x="29" y="0"/>
                  </a:cubicBezTo>
                  <a:cubicBezTo>
                    <a:pt x="29" y="52"/>
                    <a:pt x="29" y="52"/>
                    <a:pt x="29" y="52"/>
                  </a:cubicBezTo>
                  <a:lnTo>
                    <a:pt x="19" y="52"/>
                  </a:lnTo>
                  <a:close/>
                  <a:moveTo>
                    <a:pt x="19" y="33"/>
                  </a:moveTo>
                  <a:cubicBezTo>
                    <a:pt x="19" y="26"/>
                    <a:pt x="19" y="21"/>
                    <a:pt x="15" y="21"/>
                  </a:cubicBezTo>
                  <a:cubicBezTo>
                    <a:pt x="10" y="21"/>
                    <a:pt x="10" y="26"/>
                    <a:pt x="10" y="33"/>
                  </a:cubicBezTo>
                  <a:cubicBezTo>
                    <a:pt x="10" y="43"/>
                    <a:pt x="11" y="46"/>
                    <a:pt x="15" y="46"/>
                  </a:cubicBezTo>
                  <a:cubicBezTo>
                    <a:pt x="18" y="46"/>
                    <a:pt x="19" y="43"/>
                    <a:pt x="1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19" name="Freeform 16"/>
            <p:cNvSpPr>
              <a:spLocks noEditPoints="1"/>
            </p:cNvSpPr>
            <p:nvPr/>
          </p:nvSpPr>
          <p:spPr bwMode="gray">
            <a:xfrm>
              <a:off x="4087813" y="1236663"/>
              <a:ext cx="238125" cy="442913"/>
            </a:xfrm>
            <a:custGeom>
              <a:avLst/>
              <a:gdLst>
                <a:gd name="T0" fmla="*/ 20 w 29"/>
                <a:gd name="T1" fmla="*/ 52 h 53"/>
                <a:gd name="T2" fmla="*/ 20 w 29"/>
                <a:gd name="T3" fmla="*/ 48 h 53"/>
                <a:gd name="T4" fmla="*/ 19 w 29"/>
                <a:gd name="T5" fmla="*/ 48 h 53"/>
                <a:gd name="T6" fmla="*/ 11 w 29"/>
                <a:gd name="T7" fmla="*/ 53 h 53"/>
                <a:gd name="T8" fmla="*/ 1 w 29"/>
                <a:gd name="T9" fmla="*/ 33 h 53"/>
                <a:gd name="T10" fmla="*/ 11 w 29"/>
                <a:gd name="T11" fmla="*/ 15 h 53"/>
                <a:gd name="T12" fmla="*/ 19 w 29"/>
                <a:gd name="T13" fmla="*/ 19 h 53"/>
                <a:gd name="T14" fmla="*/ 19 w 29"/>
                <a:gd name="T15" fmla="*/ 19 h 53"/>
                <a:gd name="T16" fmla="*/ 19 w 29"/>
                <a:gd name="T17" fmla="*/ 0 h 53"/>
                <a:gd name="T18" fmla="*/ 29 w 29"/>
                <a:gd name="T19" fmla="*/ 0 h 53"/>
                <a:gd name="T20" fmla="*/ 29 w 29"/>
                <a:gd name="T21" fmla="*/ 52 h 53"/>
                <a:gd name="T22" fmla="*/ 20 w 29"/>
                <a:gd name="T23" fmla="*/ 52 h 53"/>
                <a:gd name="T24" fmla="*/ 19 w 29"/>
                <a:gd name="T25" fmla="*/ 33 h 53"/>
                <a:gd name="T26" fmla="*/ 15 w 29"/>
                <a:gd name="T27" fmla="*/ 21 h 53"/>
                <a:gd name="T28" fmla="*/ 11 w 29"/>
                <a:gd name="T29" fmla="*/ 33 h 53"/>
                <a:gd name="T30" fmla="*/ 15 w 29"/>
                <a:gd name="T31" fmla="*/ 46 h 53"/>
                <a:gd name="T32" fmla="*/ 19 w 29"/>
                <a:gd name="T33" fmla="*/ 3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53">
                  <a:moveTo>
                    <a:pt x="20" y="52"/>
                  </a:moveTo>
                  <a:cubicBezTo>
                    <a:pt x="20" y="48"/>
                    <a:pt x="20" y="48"/>
                    <a:pt x="20" y="48"/>
                  </a:cubicBezTo>
                  <a:cubicBezTo>
                    <a:pt x="19" y="48"/>
                    <a:pt x="19" y="48"/>
                    <a:pt x="19" y="48"/>
                  </a:cubicBezTo>
                  <a:cubicBezTo>
                    <a:pt x="18" y="51"/>
                    <a:pt x="15" y="53"/>
                    <a:pt x="11" y="53"/>
                  </a:cubicBezTo>
                  <a:cubicBezTo>
                    <a:pt x="0" y="53"/>
                    <a:pt x="1" y="41"/>
                    <a:pt x="1" y="33"/>
                  </a:cubicBezTo>
                  <a:cubicBezTo>
                    <a:pt x="1" y="26"/>
                    <a:pt x="0" y="15"/>
                    <a:pt x="11" y="15"/>
                  </a:cubicBezTo>
                  <a:cubicBezTo>
                    <a:pt x="14" y="15"/>
                    <a:pt x="17" y="16"/>
                    <a:pt x="19" y="19"/>
                  </a:cubicBezTo>
                  <a:cubicBezTo>
                    <a:pt x="19" y="19"/>
                    <a:pt x="19" y="19"/>
                    <a:pt x="19" y="19"/>
                  </a:cubicBezTo>
                  <a:cubicBezTo>
                    <a:pt x="19" y="0"/>
                    <a:pt x="19" y="0"/>
                    <a:pt x="19" y="0"/>
                  </a:cubicBezTo>
                  <a:cubicBezTo>
                    <a:pt x="29" y="0"/>
                    <a:pt x="29" y="0"/>
                    <a:pt x="29" y="0"/>
                  </a:cubicBezTo>
                  <a:cubicBezTo>
                    <a:pt x="29" y="52"/>
                    <a:pt x="29" y="52"/>
                    <a:pt x="29" y="52"/>
                  </a:cubicBezTo>
                  <a:lnTo>
                    <a:pt x="20" y="52"/>
                  </a:lnTo>
                  <a:close/>
                  <a:moveTo>
                    <a:pt x="19" y="33"/>
                  </a:moveTo>
                  <a:cubicBezTo>
                    <a:pt x="19" y="26"/>
                    <a:pt x="19" y="21"/>
                    <a:pt x="15" y="21"/>
                  </a:cubicBezTo>
                  <a:cubicBezTo>
                    <a:pt x="11" y="21"/>
                    <a:pt x="11" y="26"/>
                    <a:pt x="11" y="33"/>
                  </a:cubicBezTo>
                  <a:cubicBezTo>
                    <a:pt x="11" y="43"/>
                    <a:pt x="11" y="46"/>
                    <a:pt x="15" y="46"/>
                  </a:cubicBezTo>
                  <a:cubicBezTo>
                    <a:pt x="18" y="46"/>
                    <a:pt x="19" y="43"/>
                    <a:pt x="1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0" name="Freeform 17"/>
            <p:cNvSpPr>
              <a:spLocks/>
            </p:cNvSpPr>
            <p:nvPr/>
          </p:nvSpPr>
          <p:spPr bwMode="gray">
            <a:xfrm>
              <a:off x="6761163" y="1227138"/>
              <a:ext cx="279400" cy="452438"/>
            </a:xfrm>
            <a:custGeom>
              <a:avLst/>
              <a:gdLst>
                <a:gd name="T0" fmla="*/ 16 w 34"/>
                <a:gd name="T1" fmla="*/ 54 h 54"/>
                <a:gd name="T2" fmla="*/ 1 w 34"/>
                <a:gd name="T3" fmla="*/ 37 h 54"/>
                <a:gd name="T4" fmla="*/ 11 w 34"/>
                <a:gd name="T5" fmla="*/ 37 h 54"/>
                <a:gd name="T6" fmla="*/ 18 w 34"/>
                <a:gd name="T7" fmla="*/ 46 h 54"/>
                <a:gd name="T8" fmla="*/ 23 w 34"/>
                <a:gd name="T9" fmla="*/ 40 h 54"/>
                <a:gd name="T10" fmla="*/ 1 w 34"/>
                <a:gd name="T11" fmla="*/ 14 h 54"/>
                <a:gd name="T12" fmla="*/ 18 w 34"/>
                <a:gd name="T13" fmla="*/ 0 h 54"/>
                <a:gd name="T14" fmla="*/ 34 w 34"/>
                <a:gd name="T15" fmla="*/ 15 h 54"/>
                <a:gd name="T16" fmla="*/ 23 w 34"/>
                <a:gd name="T17" fmla="*/ 15 h 54"/>
                <a:gd name="T18" fmla="*/ 18 w 34"/>
                <a:gd name="T19" fmla="*/ 8 h 54"/>
                <a:gd name="T20" fmla="*/ 12 w 34"/>
                <a:gd name="T21" fmla="*/ 13 h 54"/>
                <a:gd name="T22" fmla="*/ 34 w 34"/>
                <a:gd name="T23" fmla="*/ 39 h 54"/>
                <a:gd name="T24" fmla="*/ 16 w 34"/>
                <a:gd name="T25"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54">
                  <a:moveTo>
                    <a:pt x="16" y="54"/>
                  </a:moveTo>
                  <a:cubicBezTo>
                    <a:pt x="2" y="54"/>
                    <a:pt x="0" y="46"/>
                    <a:pt x="1" y="37"/>
                  </a:cubicBezTo>
                  <a:cubicBezTo>
                    <a:pt x="11" y="37"/>
                    <a:pt x="11" y="37"/>
                    <a:pt x="11" y="37"/>
                  </a:cubicBezTo>
                  <a:cubicBezTo>
                    <a:pt x="11" y="42"/>
                    <a:pt x="12" y="46"/>
                    <a:pt x="18" y="46"/>
                  </a:cubicBezTo>
                  <a:cubicBezTo>
                    <a:pt x="21" y="46"/>
                    <a:pt x="23" y="44"/>
                    <a:pt x="23" y="40"/>
                  </a:cubicBezTo>
                  <a:cubicBezTo>
                    <a:pt x="23" y="31"/>
                    <a:pt x="1" y="30"/>
                    <a:pt x="1" y="14"/>
                  </a:cubicBezTo>
                  <a:cubicBezTo>
                    <a:pt x="1" y="6"/>
                    <a:pt x="5" y="0"/>
                    <a:pt x="18" y="0"/>
                  </a:cubicBezTo>
                  <a:cubicBezTo>
                    <a:pt x="29" y="0"/>
                    <a:pt x="34" y="4"/>
                    <a:pt x="34" y="15"/>
                  </a:cubicBezTo>
                  <a:cubicBezTo>
                    <a:pt x="23" y="15"/>
                    <a:pt x="23" y="15"/>
                    <a:pt x="23" y="15"/>
                  </a:cubicBezTo>
                  <a:cubicBezTo>
                    <a:pt x="23" y="12"/>
                    <a:pt x="22" y="8"/>
                    <a:pt x="18" y="8"/>
                  </a:cubicBezTo>
                  <a:cubicBezTo>
                    <a:pt x="14" y="8"/>
                    <a:pt x="12" y="9"/>
                    <a:pt x="12" y="13"/>
                  </a:cubicBezTo>
                  <a:cubicBezTo>
                    <a:pt x="12" y="23"/>
                    <a:pt x="34" y="22"/>
                    <a:pt x="34" y="39"/>
                  </a:cubicBezTo>
                  <a:cubicBezTo>
                    <a:pt x="34" y="52"/>
                    <a:pt x="24" y="54"/>
                    <a:pt x="16" y="5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1" name="Freeform 18"/>
            <p:cNvSpPr>
              <a:spLocks noEditPoints="1"/>
            </p:cNvSpPr>
            <p:nvPr/>
          </p:nvSpPr>
          <p:spPr bwMode="gray">
            <a:xfrm>
              <a:off x="7081838" y="1362075"/>
              <a:ext cx="238125" cy="317500"/>
            </a:xfrm>
            <a:custGeom>
              <a:avLst/>
              <a:gdLst>
                <a:gd name="T0" fmla="*/ 0 w 29"/>
                <a:gd name="T1" fmla="*/ 18 h 38"/>
                <a:gd name="T2" fmla="*/ 15 w 29"/>
                <a:gd name="T3" fmla="*/ 0 h 38"/>
                <a:gd name="T4" fmla="*/ 29 w 29"/>
                <a:gd name="T5" fmla="*/ 18 h 38"/>
                <a:gd name="T6" fmla="*/ 15 w 29"/>
                <a:gd name="T7" fmla="*/ 38 h 38"/>
                <a:gd name="T8" fmla="*/ 0 w 29"/>
                <a:gd name="T9" fmla="*/ 18 h 38"/>
                <a:gd name="T10" fmla="*/ 19 w 29"/>
                <a:gd name="T11" fmla="*/ 18 h 38"/>
                <a:gd name="T12" fmla="*/ 15 w 29"/>
                <a:gd name="T13" fmla="*/ 6 h 38"/>
                <a:gd name="T14" fmla="*/ 10 w 29"/>
                <a:gd name="T15" fmla="*/ 18 h 38"/>
                <a:gd name="T16" fmla="*/ 15 w 29"/>
                <a:gd name="T17" fmla="*/ 31 h 38"/>
                <a:gd name="T18" fmla="*/ 19 w 29"/>
                <a:gd name="T19" fmla="*/ 1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38">
                  <a:moveTo>
                    <a:pt x="0" y="18"/>
                  </a:moveTo>
                  <a:cubicBezTo>
                    <a:pt x="0" y="8"/>
                    <a:pt x="1" y="0"/>
                    <a:pt x="15" y="0"/>
                  </a:cubicBezTo>
                  <a:cubicBezTo>
                    <a:pt x="28" y="0"/>
                    <a:pt x="29" y="8"/>
                    <a:pt x="29" y="18"/>
                  </a:cubicBezTo>
                  <a:cubicBezTo>
                    <a:pt x="29" y="30"/>
                    <a:pt x="28" y="38"/>
                    <a:pt x="15" y="38"/>
                  </a:cubicBezTo>
                  <a:cubicBezTo>
                    <a:pt x="1" y="38"/>
                    <a:pt x="0" y="30"/>
                    <a:pt x="0" y="18"/>
                  </a:cubicBezTo>
                  <a:close/>
                  <a:moveTo>
                    <a:pt x="19" y="18"/>
                  </a:moveTo>
                  <a:cubicBezTo>
                    <a:pt x="19" y="10"/>
                    <a:pt x="19" y="6"/>
                    <a:pt x="15" y="6"/>
                  </a:cubicBezTo>
                  <a:cubicBezTo>
                    <a:pt x="10" y="6"/>
                    <a:pt x="10" y="10"/>
                    <a:pt x="10" y="18"/>
                  </a:cubicBezTo>
                  <a:cubicBezTo>
                    <a:pt x="10" y="29"/>
                    <a:pt x="11" y="31"/>
                    <a:pt x="15" y="31"/>
                  </a:cubicBezTo>
                  <a:cubicBezTo>
                    <a:pt x="18" y="31"/>
                    <a:pt x="19" y="29"/>
                    <a:pt x="19" y="1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2" name="Freeform 19"/>
            <p:cNvSpPr>
              <a:spLocks/>
            </p:cNvSpPr>
            <p:nvPr/>
          </p:nvSpPr>
          <p:spPr bwMode="gray">
            <a:xfrm>
              <a:off x="7345363" y="1227138"/>
              <a:ext cx="163513" cy="444500"/>
            </a:xfrm>
            <a:custGeom>
              <a:avLst/>
              <a:gdLst>
                <a:gd name="T0" fmla="*/ 20 w 20"/>
                <a:gd name="T1" fmla="*/ 7 h 53"/>
                <a:gd name="T2" fmla="*/ 15 w 20"/>
                <a:gd name="T3" fmla="*/ 12 h 53"/>
                <a:gd name="T4" fmla="*/ 15 w 20"/>
                <a:gd name="T5" fmla="*/ 16 h 53"/>
                <a:gd name="T6" fmla="*/ 19 w 20"/>
                <a:gd name="T7" fmla="*/ 16 h 53"/>
                <a:gd name="T8" fmla="*/ 19 w 20"/>
                <a:gd name="T9" fmla="*/ 23 h 53"/>
                <a:gd name="T10" fmla="*/ 15 w 20"/>
                <a:gd name="T11" fmla="*/ 23 h 53"/>
                <a:gd name="T12" fmla="*/ 15 w 20"/>
                <a:gd name="T13" fmla="*/ 53 h 53"/>
                <a:gd name="T14" fmla="*/ 4 w 20"/>
                <a:gd name="T15" fmla="*/ 53 h 53"/>
                <a:gd name="T16" fmla="*/ 4 w 20"/>
                <a:gd name="T17" fmla="*/ 23 h 53"/>
                <a:gd name="T18" fmla="*/ 0 w 20"/>
                <a:gd name="T19" fmla="*/ 23 h 53"/>
                <a:gd name="T20" fmla="*/ 0 w 20"/>
                <a:gd name="T21" fmla="*/ 16 h 53"/>
                <a:gd name="T22" fmla="*/ 5 w 20"/>
                <a:gd name="T23" fmla="*/ 16 h 53"/>
                <a:gd name="T24" fmla="*/ 16 w 20"/>
                <a:gd name="T25" fmla="*/ 0 h 53"/>
                <a:gd name="T26" fmla="*/ 20 w 20"/>
                <a:gd name="T27" fmla="*/ 0 h 53"/>
                <a:gd name="T28" fmla="*/ 20 w 20"/>
                <a:gd name="T29"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53">
                  <a:moveTo>
                    <a:pt x="20" y="7"/>
                  </a:moveTo>
                  <a:cubicBezTo>
                    <a:pt x="16" y="7"/>
                    <a:pt x="15" y="8"/>
                    <a:pt x="15" y="12"/>
                  </a:cubicBezTo>
                  <a:cubicBezTo>
                    <a:pt x="15" y="16"/>
                    <a:pt x="15" y="16"/>
                    <a:pt x="15" y="16"/>
                  </a:cubicBezTo>
                  <a:cubicBezTo>
                    <a:pt x="19" y="16"/>
                    <a:pt x="19" y="16"/>
                    <a:pt x="19" y="16"/>
                  </a:cubicBezTo>
                  <a:cubicBezTo>
                    <a:pt x="19" y="23"/>
                    <a:pt x="19" y="23"/>
                    <a:pt x="19" y="23"/>
                  </a:cubicBezTo>
                  <a:cubicBezTo>
                    <a:pt x="15" y="23"/>
                    <a:pt x="15" y="23"/>
                    <a:pt x="15" y="23"/>
                  </a:cubicBezTo>
                  <a:cubicBezTo>
                    <a:pt x="15" y="53"/>
                    <a:pt x="15" y="53"/>
                    <a:pt x="15" y="53"/>
                  </a:cubicBezTo>
                  <a:cubicBezTo>
                    <a:pt x="4" y="53"/>
                    <a:pt x="4" y="53"/>
                    <a:pt x="4" y="53"/>
                  </a:cubicBezTo>
                  <a:cubicBezTo>
                    <a:pt x="4" y="23"/>
                    <a:pt x="4" y="23"/>
                    <a:pt x="4" y="23"/>
                  </a:cubicBezTo>
                  <a:cubicBezTo>
                    <a:pt x="0" y="23"/>
                    <a:pt x="0" y="23"/>
                    <a:pt x="0" y="23"/>
                  </a:cubicBezTo>
                  <a:cubicBezTo>
                    <a:pt x="0" y="16"/>
                    <a:pt x="0" y="16"/>
                    <a:pt x="0" y="16"/>
                  </a:cubicBezTo>
                  <a:cubicBezTo>
                    <a:pt x="5" y="16"/>
                    <a:pt x="5" y="16"/>
                    <a:pt x="5" y="16"/>
                  </a:cubicBezTo>
                  <a:cubicBezTo>
                    <a:pt x="4" y="6"/>
                    <a:pt x="4" y="0"/>
                    <a:pt x="16" y="0"/>
                  </a:cubicBezTo>
                  <a:cubicBezTo>
                    <a:pt x="17" y="0"/>
                    <a:pt x="18" y="0"/>
                    <a:pt x="20" y="0"/>
                  </a:cubicBezTo>
                  <a:lnTo>
                    <a:pt x="20" y="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3" name="Freeform 20"/>
            <p:cNvSpPr>
              <a:spLocks/>
            </p:cNvSpPr>
            <p:nvPr/>
          </p:nvSpPr>
          <p:spPr bwMode="gray">
            <a:xfrm>
              <a:off x="7542213" y="1277938"/>
              <a:ext cx="157163" cy="393700"/>
            </a:xfrm>
            <a:custGeom>
              <a:avLst/>
              <a:gdLst>
                <a:gd name="T0" fmla="*/ 0 w 19"/>
                <a:gd name="T1" fmla="*/ 10 h 47"/>
                <a:gd name="T2" fmla="*/ 4 w 19"/>
                <a:gd name="T3" fmla="*/ 10 h 47"/>
                <a:gd name="T4" fmla="*/ 4 w 19"/>
                <a:gd name="T5" fmla="*/ 4 h 47"/>
                <a:gd name="T6" fmla="*/ 14 w 19"/>
                <a:gd name="T7" fmla="*/ 0 h 47"/>
                <a:gd name="T8" fmla="*/ 14 w 19"/>
                <a:gd name="T9" fmla="*/ 10 h 47"/>
                <a:gd name="T10" fmla="*/ 19 w 19"/>
                <a:gd name="T11" fmla="*/ 10 h 47"/>
                <a:gd name="T12" fmla="*/ 19 w 19"/>
                <a:gd name="T13" fmla="*/ 17 h 47"/>
                <a:gd name="T14" fmla="*/ 14 w 19"/>
                <a:gd name="T15" fmla="*/ 17 h 47"/>
                <a:gd name="T16" fmla="*/ 14 w 19"/>
                <a:gd name="T17" fmla="*/ 36 h 47"/>
                <a:gd name="T18" fmla="*/ 17 w 19"/>
                <a:gd name="T19" fmla="*/ 41 h 47"/>
                <a:gd name="T20" fmla="*/ 19 w 19"/>
                <a:gd name="T21" fmla="*/ 41 h 47"/>
                <a:gd name="T22" fmla="*/ 19 w 19"/>
                <a:gd name="T23" fmla="*/ 47 h 47"/>
                <a:gd name="T24" fmla="*/ 14 w 19"/>
                <a:gd name="T25" fmla="*/ 47 h 47"/>
                <a:gd name="T26" fmla="*/ 4 w 19"/>
                <a:gd name="T27" fmla="*/ 39 h 47"/>
                <a:gd name="T28" fmla="*/ 4 w 19"/>
                <a:gd name="T29" fmla="*/ 17 h 47"/>
                <a:gd name="T30" fmla="*/ 0 w 19"/>
                <a:gd name="T31" fmla="*/ 17 h 47"/>
                <a:gd name="T32" fmla="*/ 0 w 19"/>
                <a:gd name="T33" fmla="*/ 1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47">
                  <a:moveTo>
                    <a:pt x="0" y="10"/>
                  </a:moveTo>
                  <a:cubicBezTo>
                    <a:pt x="4" y="10"/>
                    <a:pt x="4" y="10"/>
                    <a:pt x="4" y="10"/>
                  </a:cubicBezTo>
                  <a:cubicBezTo>
                    <a:pt x="4" y="4"/>
                    <a:pt x="4" y="4"/>
                    <a:pt x="4" y="4"/>
                  </a:cubicBezTo>
                  <a:cubicBezTo>
                    <a:pt x="14" y="0"/>
                    <a:pt x="14" y="0"/>
                    <a:pt x="14" y="0"/>
                  </a:cubicBezTo>
                  <a:cubicBezTo>
                    <a:pt x="14" y="10"/>
                    <a:pt x="14" y="10"/>
                    <a:pt x="14" y="10"/>
                  </a:cubicBezTo>
                  <a:cubicBezTo>
                    <a:pt x="19" y="10"/>
                    <a:pt x="19" y="10"/>
                    <a:pt x="19" y="10"/>
                  </a:cubicBezTo>
                  <a:cubicBezTo>
                    <a:pt x="19" y="17"/>
                    <a:pt x="19" y="17"/>
                    <a:pt x="19" y="17"/>
                  </a:cubicBezTo>
                  <a:cubicBezTo>
                    <a:pt x="14" y="17"/>
                    <a:pt x="14" y="17"/>
                    <a:pt x="14" y="17"/>
                  </a:cubicBezTo>
                  <a:cubicBezTo>
                    <a:pt x="14" y="36"/>
                    <a:pt x="14" y="36"/>
                    <a:pt x="14" y="36"/>
                  </a:cubicBezTo>
                  <a:cubicBezTo>
                    <a:pt x="14" y="39"/>
                    <a:pt x="14" y="41"/>
                    <a:pt x="17" y="41"/>
                  </a:cubicBezTo>
                  <a:cubicBezTo>
                    <a:pt x="18" y="41"/>
                    <a:pt x="18" y="41"/>
                    <a:pt x="19" y="41"/>
                  </a:cubicBezTo>
                  <a:cubicBezTo>
                    <a:pt x="19" y="47"/>
                    <a:pt x="19" y="47"/>
                    <a:pt x="19" y="47"/>
                  </a:cubicBezTo>
                  <a:cubicBezTo>
                    <a:pt x="18" y="47"/>
                    <a:pt x="16" y="47"/>
                    <a:pt x="14" y="47"/>
                  </a:cubicBezTo>
                  <a:cubicBezTo>
                    <a:pt x="5" y="47"/>
                    <a:pt x="4" y="41"/>
                    <a:pt x="4" y="39"/>
                  </a:cubicBezTo>
                  <a:cubicBezTo>
                    <a:pt x="4" y="17"/>
                    <a:pt x="4" y="17"/>
                    <a:pt x="4" y="17"/>
                  </a:cubicBezTo>
                  <a:cubicBezTo>
                    <a:pt x="0" y="17"/>
                    <a:pt x="0" y="17"/>
                    <a:pt x="0" y="17"/>
                  </a:cubicBezTo>
                  <a:lnTo>
                    <a:pt x="0" y="1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4" name="Freeform 21"/>
            <p:cNvSpPr>
              <a:spLocks/>
            </p:cNvSpPr>
            <p:nvPr/>
          </p:nvSpPr>
          <p:spPr bwMode="gray">
            <a:xfrm>
              <a:off x="7731126" y="1362075"/>
              <a:ext cx="452438" cy="309563"/>
            </a:xfrm>
            <a:custGeom>
              <a:avLst/>
              <a:gdLst>
                <a:gd name="T0" fmla="*/ 0 w 285"/>
                <a:gd name="T1" fmla="*/ 0 h 195"/>
                <a:gd name="T2" fmla="*/ 52 w 285"/>
                <a:gd name="T3" fmla="*/ 0 h 195"/>
                <a:gd name="T4" fmla="*/ 78 w 285"/>
                <a:gd name="T5" fmla="*/ 148 h 195"/>
                <a:gd name="T6" fmla="*/ 78 w 285"/>
                <a:gd name="T7" fmla="*/ 148 h 195"/>
                <a:gd name="T8" fmla="*/ 114 w 285"/>
                <a:gd name="T9" fmla="*/ 0 h 195"/>
                <a:gd name="T10" fmla="*/ 171 w 285"/>
                <a:gd name="T11" fmla="*/ 0 h 195"/>
                <a:gd name="T12" fmla="*/ 202 w 285"/>
                <a:gd name="T13" fmla="*/ 148 h 195"/>
                <a:gd name="T14" fmla="*/ 202 w 285"/>
                <a:gd name="T15" fmla="*/ 148 h 195"/>
                <a:gd name="T16" fmla="*/ 233 w 285"/>
                <a:gd name="T17" fmla="*/ 0 h 195"/>
                <a:gd name="T18" fmla="*/ 285 w 285"/>
                <a:gd name="T19" fmla="*/ 0 h 195"/>
                <a:gd name="T20" fmla="*/ 233 w 285"/>
                <a:gd name="T21" fmla="*/ 195 h 195"/>
                <a:gd name="T22" fmla="*/ 176 w 285"/>
                <a:gd name="T23" fmla="*/ 195 h 195"/>
                <a:gd name="T24" fmla="*/ 140 w 285"/>
                <a:gd name="T25" fmla="*/ 63 h 195"/>
                <a:gd name="T26" fmla="*/ 140 w 285"/>
                <a:gd name="T27" fmla="*/ 63 h 195"/>
                <a:gd name="T28" fmla="*/ 104 w 285"/>
                <a:gd name="T29" fmla="*/ 195 h 195"/>
                <a:gd name="T30" fmla="*/ 47 w 285"/>
                <a:gd name="T31" fmla="*/ 195 h 195"/>
                <a:gd name="T32" fmla="*/ 0 w 285"/>
                <a:gd name="T33"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5" h="195">
                  <a:moveTo>
                    <a:pt x="0" y="0"/>
                  </a:moveTo>
                  <a:lnTo>
                    <a:pt x="52" y="0"/>
                  </a:lnTo>
                  <a:lnTo>
                    <a:pt x="78" y="148"/>
                  </a:lnTo>
                  <a:lnTo>
                    <a:pt x="78" y="148"/>
                  </a:lnTo>
                  <a:lnTo>
                    <a:pt x="114" y="0"/>
                  </a:lnTo>
                  <a:lnTo>
                    <a:pt x="171" y="0"/>
                  </a:lnTo>
                  <a:lnTo>
                    <a:pt x="202" y="148"/>
                  </a:lnTo>
                  <a:lnTo>
                    <a:pt x="202" y="148"/>
                  </a:lnTo>
                  <a:lnTo>
                    <a:pt x="233" y="0"/>
                  </a:lnTo>
                  <a:lnTo>
                    <a:pt x="285" y="0"/>
                  </a:lnTo>
                  <a:lnTo>
                    <a:pt x="233" y="195"/>
                  </a:lnTo>
                  <a:lnTo>
                    <a:pt x="176" y="195"/>
                  </a:lnTo>
                  <a:lnTo>
                    <a:pt x="140" y="63"/>
                  </a:lnTo>
                  <a:lnTo>
                    <a:pt x="140" y="63"/>
                  </a:lnTo>
                  <a:lnTo>
                    <a:pt x="104" y="195"/>
                  </a:lnTo>
                  <a:lnTo>
                    <a:pt x="47" y="195"/>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5" name="Freeform 22"/>
            <p:cNvSpPr>
              <a:spLocks noEditPoints="1"/>
            </p:cNvSpPr>
            <p:nvPr/>
          </p:nvSpPr>
          <p:spPr bwMode="gray">
            <a:xfrm>
              <a:off x="8201026" y="1362075"/>
              <a:ext cx="238125" cy="317500"/>
            </a:xfrm>
            <a:custGeom>
              <a:avLst/>
              <a:gdLst>
                <a:gd name="T0" fmla="*/ 29 w 29"/>
                <a:gd name="T1" fmla="*/ 30 h 38"/>
                <a:gd name="T2" fmla="*/ 29 w 29"/>
                <a:gd name="T3" fmla="*/ 37 h 38"/>
                <a:gd name="T4" fmla="*/ 20 w 29"/>
                <a:gd name="T5" fmla="*/ 37 h 38"/>
                <a:gd name="T6" fmla="*/ 19 w 29"/>
                <a:gd name="T7" fmla="*/ 32 h 38"/>
                <a:gd name="T8" fmla="*/ 19 w 29"/>
                <a:gd name="T9" fmla="*/ 32 h 38"/>
                <a:gd name="T10" fmla="*/ 10 w 29"/>
                <a:gd name="T11" fmla="*/ 38 h 38"/>
                <a:gd name="T12" fmla="*/ 0 w 29"/>
                <a:gd name="T13" fmla="*/ 26 h 38"/>
                <a:gd name="T14" fmla="*/ 19 w 29"/>
                <a:gd name="T15" fmla="*/ 13 h 38"/>
                <a:gd name="T16" fmla="*/ 19 w 29"/>
                <a:gd name="T17" fmla="*/ 11 h 38"/>
                <a:gd name="T18" fmla="*/ 15 w 29"/>
                <a:gd name="T19" fmla="*/ 5 h 38"/>
                <a:gd name="T20" fmla="*/ 11 w 29"/>
                <a:gd name="T21" fmla="*/ 11 h 38"/>
                <a:gd name="T22" fmla="*/ 1 w 29"/>
                <a:gd name="T23" fmla="*/ 11 h 38"/>
                <a:gd name="T24" fmla="*/ 5 w 29"/>
                <a:gd name="T25" fmla="*/ 2 h 38"/>
                <a:gd name="T26" fmla="*/ 14 w 29"/>
                <a:gd name="T27" fmla="*/ 0 h 38"/>
                <a:gd name="T28" fmla="*/ 29 w 29"/>
                <a:gd name="T29" fmla="*/ 12 h 38"/>
                <a:gd name="T30" fmla="*/ 29 w 29"/>
                <a:gd name="T31" fmla="*/ 30 h 38"/>
                <a:gd name="T32" fmla="*/ 10 w 29"/>
                <a:gd name="T33" fmla="*/ 26 h 38"/>
                <a:gd name="T34" fmla="*/ 14 w 29"/>
                <a:gd name="T35" fmla="*/ 31 h 38"/>
                <a:gd name="T36" fmla="*/ 19 w 29"/>
                <a:gd name="T37" fmla="*/ 19 h 38"/>
                <a:gd name="T38" fmla="*/ 10 w 29"/>
                <a:gd name="T3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8">
                  <a:moveTo>
                    <a:pt x="29" y="30"/>
                  </a:moveTo>
                  <a:cubicBezTo>
                    <a:pt x="29" y="32"/>
                    <a:pt x="29" y="35"/>
                    <a:pt x="29" y="37"/>
                  </a:cubicBezTo>
                  <a:cubicBezTo>
                    <a:pt x="20" y="37"/>
                    <a:pt x="20" y="37"/>
                    <a:pt x="20" y="37"/>
                  </a:cubicBezTo>
                  <a:cubicBezTo>
                    <a:pt x="19" y="32"/>
                    <a:pt x="19" y="32"/>
                    <a:pt x="19" y="32"/>
                  </a:cubicBezTo>
                  <a:cubicBezTo>
                    <a:pt x="19" y="32"/>
                    <a:pt x="19" y="32"/>
                    <a:pt x="19" y="32"/>
                  </a:cubicBezTo>
                  <a:cubicBezTo>
                    <a:pt x="17" y="36"/>
                    <a:pt x="14" y="38"/>
                    <a:pt x="10" y="38"/>
                  </a:cubicBezTo>
                  <a:cubicBezTo>
                    <a:pt x="3" y="38"/>
                    <a:pt x="0" y="32"/>
                    <a:pt x="0" y="26"/>
                  </a:cubicBezTo>
                  <a:cubicBezTo>
                    <a:pt x="0" y="14"/>
                    <a:pt x="9" y="13"/>
                    <a:pt x="19" y="13"/>
                  </a:cubicBezTo>
                  <a:cubicBezTo>
                    <a:pt x="19" y="11"/>
                    <a:pt x="19" y="11"/>
                    <a:pt x="19" y="11"/>
                  </a:cubicBezTo>
                  <a:cubicBezTo>
                    <a:pt x="19" y="8"/>
                    <a:pt x="18" y="5"/>
                    <a:pt x="15" y="5"/>
                  </a:cubicBezTo>
                  <a:cubicBezTo>
                    <a:pt x="11" y="5"/>
                    <a:pt x="11" y="8"/>
                    <a:pt x="11" y="11"/>
                  </a:cubicBezTo>
                  <a:cubicBezTo>
                    <a:pt x="1" y="11"/>
                    <a:pt x="1" y="11"/>
                    <a:pt x="1" y="11"/>
                  </a:cubicBezTo>
                  <a:cubicBezTo>
                    <a:pt x="1" y="6"/>
                    <a:pt x="2" y="4"/>
                    <a:pt x="5" y="2"/>
                  </a:cubicBezTo>
                  <a:cubicBezTo>
                    <a:pt x="7" y="0"/>
                    <a:pt x="10" y="0"/>
                    <a:pt x="14" y="0"/>
                  </a:cubicBezTo>
                  <a:cubicBezTo>
                    <a:pt x="27" y="0"/>
                    <a:pt x="29" y="5"/>
                    <a:pt x="29" y="12"/>
                  </a:cubicBezTo>
                  <a:lnTo>
                    <a:pt x="29" y="30"/>
                  </a:lnTo>
                  <a:close/>
                  <a:moveTo>
                    <a:pt x="10" y="26"/>
                  </a:moveTo>
                  <a:cubicBezTo>
                    <a:pt x="10" y="28"/>
                    <a:pt x="10" y="31"/>
                    <a:pt x="14" y="31"/>
                  </a:cubicBezTo>
                  <a:cubicBezTo>
                    <a:pt x="20" y="31"/>
                    <a:pt x="19" y="23"/>
                    <a:pt x="19" y="19"/>
                  </a:cubicBezTo>
                  <a:cubicBezTo>
                    <a:pt x="14" y="19"/>
                    <a:pt x="10" y="19"/>
                    <a:pt x="10"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6" name="Freeform 23"/>
            <p:cNvSpPr>
              <a:spLocks/>
            </p:cNvSpPr>
            <p:nvPr/>
          </p:nvSpPr>
          <p:spPr bwMode="gray">
            <a:xfrm>
              <a:off x="8496301" y="1362075"/>
              <a:ext cx="157163" cy="309563"/>
            </a:xfrm>
            <a:custGeom>
              <a:avLst/>
              <a:gdLst>
                <a:gd name="T0" fmla="*/ 10 w 19"/>
                <a:gd name="T1" fmla="*/ 0 h 37"/>
                <a:gd name="T2" fmla="*/ 10 w 19"/>
                <a:gd name="T3" fmla="*/ 5 h 37"/>
                <a:gd name="T4" fmla="*/ 10 w 19"/>
                <a:gd name="T5" fmla="*/ 5 h 37"/>
                <a:gd name="T6" fmla="*/ 19 w 19"/>
                <a:gd name="T7" fmla="*/ 0 h 37"/>
                <a:gd name="T8" fmla="*/ 19 w 19"/>
                <a:gd name="T9" fmla="*/ 9 h 37"/>
                <a:gd name="T10" fmla="*/ 10 w 19"/>
                <a:gd name="T11" fmla="*/ 17 h 37"/>
                <a:gd name="T12" fmla="*/ 10 w 19"/>
                <a:gd name="T13" fmla="*/ 37 h 37"/>
                <a:gd name="T14" fmla="*/ 0 w 19"/>
                <a:gd name="T15" fmla="*/ 37 h 37"/>
                <a:gd name="T16" fmla="*/ 0 w 19"/>
                <a:gd name="T17" fmla="*/ 0 h 37"/>
                <a:gd name="T18" fmla="*/ 10 w 19"/>
                <a:gd name="T1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37">
                  <a:moveTo>
                    <a:pt x="10" y="0"/>
                  </a:moveTo>
                  <a:cubicBezTo>
                    <a:pt x="10" y="5"/>
                    <a:pt x="10" y="5"/>
                    <a:pt x="10" y="5"/>
                  </a:cubicBezTo>
                  <a:cubicBezTo>
                    <a:pt x="10" y="5"/>
                    <a:pt x="10" y="5"/>
                    <a:pt x="10" y="5"/>
                  </a:cubicBezTo>
                  <a:cubicBezTo>
                    <a:pt x="12" y="1"/>
                    <a:pt x="15" y="0"/>
                    <a:pt x="19" y="0"/>
                  </a:cubicBezTo>
                  <a:cubicBezTo>
                    <a:pt x="19" y="9"/>
                    <a:pt x="19" y="9"/>
                    <a:pt x="19" y="9"/>
                  </a:cubicBezTo>
                  <a:cubicBezTo>
                    <a:pt x="10" y="8"/>
                    <a:pt x="10" y="13"/>
                    <a:pt x="10" y="17"/>
                  </a:cubicBezTo>
                  <a:cubicBezTo>
                    <a:pt x="10" y="37"/>
                    <a:pt x="10" y="37"/>
                    <a:pt x="10" y="37"/>
                  </a:cubicBezTo>
                  <a:cubicBezTo>
                    <a:pt x="0" y="37"/>
                    <a:pt x="0" y="37"/>
                    <a:pt x="0" y="37"/>
                  </a:cubicBezTo>
                  <a:cubicBezTo>
                    <a:pt x="0" y="0"/>
                    <a:pt x="0" y="0"/>
                    <a:pt x="0" y="0"/>
                  </a:cubicBezTo>
                  <a:lnTo>
                    <a:pt x="1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7" name="Freeform 24"/>
            <p:cNvSpPr>
              <a:spLocks noEditPoints="1"/>
            </p:cNvSpPr>
            <p:nvPr/>
          </p:nvSpPr>
          <p:spPr bwMode="gray">
            <a:xfrm>
              <a:off x="8685213" y="1362075"/>
              <a:ext cx="247650" cy="317500"/>
            </a:xfrm>
            <a:custGeom>
              <a:avLst/>
              <a:gdLst>
                <a:gd name="T0" fmla="*/ 10 w 30"/>
                <a:gd name="T1" fmla="*/ 20 h 38"/>
                <a:gd name="T2" fmla="*/ 15 w 30"/>
                <a:gd name="T3" fmla="*/ 31 h 38"/>
                <a:gd name="T4" fmla="*/ 19 w 30"/>
                <a:gd name="T5" fmla="*/ 25 h 38"/>
                <a:gd name="T6" fmla="*/ 30 w 30"/>
                <a:gd name="T7" fmla="*/ 25 h 38"/>
                <a:gd name="T8" fmla="*/ 26 w 30"/>
                <a:gd name="T9" fmla="*/ 34 h 38"/>
                <a:gd name="T10" fmla="*/ 15 w 30"/>
                <a:gd name="T11" fmla="*/ 38 h 38"/>
                <a:gd name="T12" fmla="*/ 0 w 30"/>
                <a:gd name="T13" fmla="*/ 18 h 38"/>
                <a:gd name="T14" fmla="*/ 15 w 30"/>
                <a:gd name="T15" fmla="*/ 0 h 38"/>
                <a:gd name="T16" fmla="*/ 30 w 30"/>
                <a:gd name="T17" fmla="*/ 20 h 38"/>
                <a:gd name="T18" fmla="*/ 10 w 30"/>
                <a:gd name="T19" fmla="*/ 20 h 38"/>
                <a:gd name="T20" fmla="*/ 20 w 30"/>
                <a:gd name="T21" fmla="*/ 15 h 38"/>
                <a:gd name="T22" fmla="*/ 15 w 30"/>
                <a:gd name="T23" fmla="*/ 6 h 38"/>
                <a:gd name="T24" fmla="*/ 10 w 30"/>
                <a:gd name="T25" fmla="*/ 15 h 38"/>
                <a:gd name="T26" fmla="*/ 20 w 30"/>
                <a:gd name="T27" fmla="*/ 1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38">
                  <a:moveTo>
                    <a:pt x="10" y="20"/>
                  </a:moveTo>
                  <a:cubicBezTo>
                    <a:pt x="10" y="25"/>
                    <a:pt x="11" y="31"/>
                    <a:pt x="15" y="31"/>
                  </a:cubicBezTo>
                  <a:cubicBezTo>
                    <a:pt x="19" y="31"/>
                    <a:pt x="19" y="28"/>
                    <a:pt x="19" y="25"/>
                  </a:cubicBezTo>
                  <a:cubicBezTo>
                    <a:pt x="30" y="25"/>
                    <a:pt x="30" y="25"/>
                    <a:pt x="30" y="25"/>
                  </a:cubicBezTo>
                  <a:cubicBezTo>
                    <a:pt x="30" y="29"/>
                    <a:pt x="28" y="32"/>
                    <a:pt x="26" y="34"/>
                  </a:cubicBezTo>
                  <a:cubicBezTo>
                    <a:pt x="24" y="36"/>
                    <a:pt x="20" y="38"/>
                    <a:pt x="15" y="38"/>
                  </a:cubicBezTo>
                  <a:cubicBezTo>
                    <a:pt x="2" y="38"/>
                    <a:pt x="0" y="30"/>
                    <a:pt x="0" y="18"/>
                  </a:cubicBezTo>
                  <a:cubicBezTo>
                    <a:pt x="0" y="8"/>
                    <a:pt x="2" y="0"/>
                    <a:pt x="15" y="0"/>
                  </a:cubicBezTo>
                  <a:cubicBezTo>
                    <a:pt x="29" y="0"/>
                    <a:pt x="30" y="8"/>
                    <a:pt x="30" y="20"/>
                  </a:cubicBezTo>
                  <a:lnTo>
                    <a:pt x="10" y="20"/>
                  </a:lnTo>
                  <a:close/>
                  <a:moveTo>
                    <a:pt x="20" y="15"/>
                  </a:moveTo>
                  <a:cubicBezTo>
                    <a:pt x="20" y="11"/>
                    <a:pt x="20" y="6"/>
                    <a:pt x="15" y="6"/>
                  </a:cubicBezTo>
                  <a:cubicBezTo>
                    <a:pt x="10" y="6"/>
                    <a:pt x="10" y="11"/>
                    <a:pt x="10" y="15"/>
                  </a:cubicBezTo>
                  <a:lnTo>
                    <a:pt x="20" y="1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8" name="Freeform 25"/>
            <p:cNvSpPr>
              <a:spLocks noEditPoints="1"/>
            </p:cNvSpPr>
            <p:nvPr/>
          </p:nvSpPr>
          <p:spPr bwMode="gray">
            <a:xfrm>
              <a:off x="7920038" y="1957388"/>
              <a:ext cx="206375" cy="258763"/>
            </a:xfrm>
            <a:custGeom>
              <a:avLst/>
              <a:gdLst>
                <a:gd name="T0" fmla="*/ 9 w 25"/>
                <a:gd name="T1" fmla="*/ 17 h 31"/>
                <a:gd name="T2" fmla="*/ 13 w 25"/>
                <a:gd name="T3" fmla="*/ 26 h 31"/>
                <a:gd name="T4" fmla="*/ 16 w 25"/>
                <a:gd name="T5" fmla="*/ 20 h 31"/>
                <a:gd name="T6" fmla="*/ 25 w 25"/>
                <a:gd name="T7" fmla="*/ 20 h 31"/>
                <a:gd name="T8" fmla="*/ 22 w 25"/>
                <a:gd name="T9" fmla="*/ 28 h 31"/>
                <a:gd name="T10" fmla="*/ 13 w 25"/>
                <a:gd name="T11" fmla="*/ 31 h 31"/>
                <a:gd name="T12" fmla="*/ 0 w 25"/>
                <a:gd name="T13" fmla="*/ 15 h 31"/>
                <a:gd name="T14" fmla="*/ 13 w 25"/>
                <a:gd name="T15" fmla="*/ 0 h 31"/>
                <a:gd name="T16" fmla="*/ 25 w 25"/>
                <a:gd name="T17" fmla="*/ 17 h 31"/>
                <a:gd name="T18" fmla="*/ 9 w 25"/>
                <a:gd name="T19" fmla="*/ 17 h 31"/>
                <a:gd name="T20" fmla="*/ 17 w 25"/>
                <a:gd name="T21" fmla="*/ 12 h 31"/>
                <a:gd name="T22" fmla="*/ 13 w 25"/>
                <a:gd name="T23" fmla="*/ 5 h 31"/>
                <a:gd name="T24" fmla="*/ 9 w 25"/>
                <a:gd name="T25" fmla="*/ 12 h 31"/>
                <a:gd name="T26" fmla="*/ 17 w 25"/>
                <a:gd name="T27"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31">
                  <a:moveTo>
                    <a:pt x="9" y="17"/>
                  </a:moveTo>
                  <a:cubicBezTo>
                    <a:pt x="9" y="20"/>
                    <a:pt x="9" y="26"/>
                    <a:pt x="13" y="26"/>
                  </a:cubicBezTo>
                  <a:cubicBezTo>
                    <a:pt x="16" y="26"/>
                    <a:pt x="16" y="23"/>
                    <a:pt x="16" y="20"/>
                  </a:cubicBezTo>
                  <a:cubicBezTo>
                    <a:pt x="25" y="20"/>
                    <a:pt x="25" y="20"/>
                    <a:pt x="25" y="20"/>
                  </a:cubicBezTo>
                  <a:cubicBezTo>
                    <a:pt x="25" y="24"/>
                    <a:pt x="24" y="26"/>
                    <a:pt x="22" y="28"/>
                  </a:cubicBezTo>
                  <a:cubicBezTo>
                    <a:pt x="20" y="30"/>
                    <a:pt x="17" y="31"/>
                    <a:pt x="13" y="31"/>
                  </a:cubicBezTo>
                  <a:cubicBezTo>
                    <a:pt x="2" y="31"/>
                    <a:pt x="0" y="24"/>
                    <a:pt x="0" y="15"/>
                  </a:cubicBezTo>
                  <a:cubicBezTo>
                    <a:pt x="0" y="7"/>
                    <a:pt x="2" y="0"/>
                    <a:pt x="13" y="0"/>
                  </a:cubicBezTo>
                  <a:cubicBezTo>
                    <a:pt x="24" y="0"/>
                    <a:pt x="25" y="7"/>
                    <a:pt x="25" y="17"/>
                  </a:cubicBezTo>
                  <a:lnTo>
                    <a:pt x="9" y="17"/>
                  </a:lnTo>
                  <a:close/>
                  <a:moveTo>
                    <a:pt x="17" y="12"/>
                  </a:moveTo>
                  <a:cubicBezTo>
                    <a:pt x="17" y="9"/>
                    <a:pt x="17" y="5"/>
                    <a:pt x="13" y="5"/>
                  </a:cubicBezTo>
                  <a:cubicBezTo>
                    <a:pt x="9" y="5"/>
                    <a:pt x="9" y="10"/>
                    <a:pt x="9" y="12"/>
                  </a:cubicBezTo>
                  <a:lnTo>
                    <a:pt x="17" y="12"/>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29" name="Freeform 26"/>
            <p:cNvSpPr>
              <a:spLocks noEditPoints="1"/>
            </p:cNvSpPr>
            <p:nvPr/>
          </p:nvSpPr>
          <p:spPr bwMode="gray">
            <a:xfrm>
              <a:off x="8553451" y="1957388"/>
              <a:ext cx="206375" cy="258763"/>
            </a:xfrm>
            <a:custGeom>
              <a:avLst/>
              <a:gdLst>
                <a:gd name="T0" fmla="*/ 9 w 25"/>
                <a:gd name="T1" fmla="*/ 17 h 31"/>
                <a:gd name="T2" fmla="*/ 12 w 25"/>
                <a:gd name="T3" fmla="*/ 26 h 31"/>
                <a:gd name="T4" fmla="*/ 16 w 25"/>
                <a:gd name="T5" fmla="*/ 20 h 31"/>
                <a:gd name="T6" fmla="*/ 24 w 25"/>
                <a:gd name="T7" fmla="*/ 20 h 31"/>
                <a:gd name="T8" fmla="*/ 21 w 25"/>
                <a:gd name="T9" fmla="*/ 28 h 31"/>
                <a:gd name="T10" fmla="*/ 12 w 25"/>
                <a:gd name="T11" fmla="*/ 31 h 31"/>
                <a:gd name="T12" fmla="*/ 0 w 25"/>
                <a:gd name="T13" fmla="*/ 15 h 31"/>
                <a:gd name="T14" fmla="*/ 12 w 25"/>
                <a:gd name="T15" fmla="*/ 0 h 31"/>
                <a:gd name="T16" fmla="*/ 25 w 25"/>
                <a:gd name="T17" fmla="*/ 17 h 31"/>
                <a:gd name="T18" fmla="*/ 9 w 25"/>
                <a:gd name="T19" fmla="*/ 17 h 31"/>
                <a:gd name="T20" fmla="*/ 16 w 25"/>
                <a:gd name="T21" fmla="*/ 12 h 31"/>
                <a:gd name="T22" fmla="*/ 12 w 25"/>
                <a:gd name="T23" fmla="*/ 5 h 31"/>
                <a:gd name="T24" fmla="*/ 9 w 25"/>
                <a:gd name="T25" fmla="*/ 12 h 31"/>
                <a:gd name="T26" fmla="*/ 16 w 25"/>
                <a:gd name="T27"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31">
                  <a:moveTo>
                    <a:pt x="9" y="17"/>
                  </a:moveTo>
                  <a:cubicBezTo>
                    <a:pt x="9" y="20"/>
                    <a:pt x="9" y="26"/>
                    <a:pt x="12" y="26"/>
                  </a:cubicBezTo>
                  <a:cubicBezTo>
                    <a:pt x="15" y="26"/>
                    <a:pt x="16" y="23"/>
                    <a:pt x="16" y="20"/>
                  </a:cubicBezTo>
                  <a:cubicBezTo>
                    <a:pt x="24" y="20"/>
                    <a:pt x="24" y="20"/>
                    <a:pt x="24" y="20"/>
                  </a:cubicBezTo>
                  <a:cubicBezTo>
                    <a:pt x="24" y="24"/>
                    <a:pt x="23" y="26"/>
                    <a:pt x="21" y="28"/>
                  </a:cubicBezTo>
                  <a:cubicBezTo>
                    <a:pt x="19" y="30"/>
                    <a:pt x="16" y="31"/>
                    <a:pt x="12" y="31"/>
                  </a:cubicBezTo>
                  <a:cubicBezTo>
                    <a:pt x="2" y="31"/>
                    <a:pt x="0" y="24"/>
                    <a:pt x="0" y="15"/>
                  </a:cubicBezTo>
                  <a:cubicBezTo>
                    <a:pt x="0" y="7"/>
                    <a:pt x="1" y="0"/>
                    <a:pt x="12" y="0"/>
                  </a:cubicBezTo>
                  <a:cubicBezTo>
                    <a:pt x="24" y="0"/>
                    <a:pt x="25" y="7"/>
                    <a:pt x="25" y="17"/>
                  </a:cubicBezTo>
                  <a:lnTo>
                    <a:pt x="9" y="17"/>
                  </a:lnTo>
                  <a:close/>
                  <a:moveTo>
                    <a:pt x="16" y="12"/>
                  </a:moveTo>
                  <a:cubicBezTo>
                    <a:pt x="16" y="9"/>
                    <a:pt x="16" y="5"/>
                    <a:pt x="12" y="5"/>
                  </a:cubicBezTo>
                  <a:cubicBezTo>
                    <a:pt x="9" y="5"/>
                    <a:pt x="9" y="10"/>
                    <a:pt x="9" y="12"/>
                  </a:cubicBezTo>
                  <a:lnTo>
                    <a:pt x="16" y="12"/>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 name="Freeform 27"/>
            <p:cNvSpPr>
              <a:spLocks/>
            </p:cNvSpPr>
            <p:nvPr/>
          </p:nvSpPr>
          <p:spPr bwMode="gray">
            <a:xfrm>
              <a:off x="3263901" y="1855788"/>
              <a:ext cx="198438" cy="352425"/>
            </a:xfrm>
            <a:custGeom>
              <a:avLst/>
              <a:gdLst>
                <a:gd name="T0" fmla="*/ 0 w 125"/>
                <a:gd name="T1" fmla="*/ 222 h 222"/>
                <a:gd name="T2" fmla="*/ 0 w 125"/>
                <a:gd name="T3" fmla="*/ 0 h 222"/>
                <a:gd name="T4" fmla="*/ 125 w 125"/>
                <a:gd name="T5" fmla="*/ 0 h 222"/>
                <a:gd name="T6" fmla="*/ 125 w 125"/>
                <a:gd name="T7" fmla="*/ 32 h 222"/>
                <a:gd name="T8" fmla="*/ 47 w 125"/>
                <a:gd name="T9" fmla="*/ 32 h 222"/>
                <a:gd name="T10" fmla="*/ 47 w 125"/>
                <a:gd name="T11" fmla="*/ 90 h 222"/>
                <a:gd name="T12" fmla="*/ 114 w 125"/>
                <a:gd name="T13" fmla="*/ 90 h 222"/>
                <a:gd name="T14" fmla="*/ 114 w 125"/>
                <a:gd name="T15" fmla="*/ 122 h 222"/>
                <a:gd name="T16" fmla="*/ 47 w 125"/>
                <a:gd name="T17" fmla="*/ 122 h 222"/>
                <a:gd name="T18" fmla="*/ 47 w 125"/>
                <a:gd name="T19" fmla="*/ 190 h 222"/>
                <a:gd name="T20" fmla="*/ 125 w 125"/>
                <a:gd name="T21" fmla="*/ 190 h 222"/>
                <a:gd name="T22" fmla="*/ 125 w 125"/>
                <a:gd name="T23" fmla="*/ 222 h 222"/>
                <a:gd name="T24" fmla="*/ 0 w 125"/>
                <a:gd name="T25"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22">
                  <a:moveTo>
                    <a:pt x="0" y="222"/>
                  </a:moveTo>
                  <a:lnTo>
                    <a:pt x="0" y="0"/>
                  </a:lnTo>
                  <a:lnTo>
                    <a:pt x="125" y="0"/>
                  </a:lnTo>
                  <a:lnTo>
                    <a:pt x="125" y="32"/>
                  </a:lnTo>
                  <a:lnTo>
                    <a:pt x="47" y="32"/>
                  </a:lnTo>
                  <a:lnTo>
                    <a:pt x="47" y="90"/>
                  </a:lnTo>
                  <a:lnTo>
                    <a:pt x="114" y="90"/>
                  </a:lnTo>
                  <a:lnTo>
                    <a:pt x="114" y="122"/>
                  </a:lnTo>
                  <a:lnTo>
                    <a:pt x="47" y="122"/>
                  </a:lnTo>
                  <a:lnTo>
                    <a:pt x="47" y="190"/>
                  </a:lnTo>
                  <a:lnTo>
                    <a:pt x="125" y="190"/>
                  </a:lnTo>
                  <a:lnTo>
                    <a:pt x="125" y="222"/>
                  </a:lnTo>
                  <a:lnTo>
                    <a:pt x="0" y="222"/>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1" name="Freeform 28"/>
            <p:cNvSpPr>
              <a:spLocks/>
            </p:cNvSpPr>
            <p:nvPr/>
          </p:nvSpPr>
          <p:spPr bwMode="gray">
            <a:xfrm>
              <a:off x="3503613" y="1957388"/>
              <a:ext cx="188913" cy="250825"/>
            </a:xfrm>
            <a:custGeom>
              <a:avLst/>
              <a:gdLst>
                <a:gd name="T0" fmla="*/ 9 w 23"/>
                <a:gd name="T1" fmla="*/ 4 h 30"/>
                <a:gd name="T2" fmla="*/ 9 w 23"/>
                <a:gd name="T3" fmla="*/ 4 h 30"/>
                <a:gd name="T4" fmla="*/ 12 w 23"/>
                <a:gd name="T5" fmla="*/ 1 h 30"/>
                <a:gd name="T6" fmla="*/ 16 w 23"/>
                <a:gd name="T7" fmla="*/ 0 h 30"/>
                <a:gd name="T8" fmla="*/ 23 w 23"/>
                <a:gd name="T9" fmla="*/ 6 h 30"/>
                <a:gd name="T10" fmla="*/ 23 w 23"/>
                <a:gd name="T11" fmla="*/ 30 h 30"/>
                <a:gd name="T12" fmla="*/ 15 w 23"/>
                <a:gd name="T13" fmla="*/ 30 h 30"/>
                <a:gd name="T14" fmla="*/ 15 w 23"/>
                <a:gd name="T15" fmla="*/ 10 h 30"/>
                <a:gd name="T16" fmla="*/ 12 w 23"/>
                <a:gd name="T17" fmla="*/ 5 h 30"/>
                <a:gd name="T18" fmla="*/ 9 w 23"/>
                <a:gd name="T19" fmla="*/ 10 h 30"/>
                <a:gd name="T20" fmla="*/ 9 w 23"/>
                <a:gd name="T21" fmla="*/ 30 h 30"/>
                <a:gd name="T22" fmla="*/ 0 w 23"/>
                <a:gd name="T23" fmla="*/ 30 h 30"/>
                <a:gd name="T24" fmla="*/ 0 w 23"/>
                <a:gd name="T25" fmla="*/ 1 h 30"/>
                <a:gd name="T26" fmla="*/ 9 w 23"/>
                <a:gd name="T27" fmla="*/ 1 h 30"/>
                <a:gd name="T28" fmla="*/ 9 w 23"/>
                <a:gd name="T2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0">
                  <a:moveTo>
                    <a:pt x="9" y="4"/>
                  </a:moveTo>
                  <a:cubicBezTo>
                    <a:pt x="9" y="4"/>
                    <a:pt x="9" y="4"/>
                    <a:pt x="9" y="4"/>
                  </a:cubicBezTo>
                  <a:cubicBezTo>
                    <a:pt x="10" y="2"/>
                    <a:pt x="11" y="1"/>
                    <a:pt x="12" y="1"/>
                  </a:cubicBezTo>
                  <a:cubicBezTo>
                    <a:pt x="13" y="0"/>
                    <a:pt x="14" y="0"/>
                    <a:pt x="16" y="0"/>
                  </a:cubicBezTo>
                  <a:cubicBezTo>
                    <a:pt x="20" y="0"/>
                    <a:pt x="23" y="2"/>
                    <a:pt x="23" y="6"/>
                  </a:cubicBezTo>
                  <a:cubicBezTo>
                    <a:pt x="23" y="30"/>
                    <a:pt x="23" y="30"/>
                    <a:pt x="23" y="30"/>
                  </a:cubicBezTo>
                  <a:cubicBezTo>
                    <a:pt x="15" y="30"/>
                    <a:pt x="15" y="30"/>
                    <a:pt x="15" y="30"/>
                  </a:cubicBezTo>
                  <a:cubicBezTo>
                    <a:pt x="15" y="10"/>
                    <a:pt x="15" y="10"/>
                    <a:pt x="15" y="10"/>
                  </a:cubicBezTo>
                  <a:cubicBezTo>
                    <a:pt x="15" y="7"/>
                    <a:pt x="15" y="5"/>
                    <a:pt x="12" y="5"/>
                  </a:cubicBezTo>
                  <a:cubicBezTo>
                    <a:pt x="9" y="5"/>
                    <a:pt x="9" y="7"/>
                    <a:pt x="9" y="10"/>
                  </a:cubicBezTo>
                  <a:cubicBezTo>
                    <a:pt x="9" y="30"/>
                    <a:pt x="9" y="30"/>
                    <a:pt x="9" y="30"/>
                  </a:cubicBezTo>
                  <a:cubicBezTo>
                    <a:pt x="0" y="30"/>
                    <a:pt x="0" y="30"/>
                    <a:pt x="0" y="30"/>
                  </a:cubicBezTo>
                  <a:cubicBezTo>
                    <a:pt x="0" y="1"/>
                    <a:pt x="0" y="1"/>
                    <a:pt x="0" y="1"/>
                  </a:cubicBezTo>
                  <a:cubicBezTo>
                    <a:pt x="9" y="1"/>
                    <a:pt x="9" y="1"/>
                    <a:pt x="9" y="1"/>
                  </a:cubicBezTo>
                  <a:lnTo>
                    <a:pt x="9" y="4"/>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72" name="Freeform 29"/>
            <p:cNvSpPr>
              <a:spLocks noEditPoints="1"/>
            </p:cNvSpPr>
            <p:nvPr/>
          </p:nvSpPr>
          <p:spPr bwMode="gray">
            <a:xfrm>
              <a:off x="3741738" y="1957388"/>
              <a:ext cx="196850" cy="350838"/>
            </a:xfrm>
            <a:custGeom>
              <a:avLst/>
              <a:gdLst>
                <a:gd name="T0" fmla="*/ 24 w 24"/>
                <a:gd name="T1" fmla="*/ 1 h 42"/>
                <a:gd name="T2" fmla="*/ 24 w 24"/>
                <a:gd name="T3" fmla="*/ 32 h 42"/>
                <a:gd name="T4" fmla="*/ 13 w 24"/>
                <a:gd name="T5" fmla="*/ 42 h 42"/>
                <a:gd name="T6" fmla="*/ 1 w 24"/>
                <a:gd name="T7" fmla="*/ 33 h 42"/>
                <a:gd name="T8" fmla="*/ 9 w 24"/>
                <a:gd name="T9" fmla="*/ 33 h 42"/>
                <a:gd name="T10" fmla="*/ 10 w 24"/>
                <a:gd name="T11" fmla="*/ 36 h 42"/>
                <a:gd name="T12" fmla="*/ 12 w 24"/>
                <a:gd name="T13" fmla="*/ 37 h 42"/>
                <a:gd name="T14" fmla="*/ 16 w 24"/>
                <a:gd name="T15" fmla="*/ 32 h 42"/>
                <a:gd name="T16" fmla="*/ 16 w 24"/>
                <a:gd name="T17" fmla="*/ 27 h 42"/>
                <a:gd name="T18" fmla="*/ 15 w 24"/>
                <a:gd name="T19" fmla="*/ 27 h 42"/>
                <a:gd name="T20" fmla="*/ 9 w 24"/>
                <a:gd name="T21" fmla="*/ 30 h 42"/>
                <a:gd name="T22" fmla="*/ 0 w 24"/>
                <a:gd name="T23" fmla="*/ 15 h 42"/>
                <a:gd name="T24" fmla="*/ 9 w 24"/>
                <a:gd name="T25" fmla="*/ 0 h 42"/>
                <a:gd name="T26" fmla="*/ 16 w 24"/>
                <a:gd name="T27" fmla="*/ 4 h 42"/>
                <a:gd name="T28" fmla="*/ 16 w 24"/>
                <a:gd name="T29" fmla="*/ 4 h 42"/>
                <a:gd name="T30" fmla="*/ 16 w 24"/>
                <a:gd name="T31" fmla="*/ 1 h 42"/>
                <a:gd name="T32" fmla="*/ 24 w 24"/>
                <a:gd name="T33" fmla="*/ 1 h 42"/>
                <a:gd name="T34" fmla="*/ 12 w 24"/>
                <a:gd name="T35" fmla="*/ 25 h 42"/>
                <a:gd name="T36" fmla="*/ 16 w 24"/>
                <a:gd name="T37" fmla="*/ 15 h 42"/>
                <a:gd name="T38" fmla="*/ 12 w 24"/>
                <a:gd name="T39" fmla="*/ 5 h 42"/>
                <a:gd name="T40" fmla="*/ 9 w 24"/>
                <a:gd name="T41" fmla="*/ 16 h 42"/>
                <a:gd name="T42" fmla="*/ 12 w 24"/>
                <a:gd name="T43" fmla="*/ 2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42">
                  <a:moveTo>
                    <a:pt x="24" y="1"/>
                  </a:moveTo>
                  <a:cubicBezTo>
                    <a:pt x="24" y="32"/>
                    <a:pt x="24" y="32"/>
                    <a:pt x="24" y="32"/>
                  </a:cubicBezTo>
                  <a:cubicBezTo>
                    <a:pt x="24" y="34"/>
                    <a:pt x="24" y="42"/>
                    <a:pt x="13" y="42"/>
                  </a:cubicBezTo>
                  <a:cubicBezTo>
                    <a:pt x="6" y="42"/>
                    <a:pt x="1" y="40"/>
                    <a:pt x="1" y="33"/>
                  </a:cubicBezTo>
                  <a:cubicBezTo>
                    <a:pt x="9" y="33"/>
                    <a:pt x="9" y="33"/>
                    <a:pt x="9" y="33"/>
                  </a:cubicBezTo>
                  <a:cubicBezTo>
                    <a:pt x="9" y="34"/>
                    <a:pt x="9" y="35"/>
                    <a:pt x="10" y="36"/>
                  </a:cubicBezTo>
                  <a:cubicBezTo>
                    <a:pt x="10" y="37"/>
                    <a:pt x="11" y="37"/>
                    <a:pt x="12" y="37"/>
                  </a:cubicBezTo>
                  <a:cubicBezTo>
                    <a:pt x="15" y="37"/>
                    <a:pt x="16" y="35"/>
                    <a:pt x="16" y="32"/>
                  </a:cubicBezTo>
                  <a:cubicBezTo>
                    <a:pt x="16" y="27"/>
                    <a:pt x="16" y="27"/>
                    <a:pt x="16" y="27"/>
                  </a:cubicBezTo>
                  <a:cubicBezTo>
                    <a:pt x="15" y="27"/>
                    <a:pt x="15" y="27"/>
                    <a:pt x="15" y="27"/>
                  </a:cubicBezTo>
                  <a:cubicBezTo>
                    <a:pt x="14" y="29"/>
                    <a:pt x="12" y="30"/>
                    <a:pt x="9" y="30"/>
                  </a:cubicBezTo>
                  <a:cubicBezTo>
                    <a:pt x="0" y="30"/>
                    <a:pt x="0" y="22"/>
                    <a:pt x="0" y="15"/>
                  </a:cubicBezTo>
                  <a:cubicBezTo>
                    <a:pt x="0" y="8"/>
                    <a:pt x="0" y="0"/>
                    <a:pt x="9" y="0"/>
                  </a:cubicBezTo>
                  <a:cubicBezTo>
                    <a:pt x="12" y="0"/>
                    <a:pt x="15" y="1"/>
                    <a:pt x="16" y="4"/>
                  </a:cubicBezTo>
                  <a:cubicBezTo>
                    <a:pt x="16" y="4"/>
                    <a:pt x="16" y="4"/>
                    <a:pt x="16" y="4"/>
                  </a:cubicBezTo>
                  <a:cubicBezTo>
                    <a:pt x="16" y="1"/>
                    <a:pt x="16" y="1"/>
                    <a:pt x="16" y="1"/>
                  </a:cubicBezTo>
                  <a:lnTo>
                    <a:pt x="24" y="1"/>
                  </a:lnTo>
                  <a:close/>
                  <a:moveTo>
                    <a:pt x="12" y="25"/>
                  </a:moveTo>
                  <a:cubicBezTo>
                    <a:pt x="15" y="25"/>
                    <a:pt x="16" y="22"/>
                    <a:pt x="16" y="15"/>
                  </a:cubicBezTo>
                  <a:cubicBezTo>
                    <a:pt x="16" y="9"/>
                    <a:pt x="15" y="5"/>
                    <a:pt x="12" y="5"/>
                  </a:cubicBezTo>
                  <a:cubicBezTo>
                    <a:pt x="9" y="5"/>
                    <a:pt x="9" y="7"/>
                    <a:pt x="9" y="16"/>
                  </a:cubicBezTo>
                  <a:cubicBezTo>
                    <a:pt x="9" y="19"/>
                    <a:pt x="8" y="25"/>
                    <a:pt x="12" y="25"/>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73" name="Rectangle 30"/>
            <p:cNvSpPr>
              <a:spLocks noChangeArrowheads="1"/>
            </p:cNvSpPr>
            <p:nvPr/>
          </p:nvSpPr>
          <p:spPr bwMode="gray">
            <a:xfrm>
              <a:off x="3997326" y="1965325"/>
              <a:ext cx="73025" cy="242888"/>
            </a:xfrm>
            <a:prstGeom prst="rect">
              <a:avLst/>
            </a:prstGeom>
            <a:solidFill>
              <a:srgbClr val="000000"/>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74" name="Freeform 31"/>
            <p:cNvSpPr>
              <a:spLocks/>
            </p:cNvSpPr>
            <p:nvPr/>
          </p:nvSpPr>
          <p:spPr bwMode="gray">
            <a:xfrm>
              <a:off x="4127501" y="1957388"/>
              <a:ext cx="190500" cy="250825"/>
            </a:xfrm>
            <a:custGeom>
              <a:avLst/>
              <a:gdLst>
                <a:gd name="T0" fmla="*/ 9 w 23"/>
                <a:gd name="T1" fmla="*/ 4 h 30"/>
                <a:gd name="T2" fmla="*/ 9 w 23"/>
                <a:gd name="T3" fmla="*/ 4 h 30"/>
                <a:gd name="T4" fmla="*/ 12 w 23"/>
                <a:gd name="T5" fmla="*/ 1 h 30"/>
                <a:gd name="T6" fmla="*/ 16 w 23"/>
                <a:gd name="T7" fmla="*/ 0 h 30"/>
                <a:gd name="T8" fmla="*/ 23 w 23"/>
                <a:gd name="T9" fmla="*/ 6 h 30"/>
                <a:gd name="T10" fmla="*/ 23 w 23"/>
                <a:gd name="T11" fmla="*/ 30 h 30"/>
                <a:gd name="T12" fmla="*/ 15 w 23"/>
                <a:gd name="T13" fmla="*/ 30 h 30"/>
                <a:gd name="T14" fmla="*/ 15 w 23"/>
                <a:gd name="T15" fmla="*/ 10 h 30"/>
                <a:gd name="T16" fmla="*/ 12 w 23"/>
                <a:gd name="T17" fmla="*/ 5 h 30"/>
                <a:gd name="T18" fmla="*/ 9 w 23"/>
                <a:gd name="T19" fmla="*/ 10 h 30"/>
                <a:gd name="T20" fmla="*/ 9 w 23"/>
                <a:gd name="T21" fmla="*/ 30 h 30"/>
                <a:gd name="T22" fmla="*/ 0 w 23"/>
                <a:gd name="T23" fmla="*/ 30 h 30"/>
                <a:gd name="T24" fmla="*/ 0 w 23"/>
                <a:gd name="T25" fmla="*/ 1 h 30"/>
                <a:gd name="T26" fmla="*/ 9 w 23"/>
                <a:gd name="T27" fmla="*/ 1 h 30"/>
                <a:gd name="T28" fmla="*/ 9 w 23"/>
                <a:gd name="T2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0">
                  <a:moveTo>
                    <a:pt x="9" y="4"/>
                  </a:moveTo>
                  <a:cubicBezTo>
                    <a:pt x="9" y="4"/>
                    <a:pt x="9" y="4"/>
                    <a:pt x="9" y="4"/>
                  </a:cubicBezTo>
                  <a:cubicBezTo>
                    <a:pt x="9" y="2"/>
                    <a:pt x="10" y="1"/>
                    <a:pt x="12" y="1"/>
                  </a:cubicBezTo>
                  <a:cubicBezTo>
                    <a:pt x="13" y="0"/>
                    <a:pt x="14" y="0"/>
                    <a:pt x="16" y="0"/>
                  </a:cubicBezTo>
                  <a:cubicBezTo>
                    <a:pt x="20" y="0"/>
                    <a:pt x="23" y="2"/>
                    <a:pt x="23" y="6"/>
                  </a:cubicBezTo>
                  <a:cubicBezTo>
                    <a:pt x="23" y="30"/>
                    <a:pt x="23" y="30"/>
                    <a:pt x="23" y="30"/>
                  </a:cubicBezTo>
                  <a:cubicBezTo>
                    <a:pt x="15" y="30"/>
                    <a:pt x="15" y="30"/>
                    <a:pt x="15" y="30"/>
                  </a:cubicBezTo>
                  <a:cubicBezTo>
                    <a:pt x="15" y="10"/>
                    <a:pt x="15" y="10"/>
                    <a:pt x="15" y="10"/>
                  </a:cubicBezTo>
                  <a:cubicBezTo>
                    <a:pt x="15" y="7"/>
                    <a:pt x="14" y="5"/>
                    <a:pt x="12" y="5"/>
                  </a:cubicBezTo>
                  <a:cubicBezTo>
                    <a:pt x="9" y="5"/>
                    <a:pt x="9" y="7"/>
                    <a:pt x="9" y="10"/>
                  </a:cubicBezTo>
                  <a:cubicBezTo>
                    <a:pt x="9" y="30"/>
                    <a:pt x="9" y="30"/>
                    <a:pt x="9" y="30"/>
                  </a:cubicBezTo>
                  <a:cubicBezTo>
                    <a:pt x="0" y="30"/>
                    <a:pt x="0" y="30"/>
                    <a:pt x="0" y="30"/>
                  </a:cubicBezTo>
                  <a:cubicBezTo>
                    <a:pt x="0" y="1"/>
                    <a:pt x="0" y="1"/>
                    <a:pt x="0" y="1"/>
                  </a:cubicBezTo>
                  <a:cubicBezTo>
                    <a:pt x="9" y="1"/>
                    <a:pt x="9" y="1"/>
                    <a:pt x="9" y="1"/>
                  </a:cubicBezTo>
                  <a:lnTo>
                    <a:pt x="9" y="4"/>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75" name="Freeform 32"/>
            <p:cNvSpPr>
              <a:spLocks noEditPoints="1"/>
            </p:cNvSpPr>
            <p:nvPr/>
          </p:nvSpPr>
          <p:spPr bwMode="gray">
            <a:xfrm>
              <a:off x="4359276" y="1957388"/>
              <a:ext cx="204788" cy="258763"/>
            </a:xfrm>
            <a:custGeom>
              <a:avLst/>
              <a:gdLst>
                <a:gd name="T0" fmla="*/ 9 w 25"/>
                <a:gd name="T1" fmla="*/ 17 h 31"/>
                <a:gd name="T2" fmla="*/ 13 w 25"/>
                <a:gd name="T3" fmla="*/ 26 h 31"/>
                <a:gd name="T4" fmla="*/ 16 w 25"/>
                <a:gd name="T5" fmla="*/ 20 h 31"/>
                <a:gd name="T6" fmla="*/ 25 w 25"/>
                <a:gd name="T7" fmla="*/ 20 h 31"/>
                <a:gd name="T8" fmla="*/ 21 w 25"/>
                <a:gd name="T9" fmla="*/ 28 h 31"/>
                <a:gd name="T10" fmla="*/ 13 w 25"/>
                <a:gd name="T11" fmla="*/ 31 h 31"/>
                <a:gd name="T12" fmla="*/ 0 w 25"/>
                <a:gd name="T13" fmla="*/ 15 h 31"/>
                <a:gd name="T14" fmla="*/ 13 w 25"/>
                <a:gd name="T15" fmla="*/ 0 h 31"/>
                <a:gd name="T16" fmla="*/ 25 w 25"/>
                <a:gd name="T17" fmla="*/ 17 h 31"/>
                <a:gd name="T18" fmla="*/ 9 w 25"/>
                <a:gd name="T19" fmla="*/ 17 h 31"/>
                <a:gd name="T20" fmla="*/ 16 w 25"/>
                <a:gd name="T21" fmla="*/ 12 h 31"/>
                <a:gd name="T22" fmla="*/ 13 w 25"/>
                <a:gd name="T23" fmla="*/ 5 h 31"/>
                <a:gd name="T24" fmla="*/ 9 w 25"/>
                <a:gd name="T25" fmla="*/ 12 h 31"/>
                <a:gd name="T26" fmla="*/ 16 w 25"/>
                <a:gd name="T27"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31">
                  <a:moveTo>
                    <a:pt x="9" y="17"/>
                  </a:moveTo>
                  <a:cubicBezTo>
                    <a:pt x="9" y="20"/>
                    <a:pt x="9" y="26"/>
                    <a:pt x="13" y="26"/>
                  </a:cubicBezTo>
                  <a:cubicBezTo>
                    <a:pt x="16" y="26"/>
                    <a:pt x="16" y="23"/>
                    <a:pt x="16" y="20"/>
                  </a:cubicBezTo>
                  <a:cubicBezTo>
                    <a:pt x="25" y="20"/>
                    <a:pt x="25" y="20"/>
                    <a:pt x="25" y="20"/>
                  </a:cubicBezTo>
                  <a:cubicBezTo>
                    <a:pt x="25" y="24"/>
                    <a:pt x="23" y="26"/>
                    <a:pt x="21" y="28"/>
                  </a:cubicBezTo>
                  <a:cubicBezTo>
                    <a:pt x="19" y="30"/>
                    <a:pt x="17" y="31"/>
                    <a:pt x="13" y="31"/>
                  </a:cubicBezTo>
                  <a:cubicBezTo>
                    <a:pt x="2" y="31"/>
                    <a:pt x="0" y="24"/>
                    <a:pt x="0" y="15"/>
                  </a:cubicBezTo>
                  <a:cubicBezTo>
                    <a:pt x="0" y="7"/>
                    <a:pt x="2" y="0"/>
                    <a:pt x="13" y="0"/>
                  </a:cubicBezTo>
                  <a:cubicBezTo>
                    <a:pt x="24" y="0"/>
                    <a:pt x="25" y="7"/>
                    <a:pt x="25" y="17"/>
                  </a:cubicBezTo>
                  <a:lnTo>
                    <a:pt x="9" y="17"/>
                  </a:lnTo>
                  <a:close/>
                  <a:moveTo>
                    <a:pt x="16" y="12"/>
                  </a:moveTo>
                  <a:cubicBezTo>
                    <a:pt x="16" y="9"/>
                    <a:pt x="17" y="5"/>
                    <a:pt x="13" y="5"/>
                  </a:cubicBezTo>
                  <a:cubicBezTo>
                    <a:pt x="9" y="5"/>
                    <a:pt x="9" y="10"/>
                    <a:pt x="9" y="12"/>
                  </a:cubicBezTo>
                  <a:lnTo>
                    <a:pt x="16" y="12"/>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76" name="Freeform 33"/>
            <p:cNvSpPr>
              <a:spLocks noEditPoints="1"/>
            </p:cNvSpPr>
            <p:nvPr/>
          </p:nvSpPr>
          <p:spPr bwMode="gray">
            <a:xfrm>
              <a:off x="4597401" y="1957388"/>
              <a:ext cx="204788" cy="258763"/>
            </a:xfrm>
            <a:custGeom>
              <a:avLst/>
              <a:gdLst>
                <a:gd name="T0" fmla="*/ 9 w 25"/>
                <a:gd name="T1" fmla="*/ 17 h 31"/>
                <a:gd name="T2" fmla="*/ 13 w 25"/>
                <a:gd name="T3" fmla="*/ 26 h 31"/>
                <a:gd name="T4" fmla="*/ 16 w 25"/>
                <a:gd name="T5" fmla="*/ 20 h 31"/>
                <a:gd name="T6" fmla="*/ 25 w 25"/>
                <a:gd name="T7" fmla="*/ 20 h 31"/>
                <a:gd name="T8" fmla="*/ 21 w 25"/>
                <a:gd name="T9" fmla="*/ 28 h 31"/>
                <a:gd name="T10" fmla="*/ 13 w 25"/>
                <a:gd name="T11" fmla="*/ 31 h 31"/>
                <a:gd name="T12" fmla="*/ 0 w 25"/>
                <a:gd name="T13" fmla="*/ 15 h 31"/>
                <a:gd name="T14" fmla="*/ 13 w 25"/>
                <a:gd name="T15" fmla="*/ 0 h 31"/>
                <a:gd name="T16" fmla="*/ 25 w 25"/>
                <a:gd name="T17" fmla="*/ 17 h 31"/>
                <a:gd name="T18" fmla="*/ 9 w 25"/>
                <a:gd name="T19" fmla="*/ 17 h 31"/>
                <a:gd name="T20" fmla="*/ 16 w 25"/>
                <a:gd name="T21" fmla="*/ 12 h 31"/>
                <a:gd name="T22" fmla="*/ 13 w 25"/>
                <a:gd name="T23" fmla="*/ 5 h 31"/>
                <a:gd name="T24" fmla="*/ 9 w 25"/>
                <a:gd name="T25" fmla="*/ 12 h 31"/>
                <a:gd name="T26" fmla="*/ 16 w 25"/>
                <a:gd name="T27"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31">
                  <a:moveTo>
                    <a:pt x="9" y="17"/>
                  </a:moveTo>
                  <a:cubicBezTo>
                    <a:pt x="9" y="20"/>
                    <a:pt x="9" y="26"/>
                    <a:pt x="13" y="26"/>
                  </a:cubicBezTo>
                  <a:cubicBezTo>
                    <a:pt x="15" y="26"/>
                    <a:pt x="16" y="23"/>
                    <a:pt x="16" y="20"/>
                  </a:cubicBezTo>
                  <a:cubicBezTo>
                    <a:pt x="25" y="20"/>
                    <a:pt x="25" y="20"/>
                    <a:pt x="25" y="20"/>
                  </a:cubicBezTo>
                  <a:cubicBezTo>
                    <a:pt x="24" y="24"/>
                    <a:pt x="23" y="26"/>
                    <a:pt x="21" y="28"/>
                  </a:cubicBezTo>
                  <a:cubicBezTo>
                    <a:pt x="19" y="30"/>
                    <a:pt x="16" y="31"/>
                    <a:pt x="13" y="31"/>
                  </a:cubicBezTo>
                  <a:cubicBezTo>
                    <a:pt x="2" y="31"/>
                    <a:pt x="0" y="24"/>
                    <a:pt x="0" y="15"/>
                  </a:cubicBezTo>
                  <a:cubicBezTo>
                    <a:pt x="0" y="7"/>
                    <a:pt x="2" y="0"/>
                    <a:pt x="13" y="0"/>
                  </a:cubicBezTo>
                  <a:cubicBezTo>
                    <a:pt x="24" y="0"/>
                    <a:pt x="25" y="7"/>
                    <a:pt x="25" y="17"/>
                  </a:cubicBezTo>
                  <a:lnTo>
                    <a:pt x="9" y="17"/>
                  </a:lnTo>
                  <a:close/>
                  <a:moveTo>
                    <a:pt x="16" y="12"/>
                  </a:moveTo>
                  <a:cubicBezTo>
                    <a:pt x="16" y="9"/>
                    <a:pt x="17" y="5"/>
                    <a:pt x="13" y="5"/>
                  </a:cubicBezTo>
                  <a:cubicBezTo>
                    <a:pt x="9" y="5"/>
                    <a:pt x="9" y="10"/>
                    <a:pt x="9" y="12"/>
                  </a:cubicBezTo>
                  <a:lnTo>
                    <a:pt x="16" y="12"/>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78" name="Freeform 34"/>
            <p:cNvSpPr>
              <a:spLocks/>
            </p:cNvSpPr>
            <p:nvPr/>
          </p:nvSpPr>
          <p:spPr bwMode="gray">
            <a:xfrm>
              <a:off x="4843463" y="1957388"/>
              <a:ext cx="131763" cy="250825"/>
            </a:xfrm>
            <a:custGeom>
              <a:avLst/>
              <a:gdLst>
                <a:gd name="T0" fmla="*/ 8 w 16"/>
                <a:gd name="T1" fmla="*/ 1 h 30"/>
                <a:gd name="T2" fmla="*/ 8 w 16"/>
                <a:gd name="T3" fmla="*/ 4 h 30"/>
                <a:gd name="T4" fmla="*/ 8 w 16"/>
                <a:gd name="T5" fmla="*/ 4 h 30"/>
                <a:gd name="T6" fmla="*/ 16 w 16"/>
                <a:gd name="T7" fmla="*/ 0 h 30"/>
                <a:gd name="T8" fmla="*/ 16 w 16"/>
                <a:gd name="T9" fmla="*/ 7 h 30"/>
                <a:gd name="T10" fmla="*/ 8 w 16"/>
                <a:gd name="T11" fmla="*/ 14 h 30"/>
                <a:gd name="T12" fmla="*/ 8 w 16"/>
                <a:gd name="T13" fmla="*/ 30 h 30"/>
                <a:gd name="T14" fmla="*/ 0 w 16"/>
                <a:gd name="T15" fmla="*/ 30 h 30"/>
                <a:gd name="T16" fmla="*/ 0 w 16"/>
                <a:gd name="T17" fmla="*/ 1 h 30"/>
                <a:gd name="T18" fmla="*/ 8 w 16"/>
                <a:gd name="T1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30">
                  <a:moveTo>
                    <a:pt x="8" y="1"/>
                  </a:moveTo>
                  <a:cubicBezTo>
                    <a:pt x="8" y="4"/>
                    <a:pt x="8" y="4"/>
                    <a:pt x="8" y="4"/>
                  </a:cubicBezTo>
                  <a:cubicBezTo>
                    <a:pt x="8" y="4"/>
                    <a:pt x="8" y="4"/>
                    <a:pt x="8" y="4"/>
                  </a:cubicBezTo>
                  <a:cubicBezTo>
                    <a:pt x="10" y="1"/>
                    <a:pt x="12" y="0"/>
                    <a:pt x="16" y="0"/>
                  </a:cubicBezTo>
                  <a:cubicBezTo>
                    <a:pt x="16" y="7"/>
                    <a:pt x="16" y="7"/>
                    <a:pt x="16" y="7"/>
                  </a:cubicBezTo>
                  <a:cubicBezTo>
                    <a:pt x="8" y="7"/>
                    <a:pt x="8" y="11"/>
                    <a:pt x="8" y="14"/>
                  </a:cubicBezTo>
                  <a:cubicBezTo>
                    <a:pt x="8" y="30"/>
                    <a:pt x="8" y="30"/>
                    <a:pt x="8" y="30"/>
                  </a:cubicBezTo>
                  <a:cubicBezTo>
                    <a:pt x="0" y="30"/>
                    <a:pt x="0" y="30"/>
                    <a:pt x="0" y="30"/>
                  </a:cubicBezTo>
                  <a:cubicBezTo>
                    <a:pt x="0" y="1"/>
                    <a:pt x="0" y="1"/>
                    <a:pt x="0" y="1"/>
                  </a:cubicBezTo>
                  <a:lnTo>
                    <a:pt x="8" y="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79" name="Freeform 35"/>
            <p:cNvSpPr>
              <a:spLocks noEditPoints="1"/>
            </p:cNvSpPr>
            <p:nvPr/>
          </p:nvSpPr>
          <p:spPr bwMode="gray">
            <a:xfrm>
              <a:off x="4992688" y="1957388"/>
              <a:ext cx="204788" cy="258763"/>
            </a:xfrm>
            <a:custGeom>
              <a:avLst/>
              <a:gdLst>
                <a:gd name="T0" fmla="*/ 9 w 25"/>
                <a:gd name="T1" fmla="*/ 17 h 31"/>
                <a:gd name="T2" fmla="*/ 13 w 25"/>
                <a:gd name="T3" fmla="*/ 26 h 31"/>
                <a:gd name="T4" fmla="*/ 16 w 25"/>
                <a:gd name="T5" fmla="*/ 20 h 31"/>
                <a:gd name="T6" fmla="*/ 25 w 25"/>
                <a:gd name="T7" fmla="*/ 20 h 31"/>
                <a:gd name="T8" fmla="*/ 21 w 25"/>
                <a:gd name="T9" fmla="*/ 28 h 31"/>
                <a:gd name="T10" fmla="*/ 13 w 25"/>
                <a:gd name="T11" fmla="*/ 31 h 31"/>
                <a:gd name="T12" fmla="*/ 0 w 25"/>
                <a:gd name="T13" fmla="*/ 15 h 31"/>
                <a:gd name="T14" fmla="*/ 13 w 25"/>
                <a:gd name="T15" fmla="*/ 0 h 31"/>
                <a:gd name="T16" fmla="*/ 25 w 25"/>
                <a:gd name="T17" fmla="*/ 17 h 31"/>
                <a:gd name="T18" fmla="*/ 9 w 25"/>
                <a:gd name="T19" fmla="*/ 17 h 31"/>
                <a:gd name="T20" fmla="*/ 16 w 25"/>
                <a:gd name="T21" fmla="*/ 12 h 31"/>
                <a:gd name="T22" fmla="*/ 13 w 25"/>
                <a:gd name="T23" fmla="*/ 5 h 31"/>
                <a:gd name="T24" fmla="*/ 9 w 25"/>
                <a:gd name="T25" fmla="*/ 12 h 31"/>
                <a:gd name="T26" fmla="*/ 16 w 25"/>
                <a:gd name="T27"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31">
                  <a:moveTo>
                    <a:pt x="9" y="17"/>
                  </a:moveTo>
                  <a:cubicBezTo>
                    <a:pt x="9" y="20"/>
                    <a:pt x="9" y="26"/>
                    <a:pt x="13" y="26"/>
                  </a:cubicBezTo>
                  <a:cubicBezTo>
                    <a:pt x="15" y="26"/>
                    <a:pt x="16" y="23"/>
                    <a:pt x="16" y="20"/>
                  </a:cubicBezTo>
                  <a:cubicBezTo>
                    <a:pt x="25" y="20"/>
                    <a:pt x="25" y="20"/>
                    <a:pt x="25" y="20"/>
                  </a:cubicBezTo>
                  <a:cubicBezTo>
                    <a:pt x="24" y="24"/>
                    <a:pt x="23" y="26"/>
                    <a:pt x="21" y="28"/>
                  </a:cubicBezTo>
                  <a:cubicBezTo>
                    <a:pt x="19" y="30"/>
                    <a:pt x="16" y="31"/>
                    <a:pt x="13" y="31"/>
                  </a:cubicBezTo>
                  <a:cubicBezTo>
                    <a:pt x="2" y="31"/>
                    <a:pt x="0" y="24"/>
                    <a:pt x="0" y="15"/>
                  </a:cubicBezTo>
                  <a:cubicBezTo>
                    <a:pt x="0" y="7"/>
                    <a:pt x="1" y="0"/>
                    <a:pt x="13" y="0"/>
                  </a:cubicBezTo>
                  <a:cubicBezTo>
                    <a:pt x="24" y="0"/>
                    <a:pt x="25" y="7"/>
                    <a:pt x="25" y="17"/>
                  </a:cubicBezTo>
                  <a:lnTo>
                    <a:pt x="9" y="17"/>
                  </a:lnTo>
                  <a:close/>
                  <a:moveTo>
                    <a:pt x="16" y="12"/>
                  </a:moveTo>
                  <a:cubicBezTo>
                    <a:pt x="16" y="9"/>
                    <a:pt x="16" y="5"/>
                    <a:pt x="13" y="5"/>
                  </a:cubicBezTo>
                  <a:cubicBezTo>
                    <a:pt x="9" y="5"/>
                    <a:pt x="9" y="10"/>
                    <a:pt x="9" y="12"/>
                  </a:cubicBezTo>
                  <a:lnTo>
                    <a:pt x="16" y="12"/>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0" name="Freeform 36"/>
            <p:cNvSpPr>
              <a:spLocks noEditPoints="1"/>
            </p:cNvSpPr>
            <p:nvPr/>
          </p:nvSpPr>
          <p:spPr bwMode="gray">
            <a:xfrm>
              <a:off x="5230813" y="1855788"/>
              <a:ext cx="196850" cy="360363"/>
            </a:xfrm>
            <a:custGeom>
              <a:avLst/>
              <a:gdLst>
                <a:gd name="T0" fmla="*/ 16 w 24"/>
                <a:gd name="T1" fmla="*/ 42 h 43"/>
                <a:gd name="T2" fmla="*/ 16 w 24"/>
                <a:gd name="T3" fmla="*/ 39 h 43"/>
                <a:gd name="T4" fmla="*/ 16 w 24"/>
                <a:gd name="T5" fmla="*/ 39 h 43"/>
                <a:gd name="T6" fmla="*/ 9 w 24"/>
                <a:gd name="T7" fmla="*/ 43 h 43"/>
                <a:gd name="T8" fmla="*/ 0 w 24"/>
                <a:gd name="T9" fmla="*/ 27 h 43"/>
                <a:gd name="T10" fmla="*/ 9 w 24"/>
                <a:gd name="T11" fmla="*/ 12 h 43"/>
                <a:gd name="T12" fmla="*/ 15 w 24"/>
                <a:gd name="T13" fmla="*/ 15 h 43"/>
                <a:gd name="T14" fmla="*/ 15 w 24"/>
                <a:gd name="T15" fmla="*/ 15 h 43"/>
                <a:gd name="T16" fmla="*/ 15 w 24"/>
                <a:gd name="T17" fmla="*/ 0 h 43"/>
                <a:gd name="T18" fmla="*/ 24 w 24"/>
                <a:gd name="T19" fmla="*/ 0 h 43"/>
                <a:gd name="T20" fmla="*/ 24 w 24"/>
                <a:gd name="T21" fmla="*/ 42 h 43"/>
                <a:gd name="T22" fmla="*/ 16 w 24"/>
                <a:gd name="T23" fmla="*/ 42 h 43"/>
                <a:gd name="T24" fmla="*/ 15 w 24"/>
                <a:gd name="T25" fmla="*/ 27 h 43"/>
                <a:gd name="T26" fmla="*/ 12 w 24"/>
                <a:gd name="T27" fmla="*/ 17 h 43"/>
                <a:gd name="T28" fmla="*/ 9 w 24"/>
                <a:gd name="T29" fmla="*/ 27 h 43"/>
                <a:gd name="T30" fmla="*/ 12 w 24"/>
                <a:gd name="T31" fmla="*/ 38 h 43"/>
                <a:gd name="T32" fmla="*/ 15 w 24"/>
                <a:gd name="T33" fmla="*/ 2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43">
                  <a:moveTo>
                    <a:pt x="16" y="42"/>
                  </a:moveTo>
                  <a:cubicBezTo>
                    <a:pt x="16" y="39"/>
                    <a:pt x="16" y="39"/>
                    <a:pt x="16" y="39"/>
                  </a:cubicBezTo>
                  <a:cubicBezTo>
                    <a:pt x="16" y="39"/>
                    <a:pt x="16" y="39"/>
                    <a:pt x="16" y="39"/>
                  </a:cubicBezTo>
                  <a:cubicBezTo>
                    <a:pt x="14" y="42"/>
                    <a:pt x="12" y="43"/>
                    <a:pt x="9" y="43"/>
                  </a:cubicBezTo>
                  <a:cubicBezTo>
                    <a:pt x="0" y="43"/>
                    <a:pt x="0" y="33"/>
                    <a:pt x="0" y="27"/>
                  </a:cubicBezTo>
                  <a:cubicBezTo>
                    <a:pt x="0" y="21"/>
                    <a:pt x="0" y="12"/>
                    <a:pt x="9" y="12"/>
                  </a:cubicBezTo>
                  <a:cubicBezTo>
                    <a:pt x="12" y="12"/>
                    <a:pt x="14" y="13"/>
                    <a:pt x="15" y="15"/>
                  </a:cubicBezTo>
                  <a:cubicBezTo>
                    <a:pt x="15" y="15"/>
                    <a:pt x="15" y="15"/>
                    <a:pt x="15" y="15"/>
                  </a:cubicBezTo>
                  <a:cubicBezTo>
                    <a:pt x="15" y="0"/>
                    <a:pt x="15" y="0"/>
                    <a:pt x="15" y="0"/>
                  </a:cubicBezTo>
                  <a:cubicBezTo>
                    <a:pt x="24" y="0"/>
                    <a:pt x="24" y="0"/>
                    <a:pt x="24" y="0"/>
                  </a:cubicBezTo>
                  <a:cubicBezTo>
                    <a:pt x="24" y="42"/>
                    <a:pt x="24" y="42"/>
                    <a:pt x="24" y="42"/>
                  </a:cubicBezTo>
                  <a:lnTo>
                    <a:pt x="16" y="42"/>
                  </a:lnTo>
                  <a:close/>
                  <a:moveTo>
                    <a:pt x="15" y="27"/>
                  </a:moveTo>
                  <a:cubicBezTo>
                    <a:pt x="15" y="21"/>
                    <a:pt x="16" y="17"/>
                    <a:pt x="12" y="17"/>
                  </a:cubicBezTo>
                  <a:cubicBezTo>
                    <a:pt x="8" y="17"/>
                    <a:pt x="9" y="21"/>
                    <a:pt x="9" y="27"/>
                  </a:cubicBezTo>
                  <a:cubicBezTo>
                    <a:pt x="9" y="35"/>
                    <a:pt x="9" y="38"/>
                    <a:pt x="12" y="38"/>
                  </a:cubicBezTo>
                  <a:cubicBezTo>
                    <a:pt x="15" y="38"/>
                    <a:pt x="15" y="35"/>
                    <a:pt x="15" y="27"/>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1" name="Freeform 37"/>
            <p:cNvSpPr>
              <a:spLocks/>
            </p:cNvSpPr>
            <p:nvPr/>
          </p:nvSpPr>
          <p:spPr bwMode="gray">
            <a:xfrm>
              <a:off x="5584826" y="1889125"/>
              <a:ext cx="131763" cy="327025"/>
            </a:xfrm>
            <a:custGeom>
              <a:avLst/>
              <a:gdLst>
                <a:gd name="T0" fmla="*/ 0 w 16"/>
                <a:gd name="T1" fmla="*/ 9 h 39"/>
                <a:gd name="T2" fmla="*/ 4 w 16"/>
                <a:gd name="T3" fmla="*/ 9 h 39"/>
                <a:gd name="T4" fmla="*/ 4 w 16"/>
                <a:gd name="T5" fmla="*/ 4 h 39"/>
                <a:gd name="T6" fmla="*/ 12 w 16"/>
                <a:gd name="T7" fmla="*/ 0 h 39"/>
                <a:gd name="T8" fmla="*/ 12 w 16"/>
                <a:gd name="T9" fmla="*/ 9 h 39"/>
                <a:gd name="T10" fmla="*/ 16 w 16"/>
                <a:gd name="T11" fmla="*/ 9 h 39"/>
                <a:gd name="T12" fmla="*/ 16 w 16"/>
                <a:gd name="T13" fmla="*/ 14 h 39"/>
                <a:gd name="T14" fmla="*/ 12 w 16"/>
                <a:gd name="T15" fmla="*/ 14 h 39"/>
                <a:gd name="T16" fmla="*/ 12 w 16"/>
                <a:gd name="T17" fmla="*/ 30 h 39"/>
                <a:gd name="T18" fmla="*/ 15 w 16"/>
                <a:gd name="T19" fmla="*/ 33 h 39"/>
                <a:gd name="T20" fmla="*/ 16 w 16"/>
                <a:gd name="T21" fmla="*/ 33 h 39"/>
                <a:gd name="T22" fmla="*/ 16 w 16"/>
                <a:gd name="T23" fmla="*/ 38 h 39"/>
                <a:gd name="T24" fmla="*/ 12 w 16"/>
                <a:gd name="T25" fmla="*/ 39 h 39"/>
                <a:gd name="T26" fmla="*/ 4 w 16"/>
                <a:gd name="T27" fmla="*/ 32 h 39"/>
                <a:gd name="T28" fmla="*/ 4 w 16"/>
                <a:gd name="T29" fmla="*/ 14 h 39"/>
                <a:gd name="T30" fmla="*/ 0 w 16"/>
                <a:gd name="T31" fmla="*/ 14 h 39"/>
                <a:gd name="T32" fmla="*/ 0 w 16"/>
                <a:gd name="T33"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39">
                  <a:moveTo>
                    <a:pt x="0" y="9"/>
                  </a:moveTo>
                  <a:cubicBezTo>
                    <a:pt x="4" y="9"/>
                    <a:pt x="4" y="9"/>
                    <a:pt x="4" y="9"/>
                  </a:cubicBezTo>
                  <a:cubicBezTo>
                    <a:pt x="4" y="4"/>
                    <a:pt x="4" y="4"/>
                    <a:pt x="4" y="4"/>
                  </a:cubicBezTo>
                  <a:cubicBezTo>
                    <a:pt x="12" y="0"/>
                    <a:pt x="12" y="0"/>
                    <a:pt x="12" y="0"/>
                  </a:cubicBezTo>
                  <a:cubicBezTo>
                    <a:pt x="12" y="9"/>
                    <a:pt x="12" y="9"/>
                    <a:pt x="12" y="9"/>
                  </a:cubicBezTo>
                  <a:cubicBezTo>
                    <a:pt x="16" y="9"/>
                    <a:pt x="16" y="9"/>
                    <a:pt x="16" y="9"/>
                  </a:cubicBezTo>
                  <a:cubicBezTo>
                    <a:pt x="16" y="14"/>
                    <a:pt x="16" y="14"/>
                    <a:pt x="16" y="14"/>
                  </a:cubicBezTo>
                  <a:cubicBezTo>
                    <a:pt x="12" y="14"/>
                    <a:pt x="12" y="14"/>
                    <a:pt x="12" y="14"/>
                  </a:cubicBezTo>
                  <a:cubicBezTo>
                    <a:pt x="12" y="30"/>
                    <a:pt x="12" y="30"/>
                    <a:pt x="12" y="30"/>
                  </a:cubicBezTo>
                  <a:cubicBezTo>
                    <a:pt x="12" y="32"/>
                    <a:pt x="12" y="33"/>
                    <a:pt x="15" y="33"/>
                  </a:cubicBezTo>
                  <a:cubicBezTo>
                    <a:pt x="15" y="33"/>
                    <a:pt x="16" y="33"/>
                    <a:pt x="16" y="33"/>
                  </a:cubicBezTo>
                  <a:cubicBezTo>
                    <a:pt x="16" y="38"/>
                    <a:pt x="16" y="38"/>
                    <a:pt x="16" y="38"/>
                  </a:cubicBezTo>
                  <a:cubicBezTo>
                    <a:pt x="15" y="39"/>
                    <a:pt x="14" y="39"/>
                    <a:pt x="12" y="39"/>
                  </a:cubicBezTo>
                  <a:cubicBezTo>
                    <a:pt x="4" y="39"/>
                    <a:pt x="4" y="34"/>
                    <a:pt x="4" y="32"/>
                  </a:cubicBezTo>
                  <a:cubicBezTo>
                    <a:pt x="4" y="14"/>
                    <a:pt x="4" y="14"/>
                    <a:pt x="4" y="14"/>
                  </a:cubicBezTo>
                  <a:cubicBezTo>
                    <a:pt x="0" y="14"/>
                    <a:pt x="0" y="14"/>
                    <a:pt x="0" y="14"/>
                  </a:cubicBezTo>
                  <a:lnTo>
                    <a:pt x="0" y="9"/>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2" name="Freeform 38"/>
            <p:cNvSpPr>
              <a:spLocks noEditPoints="1"/>
            </p:cNvSpPr>
            <p:nvPr/>
          </p:nvSpPr>
          <p:spPr bwMode="gray">
            <a:xfrm>
              <a:off x="5740401" y="1957388"/>
              <a:ext cx="206375" cy="258763"/>
            </a:xfrm>
            <a:custGeom>
              <a:avLst/>
              <a:gdLst>
                <a:gd name="T0" fmla="*/ 0 w 25"/>
                <a:gd name="T1" fmla="*/ 15 h 31"/>
                <a:gd name="T2" fmla="*/ 13 w 25"/>
                <a:gd name="T3" fmla="*/ 0 h 31"/>
                <a:gd name="T4" fmla="*/ 25 w 25"/>
                <a:gd name="T5" fmla="*/ 15 h 31"/>
                <a:gd name="T6" fmla="*/ 13 w 25"/>
                <a:gd name="T7" fmla="*/ 31 h 31"/>
                <a:gd name="T8" fmla="*/ 0 w 25"/>
                <a:gd name="T9" fmla="*/ 15 h 31"/>
                <a:gd name="T10" fmla="*/ 16 w 25"/>
                <a:gd name="T11" fmla="*/ 15 h 31"/>
                <a:gd name="T12" fmla="*/ 13 w 25"/>
                <a:gd name="T13" fmla="*/ 5 h 31"/>
                <a:gd name="T14" fmla="*/ 9 w 25"/>
                <a:gd name="T15" fmla="*/ 15 h 31"/>
                <a:gd name="T16" fmla="*/ 13 w 25"/>
                <a:gd name="T17" fmla="*/ 26 h 31"/>
                <a:gd name="T18" fmla="*/ 16 w 25"/>
                <a:gd name="T1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31">
                  <a:moveTo>
                    <a:pt x="0" y="15"/>
                  </a:moveTo>
                  <a:cubicBezTo>
                    <a:pt x="0" y="7"/>
                    <a:pt x="1" y="0"/>
                    <a:pt x="13" y="0"/>
                  </a:cubicBezTo>
                  <a:cubicBezTo>
                    <a:pt x="24" y="0"/>
                    <a:pt x="25" y="7"/>
                    <a:pt x="25" y="15"/>
                  </a:cubicBezTo>
                  <a:cubicBezTo>
                    <a:pt x="25" y="24"/>
                    <a:pt x="23" y="31"/>
                    <a:pt x="13" y="31"/>
                  </a:cubicBezTo>
                  <a:cubicBezTo>
                    <a:pt x="2" y="31"/>
                    <a:pt x="0" y="24"/>
                    <a:pt x="0" y="15"/>
                  </a:cubicBezTo>
                  <a:close/>
                  <a:moveTo>
                    <a:pt x="16" y="15"/>
                  </a:moveTo>
                  <a:cubicBezTo>
                    <a:pt x="16" y="8"/>
                    <a:pt x="16" y="5"/>
                    <a:pt x="13" y="5"/>
                  </a:cubicBezTo>
                  <a:cubicBezTo>
                    <a:pt x="9" y="5"/>
                    <a:pt x="9" y="8"/>
                    <a:pt x="9" y="15"/>
                  </a:cubicBezTo>
                  <a:cubicBezTo>
                    <a:pt x="9" y="24"/>
                    <a:pt x="9" y="26"/>
                    <a:pt x="13" y="26"/>
                  </a:cubicBezTo>
                  <a:cubicBezTo>
                    <a:pt x="16" y="26"/>
                    <a:pt x="16" y="24"/>
                    <a:pt x="16" y="15"/>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3" name="Freeform 39"/>
            <p:cNvSpPr>
              <a:spLocks/>
            </p:cNvSpPr>
            <p:nvPr/>
          </p:nvSpPr>
          <p:spPr bwMode="gray">
            <a:xfrm>
              <a:off x="6069013" y="1855788"/>
              <a:ext cx="436563" cy="352425"/>
            </a:xfrm>
            <a:custGeom>
              <a:avLst/>
              <a:gdLst>
                <a:gd name="T0" fmla="*/ 0 w 275"/>
                <a:gd name="T1" fmla="*/ 0 h 222"/>
                <a:gd name="T2" fmla="*/ 52 w 275"/>
                <a:gd name="T3" fmla="*/ 0 h 222"/>
                <a:gd name="T4" fmla="*/ 78 w 275"/>
                <a:gd name="T5" fmla="*/ 159 h 222"/>
                <a:gd name="T6" fmla="*/ 78 w 275"/>
                <a:gd name="T7" fmla="*/ 159 h 222"/>
                <a:gd name="T8" fmla="*/ 114 w 275"/>
                <a:gd name="T9" fmla="*/ 0 h 222"/>
                <a:gd name="T10" fmla="*/ 171 w 275"/>
                <a:gd name="T11" fmla="*/ 0 h 222"/>
                <a:gd name="T12" fmla="*/ 203 w 275"/>
                <a:gd name="T13" fmla="*/ 159 h 222"/>
                <a:gd name="T14" fmla="*/ 203 w 275"/>
                <a:gd name="T15" fmla="*/ 159 h 222"/>
                <a:gd name="T16" fmla="*/ 234 w 275"/>
                <a:gd name="T17" fmla="*/ 0 h 222"/>
                <a:gd name="T18" fmla="*/ 275 w 275"/>
                <a:gd name="T19" fmla="*/ 0 h 222"/>
                <a:gd name="T20" fmla="*/ 228 w 275"/>
                <a:gd name="T21" fmla="*/ 222 h 222"/>
                <a:gd name="T22" fmla="*/ 177 w 275"/>
                <a:gd name="T23" fmla="*/ 222 h 222"/>
                <a:gd name="T24" fmla="*/ 140 w 275"/>
                <a:gd name="T25" fmla="*/ 58 h 222"/>
                <a:gd name="T26" fmla="*/ 140 w 275"/>
                <a:gd name="T27" fmla="*/ 58 h 222"/>
                <a:gd name="T28" fmla="*/ 104 w 275"/>
                <a:gd name="T29" fmla="*/ 222 h 222"/>
                <a:gd name="T30" fmla="*/ 52 w 275"/>
                <a:gd name="T31" fmla="*/ 222 h 222"/>
                <a:gd name="T32" fmla="*/ 0 w 275"/>
                <a:gd name="T33"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5" h="222">
                  <a:moveTo>
                    <a:pt x="0" y="0"/>
                  </a:moveTo>
                  <a:lnTo>
                    <a:pt x="52" y="0"/>
                  </a:lnTo>
                  <a:lnTo>
                    <a:pt x="78" y="159"/>
                  </a:lnTo>
                  <a:lnTo>
                    <a:pt x="78" y="159"/>
                  </a:lnTo>
                  <a:lnTo>
                    <a:pt x="114" y="0"/>
                  </a:lnTo>
                  <a:lnTo>
                    <a:pt x="171" y="0"/>
                  </a:lnTo>
                  <a:lnTo>
                    <a:pt x="203" y="159"/>
                  </a:lnTo>
                  <a:lnTo>
                    <a:pt x="203" y="159"/>
                  </a:lnTo>
                  <a:lnTo>
                    <a:pt x="234" y="0"/>
                  </a:lnTo>
                  <a:lnTo>
                    <a:pt x="275" y="0"/>
                  </a:lnTo>
                  <a:lnTo>
                    <a:pt x="228" y="222"/>
                  </a:lnTo>
                  <a:lnTo>
                    <a:pt x="177" y="222"/>
                  </a:lnTo>
                  <a:lnTo>
                    <a:pt x="140" y="58"/>
                  </a:lnTo>
                  <a:lnTo>
                    <a:pt x="140" y="58"/>
                  </a:lnTo>
                  <a:lnTo>
                    <a:pt x="104" y="222"/>
                  </a:lnTo>
                  <a:lnTo>
                    <a:pt x="52" y="222"/>
                  </a:lnTo>
                  <a:lnTo>
                    <a:pt x="0" y="0"/>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4" name="Freeform 40"/>
            <p:cNvSpPr>
              <a:spLocks noEditPoints="1"/>
            </p:cNvSpPr>
            <p:nvPr/>
          </p:nvSpPr>
          <p:spPr bwMode="gray">
            <a:xfrm>
              <a:off x="6513513" y="1957388"/>
              <a:ext cx="198438" cy="258763"/>
            </a:xfrm>
            <a:custGeom>
              <a:avLst/>
              <a:gdLst>
                <a:gd name="T0" fmla="*/ 0 w 24"/>
                <a:gd name="T1" fmla="*/ 15 h 31"/>
                <a:gd name="T2" fmla="*/ 12 w 24"/>
                <a:gd name="T3" fmla="*/ 0 h 31"/>
                <a:gd name="T4" fmla="*/ 24 w 24"/>
                <a:gd name="T5" fmla="*/ 15 h 31"/>
                <a:gd name="T6" fmla="*/ 12 w 24"/>
                <a:gd name="T7" fmla="*/ 31 h 31"/>
                <a:gd name="T8" fmla="*/ 0 w 24"/>
                <a:gd name="T9" fmla="*/ 15 h 31"/>
                <a:gd name="T10" fmla="*/ 16 w 24"/>
                <a:gd name="T11" fmla="*/ 15 h 31"/>
                <a:gd name="T12" fmla="*/ 12 w 24"/>
                <a:gd name="T13" fmla="*/ 5 h 31"/>
                <a:gd name="T14" fmla="*/ 8 w 24"/>
                <a:gd name="T15" fmla="*/ 15 h 31"/>
                <a:gd name="T16" fmla="*/ 12 w 24"/>
                <a:gd name="T17" fmla="*/ 26 h 31"/>
                <a:gd name="T18" fmla="*/ 16 w 24"/>
                <a:gd name="T1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31">
                  <a:moveTo>
                    <a:pt x="0" y="15"/>
                  </a:moveTo>
                  <a:cubicBezTo>
                    <a:pt x="0" y="7"/>
                    <a:pt x="1" y="0"/>
                    <a:pt x="12" y="0"/>
                  </a:cubicBezTo>
                  <a:cubicBezTo>
                    <a:pt x="23" y="0"/>
                    <a:pt x="24" y="7"/>
                    <a:pt x="24" y="15"/>
                  </a:cubicBezTo>
                  <a:cubicBezTo>
                    <a:pt x="24" y="24"/>
                    <a:pt x="23" y="31"/>
                    <a:pt x="12" y="31"/>
                  </a:cubicBezTo>
                  <a:cubicBezTo>
                    <a:pt x="1" y="31"/>
                    <a:pt x="0" y="24"/>
                    <a:pt x="0" y="15"/>
                  </a:cubicBezTo>
                  <a:close/>
                  <a:moveTo>
                    <a:pt x="16" y="15"/>
                  </a:moveTo>
                  <a:cubicBezTo>
                    <a:pt x="16" y="8"/>
                    <a:pt x="15" y="5"/>
                    <a:pt x="12" y="5"/>
                  </a:cubicBezTo>
                  <a:cubicBezTo>
                    <a:pt x="8" y="5"/>
                    <a:pt x="8" y="8"/>
                    <a:pt x="8" y="15"/>
                  </a:cubicBezTo>
                  <a:cubicBezTo>
                    <a:pt x="8" y="24"/>
                    <a:pt x="9" y="26"/>
                    <a:pt x="12" y="26"/>
                  </a:cubicBezTo>
                  <a:cubicBezTo>
                    <a:pt x="15" y="26"/>
                    <a:pt x="16" y="24"/>
                    <a:pt x="16" y="15"/>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5" name="Freeform 41"/>
            <p:cNvSpPr>
              <a:spLocks/>
            </p:cNvSpPr>
            <p:nvPr/>
          </p:nvSpPr>
          <p:spPr bwMode="gray">
            <a:xfrm>
              <a:off x="6761163" y="1957388"/>
              <a:ext cx="131763" cy="250825"/>
            </a:xfrm>
            <a:custGeom>
              <a:avLst/>
              <a:gdLst>
                <a:gd name="T0" fmla="*/ 8 w 16"/>
                <a:gd name="T1" fmla="*/ 1 h 30"/>
                <a:gd name="T2" fmla="*/ 8 w 16"/>
                <a:gd name="T3" fmla="*/ 4 h 30"/>
                <a:gd name="T4" fmla="*/ 8 w 16"/>
                <a:gd name="T5" fmla="*/ 4 h 30"/>
                <a:gd name="T6" fmla="*/ 16 w 16"/>
                <a:gd name="T7" fmla="*/ 0 h 30"/>
                <a:gd name="T8" fmla="*/ 16 w 16"/>
                <a:gd name="T9" fmla="*/ 7 h 30"/>
                <a:gd name="T10" fmla="*/ 8 w 16"/>
                <a:gd name="T11" fmla="*/ 14 h 30"/>
                <a:gd name="T12" fmla="*/ 8 w 16"/>
                <a:gd name="T13" fmla="*/ 30 h 30"/>
                <a:gd name="T14" fmla="*/ 0 w 16"/>
                <a:gd name="T15" fmla="*/ 30 h 30"/>
                <a:gd name="T16" fmla="*/ 0 w 16"/>
                <a:gd name="T17" fmla="*/ 1 h 30"/>
                <a:gd name="T18" fmla="*/ 8 w 16"/>
                <a:gd name="T1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30">
                  <a:moveTo>
                    <a:pt x="8" y="1"/>
                  </a:moveTo>
                  <a:cubicBezTo>
                    <a:pt x="8" y="4"/>
                    <a:pt x="8" y="4"/>
                    <a:pt x="8" y="4"/>
                  </a:cubicBezTo>
                  <a:cubicBezTo>
                    <a:pt x="8" y="4"/>
                    <a:pt x="8" y="4"/>
                    <a:pt x="8" y="4"/>
                  </a:cubicBezTo>
                  <a:cubicBezTo>
                    <a:pt x="10" y="1"/>
                    <a:pt x="12" y="0"/>
                    <a:pt x="16" y="0"/>
                  </a:cubicBezTo>
                  <a:cubicBezTo>
                    <a:pt x="16" y="7"/>
                    <a:pt x="16" y="7"/>
                    <a:pt x="16" y="7"/>
                  </a:cubicBezTo>
                  <a:cubicBezTo>
                    <a:pt x="8" y="7"/>
                    <a:pt x="8" y="11"/>
                    <a:pt x="8" y="14"/>
                  </a:cubicBezTo>
                  <a:cubicBezTo>
                    <a:pt x="8" y="30"/>
                    <a:pt x="8" y="30"/>
                    <a:pt x="8" y="30"/>
                  </a:cubicBezTo>
                  <a:cubicBezTo>
                    <a:pt x="0" y="30"/>
                    <a:pt x="0" y="30"/>
                    <a:pt x="0" y="30"/>
                  </a:cubicBezTo>
                  <a:cubicBezTo>
                    <a:pt x="0" y="1"/>
                    <a:pt x="0" y="1"/>
                    <a:pt x="0" y="1"/>
                  </a:cubicBezTo>
                  <a:lnTo>
                    <a:pt x="8" y="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6" name="Freeform 42"/>
            <p:cNvSpPr>
              <a:spLocks/>
            </p:cNvSpPr>
            <p:nvPr/>
          </p:nvSpPr>
          <p:spPr bwMode="gray">
            <a:xfrm>
              <a:off x="6924676" y="1855788"/>
              <a:ext cx="206375" cy="352425"/>
            </a:xfrm>
            <a:custGeom>
              <a:avLst/>
              <a:gdLst>
                <a:gd name="T0" fmla="*/ 0 w 130"/>
                <a:gd name="T1" fmla="*/ 222 h 222"/>
                <a:gd name="T2" fmla="*/ 0 w 130"/>
                <a:gd name="T3" fmla="*/ 0 h 222"/>
                <a:gd name="T4" fmla="*/ 42 w 130"/>
                <a:gd name="T5" fmla="*/ 0 h 222"/>
                <a:gd name="T6" fmla="*/ 42 w 130"/>
                <a:gd name="T7" fmla="*/ 132 h 222"/>
                <a:gd name="T8" fmla="*/ 42 w 130"/>
                <a:gd name="T9" fmla="*/ 132 h 222"/>
                <a:gd name="T10" fmla="*/ 83 w 130"/>
                <a:gd name="T11" fmla="*/ 69 h 222"/>
                <a:gd name="T12" fmla="*/ 125 w 130"/>
                <a:gd name="T13" fmla="*/ 69 h 222"/>
                <a:gd name="T14" fmla="*/ 83 w 130"/>
                <a:gd name="T15" fmla="*/ 137 h 222"/>
                <a:gd name="T16" fmla="*/ 130 w 130"/>
                <a:gd name="T17" fmla="*/ 222 h 222"/>
                <a:gd name="T18" fmla="*/ 83 w 130"/>
                <a:gd name="T19" fmla="*/ 222 h 222"/>
                <a:gd name="T20" fmla="*/ 42 w 130"/>
                <a:gd name="T21" fmla="*/ 137 h 222"/>
                <a:gd name="T22" fmla="*/ 42 w 130"/>
                <a:gd name="T23" fmla="*/ 137 h 222"/>
                <a:gd name="T24" fmla="*/ 42 w 130"/>
                <a:gd name="T25" fmla="*/ 222 h 222"/>
                <a:gd name="T26" fmla="*/ 0 w 130"/>
                <a:gd name="T27"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 h="222">
                  <a:moveTo>
                    <a:pt x="0" y="222"/>
                  </a:moveTo>
                  <a:lnTo>
                    <a:pt x="0" y="0"/>
                  </a:lnTo>
                  <a:lnTo>
                    <a:pt x="42" y="0"/>
                  </a:lnTo>
                  <a:lnTo>
                    <a:pt x="42" y="132"/>
                  </a:lnTo>
                  <a:lnTo>
                    <a:pt x="42" y="132"/>
                  </a:lnTo>
                  <a:lnTo>
                    <a:pt x="83" y="69"/>
                  </a:lnTo>
                  <a:lnTo>
                    <a:pt x="125" y="69"/>
                  </a:lnTo>
                  <a:lnTo>
                    <a:pt x="83" y="137"/>
                  </a:lnTo>
                  <a:lnTo>
                    <a:pt x="130" y="222"/>
                  </a:lnTo>
                  <a:lnTo>
                    <a:pt x="83" y="222"/>
                  </a:lnTo>
                  <a:lnTo>
                    <a:pt x="42" y="137"/>
                  </a:lnTo>
                  <a:lnTo>
                    <a:pt x="42" y="137"/>
                  </a:lnTo>
                  <a:lnTo>
                    <a:pt x="42" y="222"/>
                  </a:lnTo>
                  <a:lnTo>
                    <a:pt x="0" y="222"/>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7" name="Freeform 43"/>
            <p:cNvSpPr>
              <a:spLocks/>
            </p:cNvSpPr>
            <p:nvPr/>
          </p:nvSpPr>
          <p:spPr bwMode="gray">
            <a:xfrm>
              <a:off x="7229476" y="1855788"/>
              <a:ext cx="238125" cy="352425"/>
            </a:xfrm>
            <a:custGeom>
              <a:avLst/>
              <a:gdLst>
                <a:gd name="T0" fmla="*/ 150 w 150"/>
                <a:gd name="T1" fmla="*/ 0 h 222"/>
                <a:gd name="T2" fmla="*/ 150 w 150"/>
                <a:gd name="T3" fmla="*/ 37 h 222"/>
                <a:gd name="T4" fmla="*/ 99 w 150"/>
                <a:gd name="T5" fmla="*/ 37 h 222"/>
                <a:gd name="T6" fmla="*/ 99 w 150"/>
                <a:gd name="T7" fmla="*/ 222 h 222"/>
                <a:gd name="T8" fmla="*/ 52 w 150"/>
                <a:gd name="T9" fmla="*/ 222 h 222"/>
                <a:gd name="T10" fmla="*/ 52 w 150"/>
                <a:gd name="T11" fmla="*/ 37 h 222"/>
                <a:gd name="T12" fmla="*/ 0 w 150"/>
                <a:gd name="T13" fmla="*/ 37 h 222"/>
                <a:gd name="T14" fmla="*/ 0 w 150"/>
                <a:gd name="T15" fmla="*/ 0 h 222"/>
                <a:gd name="T16" fmla="*/ 150 w 150"/>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22">
                  <a:moveTo>
                    <a:pt x="150" y="0"/>
                  </a:moveTo>
                  <a:lnTo>
                    <a:pt x="150" y="37"/>
                  </a:lnTo>
                  <a:lnTo>
                    <a:pt x="99" y="37"/>
                  </a:lnTo>
                  <a:lnTo>
                    <a:pt x="99" y="222"/>
                  </a:lnTo>
                  <a:lnTo>
                    <a:pt x="52" y="222"/>
                  </a:lnTo>
                  <a:lnTo>
                    <a:pt x="52" y="37"/>
                  </a:lnTo>
                  <a:lnTo>
                    <a:pt x="0" y="37"/>
                  </a:lnTo>
                  <a:lnTo>
                    <a:pt x="0" y="0"/>
                  </a:lnTo>
                  <a:lnTo>
                    <a:pt x="150" y="0"/>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8" name="Freeform 44"/>
            <p:cNvSpPr>
              <a:spLocks noEditPoints="1"/>
            </p:cNvSpPr>
            <p:nvPr/>
          </p:nvSpPr>
          <p:spPr bwMode="gray">
            <a:xfrm>
              <a:off x="7443788" y="1957388"/>
              <a:ext cx="196850" cy="258763"/>
            </a:xfrm>
            <a:custGeom>
              <a:avLst/>
              <a:gdLst>
                <a:gd name="T0" fmla="*/ 0 w 24"/>
                <a:gd name="T1" fmla="*/ 15 h 31"/>
                <a:gd name="T2" fmla="*/ 12 w 24"/>
                <a:gd name="T3" fmla="*/ 0 h 31"/>
                <a:gd name="T4" fmla="*/ 24 w 24"/>
                <a:gd name="T5" fmla="*/ 15 h 31"/>
                <a:gd name="T6" fmla="*/ 12 w 24"/>
                <a:gd name="T7" fmla="*/ 31 h 31"/>
                <a:gd name="T8" fmla="*/ 0 w 24"/>
                <a:gd name="T9" fmla="*/ 15 h 31"/>
                <a:gd name="T10" fmla="*/ 16 w 24"/>
                <a:gd name="T11" fmla="*/ 15 h 31"/>
                <a:gd name="T12" fmla="*/ 12 w 24"/>
                <a:gd name="T13" fmla="*/ 5 h 31"/>
                <a:gd name="T14" fmla="*/ 8 w 24"/>
                <a:gd name="T15" fmla="*/ 15 h 31"/>
                <a:gd name="T16" fmla="*/ 12 w 24"/>
                <a:gd name="T17" fmla="*/ 26 h 31"/>
                <a:gd name="T18" fmla="*/ 16 w 24"/>
                <a:gd name="T1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31">
                  <a:moveTo>
                    <a:pt x="0" y="15"/>
                  </a:moveTo>
                  <a:cubicBezTo>
                    <a:pt x="0" y="7"/>
                    <a:pt x="1" y="0"/>
                    <a:pt x="12" y="0"/>
                  </a:cubicBezTo>
                  <a:cubicBezTo>
                    <a:pt x="23" y="0"/>
                    <a:pt x="24" y="7"/>
                    <a:pt x="24" y="15"/>
                  </a:cubicBezTo>
                  <a:cubicBezTo>
                    <a:pt x="24" y="24"/>
                    <a:pt x="23" y="31"/>
                    <a:pt x="12" y="31"/>
                  </a:cubicBezTo>
                  <a:cubicBezTo>
                    <a:pt x="1" y="31"/>
                    <a:pt x="0" y="24"/>
                    <a:pt x="0" y="15"/>
                  </a:cubicBezTo>
                  <a:close/>
                  <a:moveTo>
                    <a:pt x="16" y="15"/>
                  </a:moveTo>
                  <a:cubicBezTo>
                    <a:pt x="16" y="8"/>
                    <a:pt x="16" y="5"/>
                    <a:pt x="12" y="5"/>
                  </a:cubicBezTo>
                  <a:cubicBezTo>
                    <a:pt x="9" y="5"/>
                    <a:pt x="8" y="8"/>
                    <a:pt x="8" y="15"/>
                  </a:cubicBezTo>
                  <a:cubicBezTo>
                    <a:pt x="8" y="24"/>
                    <a:pt x="9" y="26"/>
                    <a:pt x="12" y="26"/>
                  </a:cubicBezTo>
                  <a:cubicBezTo>
                    <a:pt x="15" y="26"/>
                    <a:pt x="16" y="24"/>
                    <a:pt x="16" y="15"/>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89" name="Freeform 45"/>
            <p:cNvSpPr>
              <a:spLocks noEditPoints="1"/>
            </p:cNvSpPr>
            <p:nvPr/>
          </p:nvSpPr>
          <p:spPr bwMode="gray">
            <a:xfrm>
              <a:off x="7681913" y="1957388"/>
              <a:ext cx="198438" cy="350838"/>
            </a:xfrm>
            <a:custGeom>
              <a:avLst/>
              <a:gdLst>
                <a:gd name="T0" fmla="*/ 24 w 24"/>
                <a:gd name="T1" fmla="*/ 1 h 42"/>
                <a:gd name="T2" fmla="*/ 24 w 24"/>
                <a:gd name="T3" fmla="*/ 32 h 42"/>
                <a:gd name="T4" fmla="*/ 13 w 24"/>
                <a:gd name="T5" fmla="*/ 42 h 42"/>
                <a:gd name="T6" fmla="*/ 1 w 24"/>
                <a:gd name="T7" fmla="*/ 33 h 42"/>
                <a:gd name="T8" fmla="*/ 9 w 24"/>
                <a:gd name="T9" fmla="*/ 33 h 42"/>
                <a:gd name="T10" fmla="*/ 10 w 24"/>
                <a:gd name="T11" fmla="*/ 36 h 42"/>
                <a:gd name="T12" fmla="*/ 13 w 24"/>
                <a:gd name="T13" fmla="*/ 37 h 42"/>
                <a:gd name="T14" fmla="*/ 16 w 24"/>
                <a:gd name="T15" fmla="*/ 32 h 42"/>
                <a:gd name="T16" fmla="*/ 16 w 24"/>
                <a:gd name="T17" fmla="*/ 27 h 42"/>
                <a:gd name="T18" fmla="*/ 16 w 24"/>
                <a:gd name="T19" fmla="*/ 27 h 42"/>
                <a:gd name="T20" fmla="*/ 9 w 24"/>
                <a:gd name="T21" fmla="*/ 30 h 42"/>
                <a:gd name="T22" fmla="*/ 1 w 24"/>
                <a:gd name="T23" fmla="*/ 15 h 42"/>
                <a:gd name="T24" fmla="*/ 9 w 24"/>
                <a:gd name="T25" fmla="*/ 0 h 42"/>
                <a:gd name="T26" fmla="*/ 16 w 24"/>
                <a:gd name="T27" fmla="*/ 4 h 42"/>
                <a:gd name="T28" fmla="*/ 16 w 24"/>
                <a:gd name="T29" fmla="*/ 4 h 42"/>
                <a:gd name="T30" fmla="*/ 16 w 24"/>
                <a:gd name="T31" fmla="*/ 1 h 42"/>
                <a:gd name="T32" fmla="*/ 24 w 24"/>
                <a:gd name="T33" fmla="*/ 1 h 42"/>
                <a:gd name="T34" fmla="*/ 12 w 24"/>
                <a:gd name="T35" fmla="*/ 25 h 42"/>
                <a:gd name="T36" fmla="*/ 16 w 24"/>
                <a:gd name="T37" fmla="*/ 15 h 42"/>
                <a:gd name="T38" fmla="*/ 12 w 24"/>
                <a:gd name="T39" fmla="*/ 5 h 42"/>
                <a:gd name="T40" fmla="*/ 9 w 24"/>
                <a:gd name="T41" fmla="*/ 16 h 42"/>
                <a:gd name="T42" fmla="*/ 12 w 24"/>
                <a:gd name="T43" fmla="*/ 2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42">
                  <a:moveTo>
                    <a:pt x="24" y="1"/>
                  </a:moveTo>
                  <a:cubicBezTo>
                    <a:pt x="24" y="32"/>
                    <a:pt x="24" y="32"/>
                    <a:pt x="24" y="32"/>
                  </a:cubicBezTo>
                  <a:cubicBezTo>
                    <a:pt x="24" y="34"/>
                    <a:pt x="24" y="42"/>
                    <a:pt x="13" y="42"/>
                  </a:cubicBezTo>
                  <a:cubicBezTo>
                    <a:pt x="7" y="42"/>
                    <a:pt x="1" y="40"/>
                    <a:pt x="1" y="33"/>
                  </a:cubicBezTo>
                  <a:cubicBezTo>
                    <a:pt x="9" y="33"/>
                    <a:pt x="9" y="33"/>
                    <a:pt x="9" y="33"/>
                  </a:cubicBezTo>
                  <a:cubicBezTo>
                    <a:pt x="9" y="34"/>
                    <a:pt x="9" y="35"/>
                    <a:pt x="10" y="36"/>
                  </a:cubicBezTo>
                  <a:cubicBezTo>
                    <a:pt x="10" y="37"/>
                    <a:pt x="11" y="37"/>
                    <a:pt x="13" y="37"/>
                  </a:cubicBezTo>
                  <a:cubicBezTo>
                    <a:pt x="15" y="37"/>
                    <a:pt x="16" y="35"/>
                    <a:pt x="16" y="32"/>
                  </a:cubicBezTo>
                  <a:cubicBezTo>
                    <a:pt x="16" y="27"/>
                    <a:pt x="16" y="27"/>
                    <a:pt x="16" y="27"/>
                  </a:cubicBezTo>
                  <a:cubicBezTo>
                    <a:pt x="16" y="27"/>
                    <a:pt x="16" y="27"/>
                    <a:pt x="16" y="27"/>
                  </a:cubicBezTo>
                  <a:cubicBezTo>
                    <a:pt x="14" y="29"/>
                    <a:pt x="12" y="30"/>
                    <a:pt x="9" y="30"/>
                  </a:cubicBezTo>
                  <a:cubicBezTo>
                    <a:pt x="0" y="30"/>
                    <a:pt x="1" y="22"/>
                    <a:pt x="1" y="15"/>
                  </a:cubicBezTo>
                  <a:cubicBezTo>
                    <a:pt x="1" y="8"/>
                    <a:pt x="1" y="0"/>
                    <a:pt x="9" y="0"/>
                  </a:cubicBezTo>
                  <a:cubicBezTo>
                    <a:pt x="12" y="0"/>
                    <a:pt x="15" y="1"/>
                    <a:pt x="16" y="4"/>
                  </a:cubicBezTo>
                  <a:cubicBezTo>
                    <a:pt x="16" y="4"/>
                    <a:pt x="16" y="4"/>
                    <a:pt x="16" y="4"/>
                  </a:cubicBezTo>
                  <a:cubicBezTo>
                    <a:pt x="16" y="1"/>
                    <a:pt x="16" y="1"/>
                    <a:pt x="16" y="1"/>
                  </a:cubicBezTo>
                  <a:lnTo>
                    <a:pt x="24" y="1"/>
                  </a:lnTo>
                  <a:close/>
                  <a:moveTo>
                    <a:pt x="12" y="25"/>
                  </a:moveTo>
                  <a:cubicBezTo>
                    <a:pt x="15" y="25"/>
                    <a:pt x="16" y="22"/>
                    <a:pt x="16" y="15"/>
                  </a:cubicBezTo>
                  <a:cubicBezTo>
                    <a:pt x="16" y="9"/>
                    <a:pt x="15" y="5"/>
                    <a:pt x="12" y="5"/>
                  </a:cubicBezTo>
                  <a:cubicBezTo>
                    <a:pt x="9" y="5"/>
                    <a:pt x="9" y="7"/>
                    <a:pt x="9" y="16"/>
                  </a:cubicBezTo>
                  <a:cubicBezTo>
                    <a:pt x="9" y="19"/>
                    <a:pt x="8" y="25"/>
                    <a:pt x="12" y="25"/>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90" name="Freeform 46"/>
            <p:cNvSpPr>
              <a:spLocks/>
            </p:cNvSpPr>
            <p:nvPr/>
          </p:nvSpPr>
          <p:spPr bwMode="gray">
            <a:xfrm>
              <a:off x="8142288" y="1889125"/>
              <a:ext cx="139700" cy="327025"/>
            </a:xfrm>
            <a:custGeom>
              <a:avLst/>
              <a:gdLst>
                <a:gd name="T0" fmla="*/ 0 w 17"/>
                <a:gd name="T1" fmla="*/ 9 h 39"/>
                <a:gd name="T2" fmla="*/ 4 w 17"/>
                <a:gd name="T3" fmla="*/ 9 h 39"/>
                <a:gd name="T4" fmla="*/ 4 w 17"/>
                <a:gd name="T5" fmla="*/ 4 h 39"/>
                <a:gd name="T6" fmla="*/ 12 w 17"/>
                <a:gd name="T7" fmla="*/ 0 h 39"/>
                <a:gd name="T8" fmla="*/ 12 w 17"/>
                <a:gd name="T9" fmla="*/ 9 h 39"/>
                <a:gd name="T10" fmla="*/ 17 w 17"/>
                <a:gd name="T11" fmla="*/ 9 h 39"/>
                <a:gd name="T12" fmla="*/ 17 w 17"/>
                <a:gd name="T13" fmla="*/ 14 h 39"/>
                <a:gd name="T14" fmla="*/ 12 w 17"/>
                <a:gd name="T15" fmla="*/ 14 h 39"/>
                <a:gd name="T16" fmla="*/ 12 w 17"/>
                <a:gd name="T17" fmla="*/ 30 h 39"/>
                <a:gd name="T18" fmla="*/ 15 w 17"/>
                <a:gd name="T19" fmla="*/ 33 h 39"/>
                <a:gd name="T20" fmla="*/ 16 w 17"/>
                <a:gd name="T21" fmla="*/ 33 h 39"/>
                <a:gd name="T22" fmla="*/ 16 w 17"/>
                <a:gd name="T23" fmla="*/ 38 h 39"/>
                <a:gd name="T24" fmla="*/ 12 w 17"/>
                <a:gd name="T25" fmla="*/ 39 h 39"/>
                <a:gd name="T26" fmla="*/ 4 w 17"/>
                <a:gd name="T27" fmla="*/ 32 h 39"/>
                <a:gd name="T28" fmla="*/ 4 w 17"/>
                <a:gd name="T29" fmla="*/ 14 h 39"/>
                <a:gd name="T30" fmla="*/ 0 w 17"/>
                <a:gd name="T31" fmla="*/ 14 h 39"/>
                <a:gd name="T32" fmla="*/ 0 w 17"/>
                <a:gd name="T33"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39">
                  <a:moveTo>
                    <a:pt x="0" y="9"/>
                  </a:moveTo>
                  <a:cubicBezTo>
                    <a:pt x="4" y="9"/>
                    <a:pt x="4" y="9"/>
                    <a:pt x="4" y="9"/>
                  </a:cubicBezTo>
                  <a:cubicBezTo>
                    <a:pt x="4" y="4"/>
                    <a:pt x="4" y="4"/>
                    <a:pt x="4" y="4"/>
                  </a:cubicBezTo>
                  <a:cubicBezTo>
                    <a:pt x="12" y="0"/>
                    <a:pt x="12" y="0"/>
                    <a:pt x="12" y="0"/>
                  </a:cubicBezTo>
                  <a:cubicBezTo>
                    <a:pt x="12" y="9"/>
                    <a:pt x="12" y="9"/>
                    <a:pt x="12" y="9"/>
                  </a:cubicBezTo>
                  <a:cubicBezTo>
                    <a:pt x="17" y="9"/>
                    <a:pt x="17" y="9"/>
                    <a:pt x="17" y="9"/>
                  </a:cubicBezTo>
                  <a:cubicBezTo>
                    <a:pt x="17" y="14"/>
                    <a:pt x="17" y="14"/>
                    <a:pt x="17" y="14"/>
                  </a:cubicBezTo>
                  <a:cubicBezTo>
                    <a:pt x="12" y="14"/>
                    <a:pt x="12" y="14"/>
                    <a:pt x="12" y="14"/>
                  </a:cubicBezTo>
                  <a:cubicBezTo>
                    <a:pt x="12" y="30"/>
                    <a:pt x="12" y="30"/>
                    <a:pt x="12" y="30"/>
                  </a:cubicBezTo>
                  <a:cubicBezTo>
                    <a:pt x="12" y="32"/>
                    <a:pt x="12" y="33"/>
                    <a:pt x="15" y="33"/>
                  </a:cubicBezTo>
                  <a:cubicBezTo>
                    <a:pt x="15" y="33"/>
                    <a:pt x="16" y="33"/>
                    <a:pt x="16" y="33"/>
                  </a:cubicBezTo>
                  <a:cubicBezTo>
                    <a:pt x="16" y="38"/>
                    <a:pt x="16" y="38"/>
                    <a:pt x="16" y="38"/>
                  </a:cubicBezTo>
                  <a:cubicBezTo>
                    <a:pt x="15" y="39"/>
                    <a:pt x="14" y="39"/>
                    <a:pt x="12" y="39"/>
                  </a:cubicBezTo>
                  <a:cubicBezTo>
                    <a:pt x="5" y="39"/>
                    <a:pt x="4" y="34"/>
                    <a:pt x="4" y="32"/>
                  </a:cubicBezTo>
                  <a:cubicBezTo>
                    <a:pt x="4" y="14"/>
                    <a:pt x="4" y="14"/>
                    <a:pt x="4" y="14"/>
                  </a:cubicBezTo>
                  <a:cubicBezTo>
                    <a:pt x="0" y="14"/>
                    <a:pt x="0" y="14"/>
                    <a:pt x="0" y="14"/>
                  </a:cubicBezTo>
                  <a:lnTo>
                    <a:pt x="0" y="9"/>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91" name="Freeform 47"/>
            <p:cNvSpPr>
              <a:spLocks/>
            </p:cNvSpPr>
            <p:nvPr/>
          </p:nvSpPr>
          <p:spPr bwMode="gray">
            <a:xfrm>
              <a:off x="8323263" y="1855788"/>
              <a:ext cx="190500" cy="352425"/>
            </a:xfrm>
            <a:custGeom>
              <a:avLst/>
              <a:gdLst>
                <a:gd name="T0" fmla="*/ 14 w 23"/>
                <a:gd name="T1" fmla="*/ 42 h 42"/>
                <a:gd name="T2" fmla="*/ 14 w 23"/>
                <a:gd name="T3" fmla="*/ 22 h 42"/>
                <a:gd name="T4" fmla="*/ 11 w 23"/>
                <a:gd name="T5" fmla="*/ 17 h 42"/>
                <a:gd name="T6" fmla="*/ 8 w 23"/>
                <a:gd name="T7" fmla="*/ 22 h 42"/>
                <a:gd name="T8" fmla="*/ 8 w 23"/>
                <a:gd name="T9" fmla="*/ 42 h 42"/>
                <a:gd name="T10" fmla="*/ 0 w 23"/>
                <a:gd name="T11" fmla="*/ 42 h 42"/>
                <a:gd name="T12" fmla="*/ 0 w 23"/>
                <a:gd name="T13" fmla="*/ 0 h 42"/>
                <a:gd name="T14" fmla="*/ 8 w 23"/>
                <a:gd name="T15" fmla="*/ 0 h 42"/>
                <a:gd name="T16" fmla="*/ 8 w 23"/>
                <a:gd name="T17" fmla="*/ 16 h 42"/>
                <a:gd name="T18" fmla="*/ 8 w 23"/>
                <a:gd name="T19" fmla="*/ 16 h 42"/>
                <a:gd name="T20" fmla="*/ 11 w 23"/>
                <a:gd name="T21" fmla="*/ 13 h 42"/>
                <a:gd name="T22" fmla="*/ 15 w 23"/>
                <a:gd name="T23" fmla="*/ 12 h 42"/>
                <a:gd name="T24" fmla="*/ 23 w 23"/>
                <a:gd name="T25" fmla="*/ 18 h 42"/>
                <a:gd name="T26" fmla="*/ 23 w 23"/>
                <a:gd name="T27" fmla="*/ 42 h 42"/>
                <a:gd name="T28" fmla="*/ 14 w 23"/>
                <a:gd name="T2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42">
                  <a:moveTo>
                    <a:pt x="14" y="42"/>
                  </a:moveTo>
                  <a:cubicBezTo>
                    <a:pt x="14" y="22"/>
                    <a:pt x="14" y="22"/>
                    <a:pt x="14" y="22"/>
                  </a:cubicBezTo>
                  <a:cubicBezTo>
                    <a:pt x="14" y="19"/>
                    <a:pt x="14" y="17"/>
                    <a:pt x="11" y="17"/>
                  </a:cubicBezTo>
                  <a:cubicBezTo>
                    <a:pt x="9" y="17"/>
                    <a:pt x="8" y="19"/>
                    <a:pt x="8" y="22"/>
                  </a:cubicBezTo>
                  <a:cubicBezTo>
                    <a:pt x="8" y="42"/>
                    <a:pt x="8" y="42"/>
                    <a:pt x="8" y="42"/>
                  </a:cubicBezTo>
                  <a:cubicBezTo>
                    <a:pt x="0" y="42"/>
                    <a:pt x="0" y="42"/>
                    <a:pt x="0" y="42"/>
                  </a:cubicBezTo>
                  <a:cubicBezTo>
                    <a:pt x="0" y="0"/>
                    <a:pt x="0" y="0"/>
                    <a:pt x="0" y="0"/>
                  </a:cubicBezTo>
                  <a:cubicBezTo>
                    <a:pt x="8" y="0"/>
                    <a:pt x="8" y="0"/>
                    <a:pt x="8" y="0"/>
                  </a:cubicBezTo>
                  <a:cubicBezTo>
                    <a:pt x="8" y="16"/>
                    <a:pt x="8" y="16"/>
                    <a:pt x="8" y="16"/>
                  </a:cubicBezTo>
                  <a:cubicBezTo>
                    <a:pt x="8" y="16"/>
                    <a:pt x="8" y="16"/>
                    <a:pt x="8" y="16"/>
                  </a:cubicBezTo>
                  <a:cubicBezTo>
                    <a:pt x="9" y="14"/>
                    <a:pt x="10" y="13"/>
                    <a:pt x="11" y="13"/>
                  </a:cubicBezTo>
                  <a:cubicBezTo>
                    <a:pt x="12" y="12"/>
                    <a:pt x="14" y="12"/>
                    <a:pt x="15" y="12"/>
                  </a:cubicBezTo>
                  <a:cubicBezTo>
                    <a:pt x="19" y="12"/>
                    <a:pt x="23" y="14"/>
                    <a:pt x="23" y="18"/>
                  </a:cubicBezTo>
                  <a:cubicBezTo>
                    <a:pt x="23" y="42"/>
                    <a:pt x="23" y="42"/>
                    <a:pt x="23" y="42"/>
                  </a:cubicBezTo>
                  <a:lnTo>
                    <a:pt x="14" y="42"/>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sp>
          <p:nvSpPr>
            <p:cNvPr id="3092" name="Freeform 48"/>
            <p:cNvSpPr>
              <a:spLocks/>
            </p:cNvSpPr>
            <p:nvPr/>
          </p:nvSpPr>
          <p:spPr bwMode="gray">
            <a:xfrm>
              <a:off x="8801101" y="1957388"/>
              <a:ext cx="123825" cy="250825"/>
            </a:xfrm>
            <a:custGeom>
              <a:avLst/>
              <a:gdLst>
                <a:gd name="T0" fmla="*/ 8 w 15"/>
                <a:gd name="T1" fmla="*/ 1 h 30"/>
                <a:gd name="T2" fmla="*/ 8 w 15"/>
                <a:gd name="T3" fmla="*/ 4 h 30"/>
                <a:gd name="T4" fmla="*/ 8 w 15"/>
                <a:gd name="T5" fmla="*/ 4 h 30"/>
                <a:gd name="T6" fmla="*/ 15 w 15"/>
                <a:gd name="T7" fmla="*/ 0 h 30"/>
                <a:gd name="T8" fmla="*/ 15 w 15"/>
                <a:gd name="T9" fmla="*/ 7 h 30"/>
                <a:gd name="T10" fmla="*/ 8 w 15"/>
                <a:gd name="T11" fmla="*/ 14 h 30"/>
                <a:gd name="T12" fmla="*/ 8 w 15"/>
                <a:gd name="T13" fmla="*/ 30 h 30"/>
                <a:gd name="T14" fmla="*/ 0 w 15"/>
                <a:gd name="T15" fmla="*/ 30 h 30"/>
                <a:gd name="T16" fmla="*/ 0 w 15"/>
                <a:gd name="T17" fmla="*/ 1 h 30"/>
                <a:gd name="T18" fmla="*/ 8 w 15"/>
                <a:gd name="T1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30">
                  <a:moveTo>
                    <a:pt x="8" y="1"/>
                  </a:moveTo>
                  <a:cubicBezTo>
                    <a:pt x="8" y="4"/>
                    <a:pt x="8" y="4"/>
                    <a:pt x="8" y="4"/>
                  </a:cubicBezTo>
                  <a:cubicBezTo>
                    <a:pt x="8" y="4"/>
                    <a:pt x="8" y="4"/>
                    <a:pt x="8" y="4"/>
                  </a:cubicBezTo>
                  <a:cubicBezTo>
                    <a:pt x="9" y="1"/>
                    <a:pt x="12" y="0"/>
                    <a:pt x="15" y="0"/>
                  </a:cubicBezTo>
                  <a:cubicBezTo>
                    <a:pt x="15" y="7"/>
                    <a:pt x="15" y="7"/>
                    <a:pt x="15" y="7"/>
                  </a:cubicBezTo>
                  <a:cubicBezTo>
                    <a:pt x="8" y="7"/>
                    <a:pt x="8" y="11"/>
                    <a:pt x="8" y="14"/>
                  </a:cubicBezTo>
                  <a:cubicBezTo>
                    <a:pt x="8" y="30"/>
                    <a:pt x="8" y="30"/>
                    <a:pt x="8" y="30"/>
                  </a:cubicBezTo>
                  <a:cubicBezTo>
                    <a:pt x="0" y="30"/>
                    <a:pt x="0" y="30"/>
                    <a:pt x="0" y="30"/>
                  </a:cubicBezTo>
                  <a:cubicBezTo>
                    <a:pt x="0" y="1"/>
                    <a:pt x="0" y="1"/>
                    <a:pt x="0" y="1"/>
                  </a:cubicBezTo>
                  <a:lnTo>
                    <a:pt x="8" y="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5F5F5F"/>
                </a:solidFill>
                <a:effectLst/>
                <a:uLnTx/>
                <a:uFillTx/>
                <a:latin typeface="Calibri"/>
                <a:ea typeface="+mn-ea"/>
                <a:cs typeface="+mn-cs"/>
              </a:endParaRPr>
            </a:p>
          </p:txBody>
        </p:sp>
      </p:grpSp>
    </p:spTree>
    <p:extLst>
      <p:ext uri="{BB962C8B-B14F-4D97-AF65-F5344CB8AC3E}">
        <p14:creationId xmlns:p14="http://schemas.microsoft.com/office/powerpoint/2010/main" val="644844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blank" preserve="1">
  <p:cSld name="Oracle logo">
    <p:bg bwMode="lt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hidden">
          <a:xfrm>
            <a:off x="138059" y="129398"/>
            <a:ext cx="11915881" cy="6547450"/>
          </a:xfrm>
          <a:prstGeom prst="rect">
            <a:avLst/>
          </a:prstGeom>
          <a:noFill/>
          <a:ln>
            <a:noFill/>
          </a:ln>
        </p:spPr>
      </p:pic>
      <p:sp>
        <p:nvSpPr>
          <p:cNvPr id="6" name="Rectangle 5"/>
          <p:cNvSpPr/>
          <p:nvPr/>
        </p:nvSpPr>
        <p:spPr bwMode="gray">
          <a:xfrm>
            <a:off x="-287" y="0"/>
            <a:ext cx="194013" cy="685214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7" name="Rectangle 6"/>
          <p:cNvSpPr/>
          <p:nvPr/>
        </p:nvSpPr>
        <p:spPr bwMode="gray">
          <a:xfrm>
            <a:off x="11998275" y="5854"/>
            <a:ext cx="194011" cy="685214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8" name="Rectangle 7"/>
          <p:cNvSpPr/>
          <p:nvPr/>
        </p:nvSpPr>
        <p:spPr bwMode="gray">
          <a:xfrm>
            <a:off x="-286" y="6400800"/>
            <a:ext cx="12192571" cy="4572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9" name="Rectangle 8"/>
          <p:cNvSpPr/>
          <p:nvPr/>
        </p:nvSpPr>
        <p:spPr bwMode="gray">
          <a:xfrm>
            <a:off x="-286" y="0"/>
            <a:ext cx="12192573" cy="192024"/>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black">
          <a:xfrm>
            <a:off x="3823123" y="2843827"/>
            <a:ext cx="4545752" cy="569547"/>
          </a:xfrm>
          <a:prstGeom prst="rect">
            <a:avLst/>
          </a:prstGeom>
        </p:spPr>
      </p:pic>
    </p:spTree>
    <p:extLst>
      <p:ext uri="{BB962C8B-B14F-4D97-AF65-F5344CB8AC3E}">
        <p14:creationId xmlns:p14="http://schemas.microsoft.com/office/powerpoint/2010/main" val="2217153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Vertical Text Placeholder 2"/>
          <p:cNvSpPr>
            <a:spLocks noGrp="1"/>
          </p:cNvSpPr>
          <p:nvPr>
            <p:ph type="body" orient="vert" idx="1"/>
          </p:nvPr>
        </p:nvSpPr>
        <p:spPr>
          <a:xfrm>
            <a:off x="531289" y="1524001"/>
            <a:ext cx="11129420" cy="4419600"/>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a:p>
        </p:txBody>
      </p:sp>
      <p:sp>
        <p:nvSpPr>
          <p:cNvPr id="4" name="Date Placeholder 3"/>
          <p:cNvSpPr>
            <a:spLocks noGrp="1"/>
          </p:cNvSpPr>
          <p:nvPr>
            <p:ph type="dt" sz="half" idx="10"/>
          </p:nvPr>
        </p:nvSpPr>
        <p:spPr>
          <a:xfrm>
            <a:off x="4564403" y="6556248"/>
            <a:ext cx="1226717" cy="182880"/>
          </a:xfrm>
          <a:prstGeom prst="rect">
            <a:avLst/>
          </a:prstGeom>
        </p:spPr>
        <p:txBody>
          <a:bodyPr/>
          <a:lstStyle/>
          <a:p>
            <a:pPr latinLnBrk="0"/>
            <a:fld id="{21991926-9D37-40E7-80C4-EC5F27AFCB67}" type="datetimeFigureOut">
              <a:rPr lang="en-US" smtClean="0">
                <a:solidFill>
                  <a:srgbClr val="5F5F5F"/>
                </a:solidFill>
              </a:rPr>
              <a:pPr latinLnBrk="0"/>
              <a:t>9/13/2020</a:t>
            </a:fld>
            <a:endParaRPr lang="en-US">
              <a:solidFill>
                <a:srgbClr val="5F5F5F"/>
              </a:solidFill>
            </a:endParaRPr>
          </a:p>
        </p:txBody>
      </p:sp>
      <p:sp>
        <p:nvSpPr>
          <p:cNvPr id="5" name="Footer Placeholder 4"/>
          <p:cNvSpPr>
            <a:spLocks noGrp="1"/>
          </p:cNvSpPr>
          <p:nvPr>
            <p:ph type="ftr" sz="quarter" idx="11"/>
          </p:nvPr>
        </p:nvSpPr>
        <p:spPr>
          <a:xfrm>
            <a:off x="8779576" y="6556248"/>
            <a:ext cx="2499374" cy="182880"/>
          </a:xfrm>
          <a:prstGeom prst="rect">
            <a:avLst/>
          </a:prstGeom>
        </p:spPr>
        <p:txBody>
          <a:bodyPr/>
          <a:lstStyle/>
          <a:p>
            <a:pPr latinLnBrk="0"/>
            <a:endParaRPr lang="en-US">
              <a:solidFill>
                <a:srgbClr val="5F5F5F"/>
              </a:solidFill>
            </a:endParaRPr>
          </a:p>
        </p:txBody>
      </p:sp>
      <p:sp>
        <p:nvSpPr>
          <p:cNvPr id="6" name="Slide Number Placeholder 5"/>
          <p:cNvSpPr>
            <a:spLocks noGrp="1"/>
          </p:cNvSpPr>
          <p:nvPr>
            <p:ph type="sldNum" sz="quarter" idx="12"/>
          </p:nvPr>
        </p:nvSpPr>
        <p:spPr>
          <a:xfrm>
            <a:off x="11278949" y="6556248"/>
            <a:ext cx="381760" cy="182880"/>
          </a:xfrm>
          <a:prstGeom prst="rect">
            <a:avLst/>
          </a:prstGeom>
        </p:spPr>
        <p:txBody>
          <a:bodyPr/>
          <a:lstStyle/>
          <a:p>
            <a:pPr latinLnBrk="0"/>
            <a:fld id="{D4EAF17A-378C-49D5-A479-C71FF9D7F1E7}" type="slidenum">
              <a:rPr lang="en-US" smtClean="0">
                <a:solidFill>
                  <a:srgbClr val="5F5F5F"/>
                </a:solidFill>
              </a:rPr>
              <a:pPr latinLnBrk="0"/>
              <a:t>‹#›</a:t>
            </a:fld>
            <a:endParaRPr lang="en-US">
              <a:solidFill>
                <a:srgbClr val="5F5F5F"/>
              </a:solidFill>
            </a:endParaRPr>
          </a:p>
        </p:txBody>
      </p:sp>
    </p:spTree>
    <p:extLst>
      <p:ext uri="{BB962C8B-B14F-4D97-AF65-F5344CB8AC3E}">
        <p14:creationId xmlns:p14="http://schemas.microsoft.com/office/powerpoint/2010/main" val="1610303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288092" y="533400"/>
            <a:ext cx="1371957" cy="5410200"/>
          </a:xfrm>
        </p:spPr>
        <p:txBody>
          <a:bodyPr vert="eaVert"/>
          <a:lstStyle>
            <a:lvl1pPr>
              <a:defRPr/>
            </a:lvl1pPr>
          </a:lstStyle>
          <a:p>
            <a:r>
              <a:rPr lang="ko-KR" altLang="en-US" smtClean="0"/>
              <a:t>마스터 제목 스타일 편집</a:t>
            </a:r>
            <a:endParaRPr/>
          </a:p>
        </p:txBody>
      </p:sp>
      <p:sp>
        <p:nvSpPr>
          <p:cNvPr id="3" name="Vertical Text Placeholder 2"/>
          <p:cNvSpPr>
            <a:spLocks noGrp="1"/>
          </p:cNvSpPr>
          <p:nvPr>
            <p:ph type="body" orient="vert" idx="1"/>
          </p:nvPr>
        </p:nvSpPr>
        <p:spPr>
          <a:xfrm>
            <a:off x="531952" y="533400"/>
            <a:ext cx="9527480" cy="5410200"/>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dirty="0"/>
          </a:p>
        </p:txBody>
      </p:sp>
      <p:sp>
        <p:nvSpPr>
          <p:cNvPr id="4" name="Date Placeholder 3"/>
          <p:cNvSpPr>
            <a:spLocks noGrp="1"/>
          </p:cNvSpPr>
          <p:nvPr>
            <p:ph type="dt" sz="half" idx="10"/>
          </p:nvPr>
        </p:nvSpPr>
        <p:spPr>
          <a:xfrm>
            <a:off x="4564403" y="6556248"/>
            <a:ext cx="1226717" cy="182880"/>
          </a:xfrm>
          <a:prstGeom prst="rect">
            <a:avLst/>
          </a:prstGeom>
        </p:spPr>
        <p:txBody>
          <a:bodyPr/>
          <a:lstStyle/>
          <a:p>
            <a:pPr latinLnBrk="0"/>
            <a:fld id="{6D3D3DC0-E8DA-4DFB-93A6-6089D43271B1}" type="datetime1">
              <a:rPr lang="en-US" smtClean="0">
                <a:solidFill>
                  <a:srgbClr val="5F5F5F"/>
                </a:solidFill>
              </a:rPr>
              <a:pPr latinLnBrk="0"/>
              <a:t>9/13/2020</a:t>
            </a:fld>
            <a:endParaRPr lang="en-US">
              <a:solidFill>
                <a:srgbClr val="5F5F5F"/>
              </a:solidFill>
            </a:endParaRPr>
          </a:p>
        </p:txBody>
      </p:sp>
      <p:sp>
        <p:nvSpPr>
          <p:cNvPr id="5" name="Footer Placeholder 4"/>
          <p:cNvSpPr>
            <a:spLocks noGrp="1"/>
          </p:cNvSpPr>
          <p:nvPr>
            <p:ph type="ftr" sz="quarter" idx="11"/>
          </p:nvPr>
        </p:nvSpPr>
        <p:spPr>
          <a:xfrm>
            <a:off x="8779576" y="6556248"/>
            <a:ext cx="2499374" cy="182880"/>
          </a:xfrm>
          <a:prstGeom prst="rect">
            <a:avLst/>
          </a:prstGeom>
        </p:spPr>
        <p:txBody>
          <a:bodyPr/>
          <a:lstStyle/>
          <a:p>
            <a:pPr latinLnBrk="0"/>
            <a:r>
              <a:rPr lang="en-US" smtClean="0">
                <a:solidFill>
                  <a:srgbClr val="5F5F5F"/>
                </a:solidFill>
              </a:rPr>
              <a:t>Oracle Confidential – Internal/Restricted/Highly Restricted</a:t>
            </a:r>
            <a:endParaRPr lang="en-US">
              <a:solidFill>
                <a:srgbClr val="5F5F5F"/>
              </a:solidFill>
            </a:endParaRPr>
          </a:p>
        </p:txBody>
      </p:sp>
      <p:sp>
        <p:nvSpPr>
          <p:cNvPr id="6" name="Slide Number Placeholder 5"/>
          <p:cNvSpPr>
            <a:spLocks noGrp="1"/>
          </p:cNvSpPr>
          <p:nvPr>
            <p:ph type="sldNum" sz="quarter" idx="12"/>
          </p:nvPr>
        </p:nvSpPr>
        <p:spPr>
          <a:xfrm>
            <a:off x="11278949" y="6556248"/>
            <a:ext cx="381760" cy="182880"/>
          </a:xfrm>
          <a:prstGeom prst="rect">
            <a:avLst/>
          </a:prstGeom>
        </p:spPr>
        <p:txBody>
          <a:bodyPr/>
          <a:lstStyle/>
          <a:p>
            <a:pPr latinLnBrk="0"/>
            <a:fld id="{C51EAA63-D034-42AE-91FA-B13B9518C7BE}" type="slidenum">
              <a:rPr lang="en-US" altLang="ko-KR" smtClean="0">
                <a:solidFill>
                  <a:srgbClr val="5F5F5F"/>
                </a:solidFill>
              </a:rPr>
              <a:pPr latinLnBrk="0"/>
              <a:t>‹#›</a:t>
            </a:fld>
            <a:endParaRPr lang="en-US" altLang="ko-KR">
              <a:solidFill>
                <a:srgbClr val="5F5F5F"/>
              </a:solidFill>
            </a:endParaRPr>
          </a:p>
        </p:txBody>
      </p:sp>
    </p:spTree>
    <p:extLst>
      <p:ext uri="{BB962C8B-B14F-4D97-AF65-F5344CB8AC3E}">
        <p14:creationId xmlns:p14="http://schemas.microsoft.com/office/powerpoint/2010/main" val="3169289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le Slide with Picture and Logo">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2" name="Rectangle 21"/>
          <p:cNvSpPr/>
          <p:nvPr/>
        </p:nvSpPr>
        <p:spPr bwMode="hidden">
          <a:xfrm>
            <a:off x="1" y="0"/>
            <a:ext cx="12192000" cy="6858000"/>
          </a:xfrm>
          <a:prstGeom prst="rect">
            <a:avLst/>
          </a:prstGeom>
          <a:solidFill>
            <a:srgbClr val="46575E">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TextBox 10"/>
          <p:cNvSpPr txBox="1"/>
          <p:nvPr/>
        </p:nvSpPr>
        <p:spPr>
          <a:xfrm>
            <a:off x="5991199" y="6556248"/>
            <a:ext cx="2788377" cy="182880"/>
          </a:xfrm>
          <a:prstGeom prst="rect">
            <a:avLst/>
          </a:prstGeom>
          <a:noFill/>
        </p:spPr>
        <p:txBody>
          <a:bodyPr wrap="none" lIns="0" tIns="0" rIns="0" b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800" b="0" i="0" u="none" strike="noStrike" kern="1200" cap="none" spc="0" normalizeH="0" baseline="0" noProof="0">
                <a:ln>
                  <a:noFill/>
                </a:ln>
                <a:solidFill>
                  <a:srgbClr val="FFFFFF">
                    <a:lumMod val="60000"/>
                    <a:lumOff val="40000"/>
                  </a:srgbClr>
                </a:solidFill>
                <a:effectLst/>
                <a:uLnTx/>
                <a:uFillTx/>
                <a:latin typeface="Calibri"/>
                <a:ea typeface="+mn-ea"/>
                <a:cs typeface="+mn-cs"/>
              </a:rPr>
              <a:t>Copyright © 2014 Oracle and/or its affiliates. All rights reserved.  |</a:t>
            </a:r>
          </a:p>
        </p:txBody>
      </p:sp>
      <p:sp>
        <p:nvSpPr>
          <p:cNvPr id="2" name="Title 1"/>
          <p:cNvSpPr>
            <a:spLocks noGrp="1"/>
          </p:cNvSpPr>
          <p:nvPr>
            <p:ph type="ctrTitle"/>
          </p:nvPr>
        </p:nvSpPr>
        <p:spPr>
          <a:xfrm>
            <a:off x="531952" y="739776"/>
            <a:ext cx="8765283" cy="1470025"/>
          </a:xfrm>
        </p:spPr>
        <p:txBody>
          <a:bodyPr/>
          <a:lstStyle>
            <a:lvl1pPr>
              <a:lnSpc>
                <a:spcPct val="80000"/>
              </a:lnSpc>
              <a:defRPr sz="4800"/>
            </a:lvl1pPr>
          </a:lstStyle>
          <a:p>
            <a:r>
              <a:rPr lang="ko-KR" altLang="en-US" smtClean="0"/>
              <a:t>마스터 제목 스타일 편집</a:t>
            </a:r>
            <a:endParaRPr/>
          </a:p>
        </p:txBody>
      </p:sp>
      <p:sp>
        <p:nvSpPr>
          <p:cNvPr id="3" name="Subtitle 2"/>
          <p:cNvSpPr>
            <a:spLocks noGrp="1"/>
          </p:cNvSpPr>
          <p:nvPr>
            <p:ph type="subTitle" idx="1"/>
          </p:nvPr>
        </p:nvSpPr>
        <p:spPr>
          <a:xfrm>
            <a:off x="531902" y="2286000"/>
            <a:ext cx="8766424"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smtClean="0"/>
              <a:t>마스터 부제목 스타일 편집</a:t>
            </a:r>
            <a:endParaRPr dirty="0"/>
          </a:p>
        </p:txBody>
      </p:sp>
      <p:sp>
        <p:nvSpPr>
          <p:cNvPr id="4" name="Date Placeholder 3"/>
          <p:cNvSpPr>
            <a:spLocks noGrp="1"/>
          </p:cNvSpPr>
          <p:nvPr>
            <p:ph type="dt" sz="half" idx="10"/>
          </p:nvPr>
        </p:nvSpPr>
        <p:spPr>
          <a:xfrm>
            <a:off x="4564403" y="6556248"/>
            <a:ext cx="1226717" cy="182880"/>
          </a:xfrm>
          <a:prstGeom prst="rect">
            <a:avLst/>
          </a:prstGeom>
        </p:spPr>
        <p:txBody>
          <a:bodyPr/>
          <a:lstStyle/>
          <a:p>
            <a:pPr latinLnBrk="0"/>
            <a:fld id="{585FCE51-BA3E-43B9-8C27-47617E4B4FE5}" type="datetime1">
              <a:rPr lang="en-US" smtClean="0">
                <a:solidFill>
                  <a:srgbClr val="FFFFFF"/>
                </a:solidFill>
              </a:rPr>
              <a:pPr latinLnBrk="0"/>
              <a:t>9/13/2020</a:t>
            </a:fld>
            <a:endParaRPr lang="en-US">
              <a:solidFill>
                <a:srgbClr val="FFFFFF"/>
              </a:solidFill>
            </a:endParaRPr>
          </a:p>
        </p:txBody>
      </p:sp>
      <p:sp>
        <p:nvSpPr>
          <p:cNvPr id="5" name="Footer Placeholder 4"/>
          <p:cNvSpPr>
            <a:spLocks noGrp="1"/>
          </p:cNvSpPr>
          <p:nvPr>
            <p:ph type="ftr" sz="quarter" idx="11"/>
          </p:nvPr>
        </p:nvSpPr>
        <p:spPr>
          <a:xfrm>
            <a:off x="8779576" y="6556248"/>
            <a:ext cx="2499374" cy="182880"/>
          </a:xfrm>
          <a:prstGeom prst="rect">
            <a:avLst/>
          </a:prstGeom>
        </p:spPr>
        <p:txBody>
          <a:bodyPr/>
          <a:lstStyle/>
          <a:p>
            <a:pPr latinLnBrk="0"/>
            <a:r>
              <a:rPr lang="en-US" smtClean="0">
                <a:solidFill>
                  <a:srgbClr val="FFFFFF"/>
                </a:solidFill>
              </a:rPr>
              <a:t>Oracle Confidential – Internal/Restricted/Highly Restricted</a:t>
            </a:r>
            <a:endParaRPr lang="en-US">
              <a:solidFill>
                <a:srgbClr val="FFFFFF"/>
              </a:solidFill>
            </a:endParaRPr>
          </a:p>
        </p:txBody>
      </p:sp>
      <p:sp>
        <p:nvSpPr>
          <p:cNvPr id="6" name="Slide Number Placeholder 5"/>
          <p:cNvSpPr>
            <a:spLocks noGrp="1"/>
          </p:cNvSpPr>
          <p:nvPr>
            <p:ph type="sldNum" sz="quarter" idx="12"/>
          </p:nvPr>
        </p:nvSpPr>
        <p:spPr>
          <a:xfrm>
            <a:off x="11278949" y="6934200"/>
            <a:ext cx="381760" cy="182880"/>
          </a:xfrm>
          <a:prstGeom prst="rect">
            <a:avLst/>
          </a:prstGeom>
        </p:spPr>
        <p:txBody>
          <a:bodyPr/>
          <a:lstStyle>
            <a:lvl1pPr>
              <a:defRPr>
                <a:solidFill>
                  <a:srgbClr val="BCC0C4"/>
                </a:solidFill>
              </a:defRPr>
            </a:lvl1pPr>
          </a:lstStyle>
          <a:p>
            <a:pPr latinLnBrk="0"/>
            <a:fld id="{C51EAA63-D034-42AE-91FA-B13B9518C7BE}" type="slidenum">
              <a:rPr lang="en-US" altLang="ko-KR" smtClean="0"/>
              <a:pPr latinLnBrk="0"/>
              <a:t>‹#›</a:t>
            </a:fld>
            <a:endParaRPr lang="en-US" altLang="ko-KR"/>
          </a:p>
        </p:txBody>
      </p:sp>
      <p:sp>
        <p:nvSpPr>
          <p:cNvPr id="13" name="Text Placeholder 12"/>
          <p:cNvSpPr>
            <a:spLocks noGrp="1"/>
          </p:cNvSpPr>
          <p:nvPr>
            <p:ph type="body" sz="quarter" idx="13" hasCustomPrompt="1"/>
          </p:nvPr>
        </p:nvSpPr>
        <p:spPr>
          <a:xfrm>
            <a:off x="531952" y="3429452"/>
            <a:ext cx="8765283" cy="2514149"/>
          </a:xfrm>
        </p:spPr>
        <p:txBody>
          <a:bodyPr>
            <a:noAutofit/>
          </a:bodyPr>
          <a:lstStyle>
            <a:lvl1pPr marL="1588" indent="0">
              <a:spcBef>
                <a:spcPts val="0"/>
              </a:spcBef>
              <a:buFontTx/>
              <a:buNone/>
              <a:defRPr sz="2400"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presenter’s name, title, division/business unit/organization and date</a:t>
            </a:r>
          </a:p>
        </p:txBody>
      </p:sp>
      <p:sp>
        <p:nvSpPr>
          <p:cNvPr id="12" name="Rectangle 11"/>
          <p:cNvSpPr/>
          <p:nvPr/>
        </p:nvSpPr>
        <p:spPr bwMode="white">
          <a:xfrm>
            <a:off x="9830772" y="0"/>
            <a:ext cx="1829276"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21" name="Text Placeholder 12"/>
          <p:cNvSpPr>
            <a:spLocks noGrp="1"/>
          </p:cNvSpPr>
          <p:nvPr>
            <p:ph type="body" sz="quarter" idx="15" hasCustomPrompt="1"/>
          </p:nvPr>
        </p:nvSpPr>
        <p:spPr>
          <a:xfrm>
            <a:off x="9906992" y="228600"/>
            <a:ext cx="1676837" cy="228600"/>
          </a:xfrm>
        </p:spPr>
        <p:txBody>
          <a:bodyPr anchor="b">
            <a:normAutofit/>
          </a:bodyPr>
          <a:lstStyle>
            <a:lvl1pPr marL="1588" indent="0" algn="ctr">
              <a:spcBef>
                <a:spcPts val="0"/>
              </a:spcBef>
              <a:buFontTx/>
              <a:buNone/>
              <a:defRPr sz="1400" baseline="0">
                <a:solidFill>
                  <a:schemeClr val="bg1"/>
                </a:solidFill>
              </a:defRPr>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a:t>Click to add text</a:t>
            </a:r>
          </a:p>
        </p:txBody>
      </p:sp>
      <p:pic>
        <p:nvPicPr>
          <p:cNvPr id="17" name="Picture 16" descr="1.5X red tab for PP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ltGray">
          <a:xfrm>
            <a:off x="531951" y="6268258"/>
            <a:ext cx="1610674" cy="589743"/>
          </a:xfrm>
          <a:prstGeom prst="rect">
            <a:avLst/>
          </a:prstGeom>
        </p:spPr>
      </p:pic>
    </p:spTree>
    <p:extLst>
      <p:ext uri="{BB962C8B-B14F-4D97-AF65-F5344CB8AC3E}">
        <p14:creationId xmlns:p14="http://schemas.microsoft.com/office/powerpoint/2010/main" val="9401399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dirty="0"/>
          </a:p>
        </p:txBody>
      </p:sp>
      <p:sp>
        <p:nvSpPr>
          <p:cNvPr id="3" name="Content Placeholder 2"/>
          <p:cNvSpPr>
            <a:spLocks noGrp="1"/>
          </p:cNvSpPr>
          <p:nvPr>
            <p:ph idx="1"/>
          </p:nvPr>
        </p:nvSpPr>
        <p:spPr>
          <a:xfrm>
            <a:off x="531289" y="1524001"/>
            <a:ext cx="11129420" cy="4419600"/>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dirty="0"/>
          </a:p>
        </p:txBody>
      </p:sp>
    </p:spTree>
    <p:extLst>
      <p:ext uri="{BB962C8B-B14F-4D97-AF65-F5344CB8AC3E}">
        <p14:creationId xmlns:p14="http://schemas.microsoft.com/office/powerpoint/2010/main" val="250682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dirty="0"/>
          </a:p>
        </p:txBody>
      </p:sp>
      <p:sp>
        <p:nvSpPr>
          <p:cNvPr id="3" name="Content Placeholder 2"/>
          <p:cNvSpPr>
            <a:spLocks noGrp="1"/>
          </p:cNvSpPr>
          <p:nvPr>
            <p:ph idx="1"/>
          </p:nvPr>
        </p:nvSpPr>
        <p:spPr>
          <a:xfrm>
            <a:off x="531289" y="1981200"/>
            <a:ext cx="11129420" cy="3962400"/>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dirty="0"/>
          </a:p>
        </p:txBody>
      </p:sp>
      <p:sp>
        <p:nvSpPr>
          <p:cNvPr id="7" name="Text Placeholder 12"/>
          <p:cNvSpPr>
            <a:spLocks noGrp="1"/>
          </p:cNvSpPr>
          <p:nvPr>
            <p:ph type="body" sz="quarter" idx="13" hasCustomPrompt="1"/>
          </p:nvPr>
        </p:nvSpPr>
        <p:spPr>
          <a:xfrm>
            <a:off x="531952" y="1373742"/>
            <a:ext cx="11128097"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subtitle</a:t>
            </a:r>
          </a:p>
        </p:txBody>
      </p:sp>
    </p:spTree>
    <p:extLst>
      <p:ext uri="{BB962C8B-B14F-4D97-AF65-F5344CB8AC3E}">
        <p14:creationId xmlns:p14="http://schemas.microsoft.com/office/powerpoint/2010/main" val="224139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Program 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dirty="0"/>
          </a:p>
        </p:txBody>
      </p:sp>
      <p:sp>
        <p:nvSpPr>
          <p:cNvPr id="8" name="Text Placeholder 7"/>
          <p:cNvSpPr>
            <a:spLocks noGrp="1"/>
          </p:cNvSpPr>
          <p:nvPr>
            <p:ph type="body" sz="quarter" idx="13"/>
          </p:nvPr>
        </p:nvSpPr>
        <p:spPr>
          <a:xfrm>
            <a:off x="2796659" y="1981199"/>
            <a:ext cx="8863390" cy="3962401"/>
          </a:xfrm>
        </p:spPr>
        <p:txBody>
          <a:bodyPr>
            <a:noAutofit/>
          </a:bodyPr>
          <a:lstStyle>
            <a:lvl1pPr marL="1588" indent="0">
              <a:spcBef>
                <a:spcPts val="2400"/>
              </a:spcBef>
              <a:buNone/>
              <a:defRPr sz="2800"/>
            </a:lvl1pPr>
            <a:lvl2pPr marL="1588" indent="0">
              <a:spcBef>
                <a:spcPts val="2400"/>
              </a:spcBef>
              <a:buNone/>
              <a:defRPr sz="2800"/>
            </a:lvl2pPr>
            <a:lvl3pPr marL="1588" indent="0">
              <a:spcBef>
                <a:spcPts val="2400"/>
              </a:spcBef>
              <a:buNone/>
              <a:defRPr sz="2800"/>
            </a:lvl3pPr>
            <a:lvl4pPr marL="1588" indent="0">
              <a:spcBef>
                <a:spcPts val="2400"/>
              </a:spcBef>
              <a:buNone/>
              <a:defRPr sz="2800"/>
            </a:lvl4pPr>
            <a:lvl5pPr marL="1588" indent="0">
              <a:spcBef>
                <a:spcPts val="2400"/>
              </a:spcBef>
              <a:buNone/>
              <a:defRPr sz="2800"/>
            </a:lvl5pPr>
            <a:lvl6pPr marL="1588" indent="0">
              <a:spcBef>
                <a:spcPts val="2400"/>
              </a:spcBef>
              <a:buNone/>
              <a:defRPr sz="2800"/>
            </a:lvl6pPr>
            <a:lvl7pPr marL="1588" indent="0">
              <a:spcBef>
                <a:spcPts val="2400"/>
              </a:spcBef>
              <a:buNone/>
              <a:defRPr sz="2800"/>
            </a:lvl7pPr>
            <a:lvl8pPr marL="1588" indent="0">
              <a:spcBef>
                <a:spcPts val="2400"/>
              </a:spcBef>
              <a:buNone/>
              <a:defRPr sz="2800"/>
            </a:lvl8pPr>
            <a:lvl9pPr marL="1588" indent="0">
              <a:spcBef>
                <a:spcPts val="2400"/>
              </a:spcBef>
              <a:buNone/>
              <a:defRPr sz="2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Tree>
    <p:extLst>
      <p:ext uri="{BB962C8B-B14F-4D97-AF65-F5344CB8AC3E}">
        <p14:creationId xmlns:p14="http://schemas.microsoft.com/office/powerpoint/2010/main" val="1605956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without Picture">
    <p:spTree>
      <p:nvGrpSpPr>
        <p:cNvPr id="1" name=""/>
        <p:cNvGrpSpPr/>
        <p:nvPr/>
      </p:nvGrpSpPr>
      <p:grpSpPr>
        <a:xfrm>
          <a:off x="0" y="0"/>
          <a:ext cx="0" cy="0"/>
          <a:chOff x="0" y="0"/>
          <a:chExt cx="0" cy="0"/>
        </a:xfrm>
      </p:grpSpPr>
      <p:sp>
        <p:nvSpPr>
          <p:cNvPr id="2" name="Title 1"/>
          <p:cNvSpPr>
            <a:spLocks noGrp="1"/>
          </p:cNvSpPr>
          <p:nvPr>
            <p:ph type="title"/>
          </p:nvPr>
        </p:nvSpPr>
        <p:spPr>
          <a:xfrm>
            <a:off x="531952" y="2600324"/>
            <a:ext cx="11128098" cy="1371600"/>
          </a:xfrm>
        </p:spPr>
        <p:txBody>
          <a:bodyPr anchor="b"/>
          <a:lstStyle>
            <a:lvl1pPr algn="l">
              <a:lnSpc>
                <a:spcPct val="80000"/>
              </a:lnSpc>
              <a:defRPr sz="4800" b="0" cap="none" baseline="0"/>
            </a:lvl1pPr>
          </a:lstStyle>
          <a:p>
            <a:r>
              <a:rPr lang="ko-KR" altLang="en-US" smtClean="0"/>
              <a:t>마스터 제목 스타일 편집</a:t>
            </a:r>
            <a:endParaRPr/>
          </a:p>
        </p:txBody>
      </p:sp>
      <p:sp>
        <p:nvSpPr>
          <p:cNvPr id="3" name="Text Placeholder 2"/>
          <p:cNvSpPr>
            <a:spLocks noGrp="1"/>
          </p:cNvSpPr>
          <p:nvPr>
            <p:ph type="body" idx="1"/>
          </p:nvPr>
        </p:nvSpPr>
        <p:spPr>
          <a:xfrm>
            <a:off x="531952" y="4038598"/>
            <a:ext cx="11128098" cy="914400"/>
          </a:xfrm>
        </p:spPr>
        <p:txBody>
          <a:bodyPr anchor="t">
            <a:noAutofit/>
          </a:bodyPr>
          <a:lstStyle>
            <a:lvl1pPr marL="0" indent="0">
              <a:spcBef>
                <a:spcPts val="0"/>
              </a:spcBef>
              <a:buNone/>
              <a:defRPr sz="2400" b="1">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smtClean="0"/>
              <a:t>마스터 텍스트 스타일을 편집합니다</a:t>
            </a:r>
          </a:p>
        </p:txBody>
      </p:sp>
    </p:spTree>
    <p:extLst>
      <p:ext uri="{BB962C8B-B14F-4D97-AF65-F5344CB8AC3E}">
        <p14:creationId xmlns:p14="http://schemas.microsoft.com/office/powerpoint/2010/main" val="428288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secHead" preserve="1">
  <p:cSld name="Section Header with Pictur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8" name="Rectangle 17"/>
          <p:cNvSpPr/>
          <p:nvPr/>
        </p:nvSpPr>
        <p:spPr bwMode="hidden">
          <a:xfrm>
            <a:off x="1" y="0"/>
            <a:ext cx="12192000" cy="685800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7" name="Group 6"/>
          <p:cNvGrpSpPr/>
          <p:nvPr/>
        </p:nvGrpSpPr>
        <p:grpSpPr bwMode="gray">
          <a:xfrm>
            <a:off x="-286" y="0"/>
            <a:ext cx="12192574" cy="6858000"/>
            <a:chOff x="-287" y="0"/>
            <a:chExt cx="12189399" cy="6858000"/>
          </a:xfrm>
        </p:grpSpPr>
        <p:sp>
          <p:nvSpPr>
            <p:cNvPr id="9" name="Rectangle 8"/>
            <p:cNvSpPr/>
            <p:nvPr/>
          </p:nvSpPr>
          <p:spPr bwMode="gray">
            <a:xfrm>
              <a:off x="-287" y="0"/>
              <a:ext cx="193962"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10" name="Rectangle 9"/>
            <p:cNvSpPr/>
            <p:nvPr/>
          </p:nvSpPr>
          <p:spPr bwMode="gray">
            <a:xfrm>
              <a:off x="11995151" y="5854"/>
              <a:ext cx="193960"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Rectangle 10"/>
            <p:cNvSpPr/>
            <p:nvPr/>
          </p:nvSpPr>
          <p:spPr bwMode="gray">
            <a:xfrm>
              <a:off x="-286" y="6400800"/>
              <a:ext cx="12189396" cy="4572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sp>
          <p:nvSpPr>
            <p:cNvPr id="12" name="Rectangle 11"/>
            <p:cNvSpPr/>
            <p:nvPr/>
          </p:nvSpPr>
          <p:spPr bwMode="gray">
            <a:xfrm>
              <a:off x="-286" y="0"/>
              <a:ext cx="12189398" cy="1920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Calibri"/>
                <a:ea typeface="+mn-ea"/>
                <a:cs typeface="+mn-cs"/>
              </a:endParaRPr>
            </a:p>
          </p:txBody>
        </p:sp>
      </p:grpSp>
      <p:sp>
        <p:nvSpPr>
          <p:cNvPr id="14" name="TextBox 13"/>
          <p:cNvSpPr txBox="1"/>
          <p:nvPr/>
        </p:nvSpPr>
        <p:spPr>
          <a:xfrm>
            <a:off x="5991199" y="6556248"/>
            <a:ext cx="2788377" cy="182880"/>
          </a:xfrm>
          <a:prstGeom prst="rect">
            <a:avLst/>
          </a:prstGeom>
          <a:noFill/>
        </p:spPr>
        <p:txBody>
          <a:bodyPr wrap="none" lIns="0" tIns="0" rIns="0" b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800" b="0" i="0" u="none" strike="noStrike" kern="1200" cap="none" spc="0" normalizeH="0" baseline="0" noProof="0">
                <a:ln>
                  <a:noFill/>
                </a:ln>
                <a:solidFill>
                  <a:srgbClr val="5F5F5F">
                    <a:lumMod val="60000"/>
                    <a:lumOff val="40000"/>
                  </a:srgbClr>
                </a:solidFill>
                <a:effectLst/>
                <a:uLnTx/>
                <a:uFillTx/>
                <a:latin typeface="Calibri"/>
                <a:ea typeface="+mn-ea"/>
                <a:cs typeface="+mn-cs"/>
              </a:rPr>
              <a:t>Copyright © 2014 Oracle and/or its affiliates. All rights reserved.  |</a:t>
            </a:r>
          </a:p>
        </p:txBody>
      </p:sp>
      <p:sp>
        <p:nvSpPr>
          <p:cNvPr id="2" name="Title 1"/>
          <p:cNvSpPr>
            <a:spLocks noGrp="1"/>
          </p:cNvSpPr>
          <p:nvPr>
            <p:ph type="title"/>
          </p:nvPr>
        </p:nvSpPr>
        <p:spPr>
          <a:xfrm>
            <a:off x="531952" y="2600324"/>
            <a:ext cx="11128098" cy="1371600"/>
          </a:xfrm>
        </p:spPr>
        <p:txBody>
          <a:bodyPr anchor="b"/>
          <a:lstStyle>
            <a:lvl1pPr algn="l">
              <a:lnSpc>
                <a:spcPct val="80000"/>
              </a:lnSpc>
              <a:defRPr sz="4800" b="0" cap="none" baseline="0"/>
            </a:lvl1pPr>
          </a:lstStyle>
          <a:p>
            <a:r>
              <a:rPr lang="ko-KR" altLang="en-US" smtClean="0"/>
              <a:t>마스터 제목 스타일 편집</a:t>
            </a:r>
            <a:endParaRPr dirty="0"/>
          </a:p>
        </p:txBody>
      </p:sp>
      <p:sp>
        <p:nvSpPr>
          <p:cNvPr id="3" name="Text Placeholder 2"/>
          <p:cNvSpPr>
            <a:spLocks noGrp="1"/>
          </p:cNvSpPr>
          <p:nvPr>
            <p:ph type="body" idx="1"/>
          </p:nvPr>
        </p:nvSpPr>
        <p:spPr>
          <a:xfrm>
            <a:off x="531952" y="4038598"/>
            <a:ext cx="11128098" cy="914400"/>
          </a:xfrm>
        </p:spPr>
        <p:txBody>
          <a:bodyPr anchor="t">
            <a:noAutofit/>
          </a:bodyPr>
          <a:lstStyle>
            <a:lvl1pPr marL="0" indent="0">
              <a:spcBef>
                <a:spcPts val="0"/>
              </a:spcBef>
              <a:buNone/>
              <a:defRPr sz="2400" b="1">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smtClean="0"/>
              <a:t>마스터 텍스트 스타일을 편집합니다</a:t>
            </a:r>
          </a:p>
        </p:txBody>
      </p:sp>
      <p:sp>
        <p:nvSpPr>
          <p:cNvPr id="4" name="Date Placeholder 3"/>
          <p:cNvSpPr>
            <a:spLocks noGrp="1"/>
          </p:cNvSpPr>
          <p:nvPr>
            <p:ph type="dt" sz="half" idx="10"/>
          </p:nvPr>
        </p:nvSpPr>
        <p:spPr>
          <a:xfrm>
            <a:off x="4564403" y="6556248"/>
            <a:ext cx="1226717" cy="182880"/>
          </a:xfrm>
          <a:prstGeom prst="rect">
            <a:avLst/>
          </a:prstGeom>
        </p:spPr>
        <p:txBody>
          <a:bodyPr/>
          <a:lstStyle>
            <a:lvl1pPr>
              <a:defRPr>
                <a:solidFill>
                  <a:schemeClr val="bg1">
                    <a:lumMod val="60000"/>
                    <a:lumOff val="40000"/>
                  </a:schemeClr>
                </a:solidFill>
              </a:defRPr>
            </a:lvl1pPr>
          </a:lstStyle>
          <a:p>
            <a:pPr latinLnBrk="0"/>
            <a:fld id="{19816439-F3A6-4E53-9E59-0015DD1FA257}" type="datetime1">
              <a:rPr lang="en-US" smtClean="0">
                <a:solidFill>
                  <a:srgbClr val="5F5F5F">
                    <a:lumMod val="60000"/>
                    <a:lumOff val="40000"/>
                  </a:srgbClr>
                </a:solidFill>
              </a:rPr>
              <a:pPr latinLnBrk="0"/>
              <a:t>9/13/2020</a:t>
            </a:fld>
            <a:endParaRPr lang="en-US">
              <a:solidFill>
                <a:srgbClr val="5F5F5F">
                  <a:lumMod val="60000"/>
                  <a:lumOff val="40000"/>
                </a:srgbClr>
              </a:solidFill>
            </a:endParaRPr>
          </a:p>
        </p:txBody>
      </p:sp>
      <p:sp>
        <p:nvSpPr>
          <p:cNvPr id="5" name="Footer Placeholder 4"/>
          <p:cNvSpPr>
            <a:spLocks noGrp="1"/>
          </p:cNvSpPr>
          <p:nvPr>
            <p:ph type="ftr" sz="quarter" idx="11"/>
          </p:nvPr>
        </p:nvSpPr>
        <p:spPr>
          <a:xfrm>
            <a:off x="8779576" y="6556248"/>
            <a:ext cx="2499374" cy="182880"/>
          </a:xfrm>
          <a:prstGeom prst="rect">
            <a:avLst/>
          </a:prstGeom>
        </p:spPr>
        <p:txBody>
          <a:bodyPr/>
          <a:lstStyle>
            <a:lvl1pPr>
              <a:defRPr>
                <a:solidFill>
                  <a:schemeClr val="bg1">
                    <a:lumMod val="60000"/>
                    <a:lumOff val="40000"/>
                  </a:schemeClr>
                </a:solidFill>
              </a:defRPr>
            </a:lvl1pPr>
          </a:lstStyle>
          <a:p>
            <a:pPr latinLnBrk="0"/>
            <a:r>
              <a:rPr lang="en-US" smtClean="0">
                <a:solidFill>
                  <a:srgbClr val="5F5F5F">
                    <a:lumMod val="60000"/>
                    <a:lumOff val="40000"/>
                  </a:srgbClr>
                </a:solidFill>
              </a:rPr>
              <a:t>Oracle Confidential – Internal/Restricted/Highly Restricted</a:t>
            </a:r>
            <a:endParaRPr lang="en-US">
              <a:solidFill>
                <a:srgbClr val="5F5F5F">
                  <a:lumMod val="60000"/>
                  <a:lumOff val="40000"/>
                </a:srgbClr>
              </a:solidFill>
            </a:endParaRPr>
          </a:p>
        </p:txBody>
      </p:sp>
      <p:sp>
        <p:nvSpPr>
          <p:cNvPr id="6" name="Slide Number Placeholder 5"/>
          <p:cNvSpPr>
            <a:spLocks noGrp="1"/>
          </p:cNvSpPr>
          <p:nvPr>
            <p:ph type="sldNum" sz="quarter" idx="12"/>
          </p:nvPr>
        </p:nvSpPr>
        <p:spPr>
          <a:xfrm>
            <a:off x="11278949" y="6556248"/>
            <a:ext cx="381760" cy="182880"/>
          </a:xfrm>
          <a:prstGeom prst="rect">
            <a:avLst/>
          </a:prstGeom>
        </p:spPr>
        <p:txBody>
          <a:bodyPr/>
          <a:lstStyle>
            <a:lvl1pPr>
              <a:defRPr>
                <a:solidFill>
                  <a:schemeClr val="bg1">
                    <a:lumMod val="60000"/>
                    <a:lumOff val="40000"/>
                  </a:schemeClr>
                </a:solidFill>
              </a:defRPr>
            </a:lvl1pPr>
          </a:lstStyle>
          <a:p>
            <a:pPr latinLnBrk="0"/>
            <a:fld id="{C51EAA63-D034-42AE-91FA-B13B9518C7BE}" type="slidenum">
              <a:rPr lang="en-US" altLang="ko-KR" smtClean="0">
                <a:solidFill>
                  <a:srgbClr val="5F5F5F">
                    <a:lumMod val="60000"/>
                    <a:lumOff val="40000"/>
                  </a:srgbClr>
                </a:solidFill>
              </a:rPr>
              <a:pPr latinLnBrk="0"/>
              <a:t>‹#›</a:t>
            </a:fld>
            <a:endParaRPr lang="en-US" altLang="ko-KR">
              <a:solidFill>
                <a:srgbClr val="5F5F5F">
                  <a:lumMod val="60000"/>
                  <a:lumOff val="40000"/>
                </a:srgbClr>
              </a:solidFill>
            </a:endParaRPr>
          </a:p>
        </p:txBody>
      </p:sp>
      <p:pic>
        <p:nvPicPr>
          <p:cNvPr id="19" name="Picture 18" descr="1.5X red tab for PP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ltGray">
          <a:xfrm>
            <a:off x="531951" y="6268258"/>
            <a:ext cx="1610674" cy="589743"/>
          </a:xfrm>
          <a:prstGeom prst="rect">
            <a:avLst/>
          </a:prstGeom>
        </p:spPr>
      </p:pic>
    </p:spTree>
    <p:extLst>
      <p:ext uri="{BB962C8B-B14F-4D97-AF65-F5344CB8AC3E}">
        <p14:creationId xmlns:p14="http://schemas.microsoft.com/office/powerpoint/2010/main" val="12846774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jpe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7" name="Picture 12" descr="7777777"/>
          <p:cNvPicPr>
            <a:picLocks noChangeAspect="1" noChangeArrowheads="1"/>
          </p:cNvPicPr>
          <p:nvPr userDrawn="1"/>
        </p:nvPicPr>
        <p:blipFill>
          <a:blip r:embed="rId36" cstate="print"/>
          <a:srcRect t="46555"/>
          <a:stretch>
            <a:fillRect/>
          </a:stretch>
        </p:blipFill>
        <p:spPr bwMode="auto">
          <a:xfrm>
            <a:off x="-3174" y="-28472"/>
            <a:ext cx="12195175" cy="793176"/>
          </a:xfrm>
          <a:prstGeom prst="rect">
            <a:avLst/>
          </a:prstGeom>
          <a:noFill/>
          <a:ln w="9525">
            <a:noFill/>
            <a:miter lim="800000"/>
            <a:headEnd/>
            <a:tailEnd/>
          </a:ln>
        </p:spPr>
      </p:pic>
      <p:sp>
        <p:nvSpPr>
          <p:cNvPr id="2" name="Title Placeholder 1"/>
          <p:cNvSpPr>
            <a:spLocks noGrp="1"/>
          </p:cNvSpPr>
          <p:nvPr>
            <p:ph type="title"/>
          </p:nvPr>
        </p:nvSpPr>
        <p:spPr>
          <a:xfrm>
            <a:off x="531950" y="305102"/>
            <a:ext cx="11128098" cy="531610"/>
          </a:xfrm>
          <a:prstGeom prst="rect">
            <a:avLst/>
          </a:prstGeom>
        </p:spPr>
        <p:txBody>
          <a:bodyPr vert="horz" lIns="0" tIns="0" rIns="0" bIns="0" rtlCol="0" anchor="ctr">
            <a:noAutofit/>
          </a:bodyPr>
          <a:lstStyle/>
          <a:p>
            <a:r>
              <a:rPr lang="ko-KR" altLang="en-US" smtClean="0"/>
              <a:t>마스터 제목 스타일 편집</a:t>
            </a:r>
            <a:endParaRPr dirty="0"/>
          </a:p>
        </p:txBody>
      </p:sp>
      <p:sp>
        <p:nvSpPr>
          <p:cNvPr id="3" name="Text Placeholder 2"/>
          <p:cNvSpPr>
            <a:spLocks noGrp="1"/>
          </p:cNvSpPr>
          <p:nvPr>
            <p:ph type="body" idx="1"/>
          </p:nvPr>
        </p:nvSpPr>
        <p:spPr>
          <a:xfrm>
            <a:off x="531289" y="1524001"/>
            <a:ext cx="11129420" cy="4419600"/>
          </a:xfrm>
          <a:prstGeom prst="rect">
            <a:avLst/>
          </a:prstGeom>
        </p:spPr>
        <p:txBody>
          <a:bodyPr vert="horz" lIns="0" tIns="0" rIns="0" bIns="0" rtlCol="0">
            <a:norm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smtClean="0"/>
          </a:p>
        </p:txBody>
      </p:sp>
      <p:sp>
        <p:nvSpPr>
          <p:cNvPr id="20" name="Rectangle 9"/>
          <p:cNvSpPr>
            <a:spLocks noChangeArrowheads="1"/>
          </p:cNvSpPr>
          <p:nvPr userDrawn="1"/>
        </p:nvSpPr>
        <p:spPr bwMode="auto">
          <a:xfrm flipV="1">
            <a:off x="3909" y="0"/>
            <a:ext cx="12193220" cy="100112"/>
          </a:xfrm>
          <a:prstGeom prst="rect">
            <a:avLst/>
          </a:prstGeom>
          <a:solidFill>
            <a:srgbClr val="C3004D"/>
          </a:solidFill>
          <a:ln w="9525">
            <a:noFill/>
            <a:miter lim="800000"/>
            <a:headEnd/>
            <a:tailEnd/>
          </a:ln>
        </p:spPr>
        <p:txBody>
          <a:bodyPr rot="10800000" wrap="none" lIns="33057" tIns="33057" rIns="33057" bIns="33057" anchor="ctr"/>
          <a:lstStyle/>
          <a:p>
            <a:pPr marL="0" marR="0" lvl="0" indent="0" algn="ctr" defTabSz="839735" rtl="0" eaLnBrk="1" fontAlgn="auto" latinLnBrk="0" hangingPunct="1">
              <a:lnSpc>
                <a:spcPct val="100000"/>
              </a:lnSpc>
              <a:spcBef>
                <a:spcPts val="0"/>
              </a:spcBef>
              <a:spcAft>
                <a:spcPts val="0"/>
              </a:spcAft>
              <a:buClrTx/>
              <a:buSzTx/>
              <a:buFontTx/>
              <a:buNone/>
              <a:tabLst/>
              <a:defRPr/>
            </a:pPr>
            <a:endParaRPr kumimoji="0" lang="ko-KR" altLang="ko-KR" sz="1700" b="0" i="0" u="none" strike="noStrike" kern="1200" cap="none" spc="0" normalizeH="0" baseline="0" noProof="0" dirty="0">
              <a:ln>
                <a:noFill/>
              </a:ln>
              <a:solidFill>
                <a:srgbClr val="000000"/>
              </a:solidFill>
              <a:effectLst/>
              <a:uLnTx/>
              <a:uFillTx/>
              <a:latin typeface="맑은 고딕" pitchFamily="50" charset="-127"/>
              <a:ea typeface="맑은 고딕" pitchFamily="50" charset="-127"/>
              <a:cs typeface="+mn-cs"/>
            </a:endParaRPr>
          </a:p>
        </p:txBody>
      </p:sp>
      <p:sp>
        <p:nvSpPr>
          <p:cNvPr id="21" name="Rectangle 10"/>
          <p:cNvSpPr>
            <a:spLocks noChangeArrowheads="1"/>
          </p:cNvSpPr>
          <p:nvPr userDrawn="1"/>
        </p:nvSpPr>
        <p:spPr bwMode="auto">
          <a:xfrm flipV="1">
            <a:off x="2608" y="969694"/>
            <a:ext cx="12195174" cy="33338"/>
          </a:xfrm>
          <a:prstGeom prst="rect">
            <a:avLst/>
          </a:prstGeom>
          <a:solidFill>
            <a:srgbClr val="BFBFBF"/>
          </a:solidFill>
          <a:ln w="12700" cap="rnd">
            <a:noFill/>
            <a:prstDash val="sysDot"/>
            <a:miter lim="800000"/>
            <a:headEnd/>
            <a:tailEnd/>
          </a:ln>
        </p:spPr>
        <p:txBody>
          <a:bodyPr rot="10800000" wrap="none" lIns="83964" tIns="41982" rIns="83964" bIns="41982" anchor="ctr"/>
          <a:lstStyle/>
          <a:p>
            <a:pPr marL="0" marR="0" lvl="0" indent="0" algn="l" defTabSz="839735" rtl="0" eaLnBrk="1" fontAlgn="auto" latinLnBrk="0" hangingPunct="1">
              <a:lnSpc>
                <a:spcPct val="100000"/>
              </a:lnSpc>
              <a:spcBef>
                <a:spcPts val="0"/>
              </a:spcBef>
              <a:spcAft>
                <a:spcPts val="0"/>
              </a:spcAft>
              <a:buClrTx/>
              <a:buSzTx/>
              <a:buFontTx/>
              <a:buNone/>
              <a:tabLst/>
              <a:defRPr/>
            </a:pPr>
            <a:endParaRPr kumimoji="0" lang="ko-KR" altLang="en-US" sz="1700" b="0" i="0" u="none" strike="noStrike" kern="1200" cap="none" spc="0" normalizeH="0" baseline="0" noProof="0" dirty="0">
              <a:ln>
                <a:noFill/>
              </a:ln>
              <a:solidFill>
                <a:srgbClr val="000000"/>
              </a:solidFill>
              <a:effectLst/>
              <a:uLnTx/>
              <a:uFillTx/>
              <a:latin typeface="맑은 고딕" pitchFamily="50" charset="-127"/>
              <a:ea typeface="맑은 고딕" pitchFamily="50" charset="-127"/>
              <a:cs typeface="+mn-cs"/>
            </a:endParaRPr>
          </a:p>
        </p:txBody>
      </p:sp>
    </p:spTree>
    <p:extLst>
      <p:ext uri="{BB962C8B-B14F-4D97-AF65-F5344CB8AC3E}">
        <p14:creationId xmlns:p14="http://schemas.microsoft.com/office/powerpoint/2010/main" val="2832937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400" rtl="0" eaLnBrk="1" latinLnBrk="1" hangingPunct="1">
        <a:lnSpc>
          <a:spcPct val="8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1"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5.xml"/><Relationship Id="rId5" Type="http://schemas.openxmlformats.org/officeDocument/2006/relationships/image" Target="../media/image32.png"/><Relationship Id="rId4" Type="http://schemas.openxmlformats.org/officeDocument/2006/relationships/image" Target="../media/image3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p:txBody>
          <a:bodyPr anchor="ctr">
            <a:normAutofit/>
          </a:bodyPr>
          <a:lstStyle/>
          <a:p>
            <a:pPr marL="0" indent="0" algn="ctr">
              <a:buNone/>
            </a:pPr>
            <a:r>
              <a:rPr lang="ko-KR" altLang="en-US" sz="4000" dirty="0" err="1" smtClean="0"/>
              <a:t>캐글</a:t>
            </a:r>
            <a:r>
              <a:rPr lang="ko-KR" altLang="en-US" sz="4000" dirty="0" smtClean="0"/>
              <a:t> </a:t>
            </a:r>
            <a:r>
              <a:rPr lang="en-US" altLang="ko-KR" sz="4000" dirty="0" smtClean="0"/>
              <a:t>Advance </a:t>
            </a:r>
            <a:r>
              <a:rPr lang="ko-KR" altLang="en-US" sz="4000" dirty="0" err="1" smtClean="0"/>
              <a:t>머신러닝</a:t>
            </a:r>
            <a:r>
              <a:rPr lang="ko-KR" altLang="en-US" sz="4000" dirty="0" smtClean="0"/>
              <a:t> 실전 박치기</a:t>
            </a:r>
            <a:endParaRPr lang="ko-KR" altLang="en-US" sz="4000" dirty="0"/>
          </a:p>
        </p:txBody>
      </p:sp>
    </p:spTree>
    <p:extLst>
      <p:ext uri="{BB962C8B-B14F-4D97-AF65-F5344CB8AC3E}">
        <p14:creationId xmlns:p14="http://schemas.microsoft.com/office/powerpoint/2010/main" val="575605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err="1" smtClean="0"/>
              <a:t>머신러닝의</a:t>
            </a:r>
            <a:r>
              <a:rPr lang="ko-KR" altLang="en-US" dirty="0" smtClean="0"/>
              <a:t> 주요 구성 요소</a:t>
            </a:r>
            <a:endParaRPr lang="ko-KR" altLang="en-US" dirty="0"/>
          </a:p>
        </p:txBody>
      </p:sp>
      <p:sp>
        <p:nvSpPr>
          <p:cNvPr id="3" name="내용 개체 틀 2"/>
          <p:cNvSpPr>
            <a:spLocks noGrp="1"/>
          </p:cNvSpPr>
          <p:nvPr>
            <p:ph idx="1"/>
          </p:nvPr>
        </p:nvSpPr>
        <p:spPr>
          <a:xfrm>
            <a:off x="531950" y="2982097"/>
            <a:ext cx="11129420" cy="733168"/>
          </a:xfrm>
        </p:spPr>
        <p:txBody>
          <a:bodyPr>
            <a:normAutofit/>
          </a:bodyPr>
          <a:lstStyle/>
          <a:p>
            <a:pPr marL="0" indent="0" algn="ctr">
              <a:buNone/>
            </a:pPr>
            <a:r>
              <a:rPr lang="ko-KR" altLang="en-US" sz="4800" dirty="0" smtClean="0"/>
              <a:t>데이터 </a:t>
            </a:r>
            <a:r>
              <a:rPr lang="en-US" altLang="ko-KR" sz="4800" dirty="0" smtClean="0"/>
              <a:t>+ </a:t>
            </a:r>
            <a:r>
              <a:rPr lang="ko-KR" altLang="en-US" sz="4800" dirty="0" smtClean="0"/>
              <a:t>알고리즘</a:t>
            </a:r>
            <a:endParaRPr lang="ko-KR" altLang="en-US" sz="4800" dirty="0"/>
          </a:p>
        </p:txBody>
      </p:sp>
    </p:spTree>
    <p:extLst>
      <p:ext uri="{BB962C8B-B14F-4D97-AF65-F5344CB8AC3E}">
        <p14:creationId xmlns:p14="http://schemas.microsoft.com/office/powerpoint/2010/main" val="2532931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err="1" smtClean="0"/>
              <a:t>머신러닝에서</a:t>
            </a:r>
            <a:r>
              <a:rPr lang="ko-KR" altLang="en-US" dirty="0" smtClean="0"/>
              <a:t> 분석 요소 도출</a:t>
            </a:r>
            <a:endParaRPr lang="ko-KR" altLang="en-US" dirty="0"/>
          </a:p>
        </p:txBody>
      </p:sp>
      <p:sp>
        <p:nvSpPr>
          <p:cNvPr id="3" name="내용 개체 틀 2"/>
          <p:cNvSpPr>
            <a:spLocks noGrp="1"/>
          </p:cNvSpPr>
          <p:nvPr>
            <p:ph idx="1"/>
          </p:nvPr>
        </p:nvSpPr>
        <p:spPr>
          <a:xfrm>
            <a:off x="1182739" y="3089190"/>
            <a:ext cx="3216266" cy="774356"/>
          </a:xfrm>
        </p:spPr>
        <p:txBody>
          <a:bodyPr/>
          <a:lstStyle/>
          <a:p>
            <a:pPr marL="0" indent="0">
              <a:buNone/>
            </a:pPr>
            <a:r>
              <a:rPr lang="ko-KR" altLang="en-US" dirty="0" smtClean="0"/>
              <a:t>문제 도메인 정의</a:t>
            </a:r>
            <a:endParaRPr lang="ko-KR" altLang="en-US" dirty="0"/>
          </a:p>
        </p:txBody>
      </p:sp>
      <p:sp>
        <p:nvSpPr>
          <p:cNvPr id="4" name="오른쪽 화살표 3"/>
          <p:cNvSpPr/>
          <p:nvPr/>
        </p:nvSpPr>
        <p:spPr>
          <a:xfrm>
            <a:off x="5181599" y="2603158"/>
            <a:ext cx="1672281" cy="1392194"/>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5" name="내용 개체 틀 2"/>
          <p:cNvSpPr txBox="1">
            <a:spLocks/>
          </p:cNvSpPr>
          <p:nvPr/>
        </p:nvSpPr>
        <p:spPr>
          <a:xfrm>
            <a:off x="7913052" y="3089190"/>
            <a:ext cx="3216266" cy="774356"/>
          </a:xfrm>
          <a:prstGeom prst="rect">
            <a:avLst/>
          </a:prstGeom>
        </p:spPr>
        <p:txBody>
          <a:bodyPr vert="horz" lIns="0" tIns="0" rIns="0" bIns="0" rtlCol="0">
            <a:normAutofit/>
          </a:bodyPr>
          <a:lstStyle>
            <a:lvl1pPr marL="228600" indent="-228600" algn="l" defTabSz="914400" rtl="0" eaLnBrk="1" latinLnBrk="1"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1"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a:lstStyle>
          <a:p>
            <a:pPr marL="0" indent="0">
              <a:buFont typeface="Arial" panose="020B0604020202020204" pitchFamily="34" charset="0"/>
              <a:buNone/>
            </a:pPr>
            <a:r>
              <a:rPr lang="ko-KR" altLang="en-US" dirty="0" smtClean="0"/>
              <a:t>데이터 수집과 가공</a:t>
            </a:r>
            <a:endParaRPr lang="ko-KR" altLang="en-US" dirty="0"/>
          </a:p>
        </p:txBody>
      </p:sp>
    </p:spTree>
    <p:extLst>
      <p:ext uri="{BB962C8B-B14F-4D97-AF65-F5344CB8AC3E}">
        <p14:creationId xmlns:p14="http://schemas.microsoft.com/office/powerpoint/2010/main" val="1900950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p:txBody>
          <a:bodyPr anchor="ctr">
            <a:normAutofit/>
          </a:bodyPr>
          <a:lstStyle/>
          <a:p>
            <a:pPr marL="0" indent="0" algn="ctr">
              <a:buNone/>
            </a:pPr>
            <a:r>
              <a:rPr lang="ko-KR" altLang="en-US" sz="3600" dirty="0"/>
              <a:t>분석을 위한 데이터 처리 </a:t>
            </a:r>
            <a:r>
              <a:rPr lang="ko-KR" altLang="en-US" sz="3600" dirty="0" smtClean="0"/>
              <a:t>기술 </a:t>
            </a:r>
            <a:r>
              <a:rPr lang="en-US" altLang="ko-KR" sz="3600" dirty="0" smtClean="0"/>
              <a:t>- </a:t>
            </a:r>
            <a:r>
              <a:rPr lang="ko-KR" altLang="en-US" sz="3600" dirty="0" smtClean="0"/>
              <a:t>기본</a:t>
            </a:r>
            <a:endParaRPr lang="ko-KR" altLang="en-US" sz="3600" dirty="0"/>
          </a:p>
        </p:txBody>
      </p:sp>
    </p:spTree>
    <p:extLst>
      <p:ext uri="{BB962C8B-B14F-4D97-AF65-F5344CB8AC3E}">
        <p14:creationId xmlns:p14="http://schemas.microsoft.com/office/powerpoint/2010/main" val="3406599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분석을 위한 데이터 처리 활용 기술</a:t>
            </a:r>
            <a:endParaRPr lang="ko-KR" altLang="en-US" dirty="0"/>
          </a:p>
        </p:txBody>
      </p:sp>
      <p:sp>
        <p:nvSpPr>
          <p:cNvPr id="4" name="직사각형 3"/>
          <p:cNvSpPr/>
          <p:nvPr/>
        </p:nvSpPr>
        <p:spPr>
          <a:xfrm>
            <a:off x="927264" y="1812324"/>
            <a:ext cx="2306594" cy="11121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ko-KR" altLang="en-US" dirty="0" smtClean="0"/>
              <a:t>데이터 </a:t>
            </a:r>
            <a:r>
              <a:rPr lang="ko-KR" altLang="en-US" dirty="0"/>
              <a:t>관계 이해 </a:t>
            </a:r>
            <a:endParaRPr lang="en-US" altLang="ko-KR" dirty="0" smtClean="0"/>
          </a:p>
        </p:txBody>
      </p:sp>
      <p:sp>
        <p:nvSpPr>
          <p:cNvPr id="5" name="직사각형 4"/>
          <p:cNvSpPr/>
          <p:nvPr/>
        </p:nvSpPr>
        <p:spPr>
          <a:xfrm>
            <a:off x="5228619" y="1812324"/>
            <a:ext cx="2224215" cy="11121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dirty="0" smtClean="0"/>
              <a:t>GROUP BY </a:t>
            </a:r>
            <a:r>
              <a:rPr lang="ko-KR" altLang="en-US" dirty="0" smtClean="0"/>
              <a:t>활용</a:t>
            </a:r>
            <a:endParaRPr lang="en-US" altLang="ko-KR" dirty="0"/>
          </a:p>
        </p:txBody>
      </p:sp>
      <p:sp>
        <p:nvSpPr>
          <p:cNvPr id="6" name="직사각형 5"/>
          <p:cNvSpPr/>
          <p:nvPr/>
        </p:nvSpPr>
        <p:spPr>
          <a:xfrm>
            <a:off x="9135763" y="1812324"/>
            <a:ext cx="2347783" cy="11121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dirty="0" smtClean="0"/>
              <a:t>Analytic window </a:t>
            </a:r>
            <a:r>
              <a:rPr lang="ko-KR" altLang="en-US" dirty="0" smtClean="0"/>
              <a:t>함수 활용</a:t>
            </a:r>
            <a:endParaRPr lang="en-US" altLang="ko-KR" dirty="0"/>
          </a:p>
        </p:txBody>
      </p:sp>
      <p:sp>
        <p:nvSpPr>
          <p:cNvPr id="8" name="TextBox 7"/>
          <p:cNvSpPr txBox="1"/>
          <p:nvPr/>
        </p:nvSpPr>
        <p:spPr>
          <a:xfrm>
            <a:off x="531950" y="3451653"/>
            <a:ext cx="3258532" cy="1246495"/>
          </a:xfrm>
          <a:prstGeom prst="rect">
            <a:avLst/>
          </a:prstGeom>
          <a:noFill/>
        </p:spPr>
        <p:txBody>
          <a:bodyPr wrap="none" lIns="0" tIns="0" rIns="0" bIns="0" rtlCol="0">
            <a:noAutofit/>
          </a:bodyPr>
          <a:lstStyle/>
          <a:p>
            <a:pPr marL="285750" indent="-285750">
              <a:lnSpc>
                <a:spcPct val="150000"/>
              </a:lnSpc>
              <a:buFont typeface="Arial" panose="020B0604020202020204" pitchFamily="34" charset="0"/>
              <a:buChar char="•"/>
            </a:pPr>
            <a:r>
              <a:rPr lang="en-US" altLang="ko-KR" dirty="0" smtClean="0"/>
              <a:t>1:1, 1:M, M:N </a:t>
            </a:r>
            <a:r>
              <a:rPr lang="ko-KR" altLang="en-US" dirty="0" smtClean="0"/>
              <a:t>관계 </a:t>
            </a:r>
            <a:endParaRPr lang="en-US" altLang="ko-KR" dirty="0" smtClean="0"/>
          </a:p>
          <a:p>
            <a:pPr marL="285750" indent="-285750">
              <a:lnSpc>
                <a:spcPct val="150000"/>
              </a:lnSpc>
              <a:buFont typeface="Arial" panose="020B0604020202020204" pitchFamily="34" charset="0"/>
              <a:buChar char="•"/>
            </a:pPr>
            <a:r>
              <a:rPr lang="ko-KR" altLang="en-US" dirty="0" smtClean="0"/>
              <a:t>테이블의 의미상의 주어</a:t>
            </a:r>
            <a:r>
              <a:rPr lang="en-US" altLang="ko-KR" dirty="0"/>
              <a:t> </a:t>
            </a:r>
            <a:r>
              <a:rPr lang="ko-KR" altLang="en-US" dirty="0" smtClean="0"/>
              <a:t>이해</a:t>
            </a:r>
            <a:endParaRPr lang="en-US" altLang="ko-KR" dirty="0" smtClean="0"/>
          </a:p>
          <a:p>
            <a:pPr marL="285750" indent="-285750">
              <a:lnSpc>
                <a:spcPct val="150000"/>
              </a:lnSpc>
              <a:buFont typeface="Arial" panose="020B0604020202020204" pitchFamily="34" charset="0"/>
              <a:buChar char="•"/>
            </a:pPr>
            <a:r>
              <a:rPr lang="ko-KR" altLang="en-US" dirty="0" smtClean="0"/>
              <a:t>분석 주요 차원</a:t>
            </a:r>
            <a:r>
              <a:rPr lang="en-US" altLang="ko-KR" dirty="0" smtClean="0"/>
              <a:t>/</a:t>
            </a:r>
            <a:r>
              <a:rPr lang="ko-KR" altLang="en-US" dirty="0" smtClean="0"/>
              <a:t>도메인</a:t>
            </a:r>
            <a:r>
              <a:rPr lang="en-US" altLang="ko-KR" dirty="0"/>
              <a:t> </a:t>
            </a:r>
            <a:r>
              <a:rPr lang="ko-KR" altLang="en-US" dirty="0" smtClean="0"/>
              <a:t>이해</a:t>
            </a:r>
          </a:p>
        </p:txBody>
      </p:sp>
      <p:sp>
        <p:nvSpPr>
          <p:cNvPr id="9" name="TextBox 8"/>
          <p:cNvSpPr txBox="1"/>
          <p:nvPr/>
        </p:nvSpPr>
        <p:spPr>
          <a:xfrm>
            <a:off x="4846026" y="3451654"/>
            <a:ext cx="3176540" cy="1246495"/>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en-US" altLang="ko-KR" dirty="0" smtClean="0"/>
              <a:t>Group by, </a:t>
            </a:r>
            <a:r>
              <a:rPr lang="en-US" altLang="ko-KR" b="1" dirty="0"/>
              <a:t>Group by Case when </a:t>
            </a:r>
            <a:r>
              <a:rPr lang="ko-KR" altLang="en-US" dirty="0" smtClean="0"/>
              <a:t>의 자유로운 활용</a:t>
            </a:r>
            <a:endParaRPr lang="en-US" altLang="ko-KR" dirty="0" smtClean="0"/>
          </a:p>
          <a:p>
            <a:pPr marL="285750" indent="-285750">
              <a:lnSpc>
                <a:spcPct val="150000"/>
              </a:lnSpc>
              <a:buFont typeface="Arial" panose="020B0604020202020204" pitchFamily="34" charset="0"/>
              <a:buChar char="•"/>
            </a:pPr>
            <a:r>
              <a:rPr lang="en-US" altLang="ko-KR" dirty="0" smtClean="0"/>
              <a:t>Group by</a:t>
            </a:r>
            <a:r>
              <a:rPr lang="ko-KR" altLang="en-US" dirty="0" smtClean="0"/>
              <a:t>를 통한 집합의 변형</a:t>
            </a:r>
            <a:endParaRPr lang="en-US" altLang="ko-KR" dirty="0" smtClean="0"/>
          </a:p>
        </p:txBody>
      </p:sp>
      <p:sp>
        <p:nvSpPr>
          <p:cNvPr id="10" name="TextBox 9"/>
          <p:cNvSpPr txBox="1"/>
          <p:nvPr/>
        </p:nvSpPr>
        <p:spPr>
          <a:xfrm>
            <a:off x="8721384" y="3451654"/>
            <a:ext cx="3289384" cy="415498"/>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en-US" altLang="ko-KR" dirty="0" smtClean="0"/>
              <a:t>Analytic </a:t>
            </a:r>
            <a:r>
              <a:rPr lang="ko-KR" altLang="en-US" dirty="0" smtClean="0"/>
              <a:t>함수의 자유로운 활용</a:t>
            </a:r>
            <a:endParaRPr lang="en-US" altLang="ko-KR" dirty="0" smtClean="0"/>
          </a:p>
        </p:txBody>
      </p:sp>
    </p:spTree>
    <p:extLst>
      <p:ext uri="{BB962C8B-B14F-4D97-AF65-F5344CB8AC3E}">
        <p14:creationId xmlns:p14="http://schemas.microsoft.com/office/powerpoint/2010/main" val="3393738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데이터 관계 이해</a:t>
            </a:r>
            <a:endParaRPr lang="ko-KR" altLang="en-US" dirty="0"/>
          </a:p>
        </p:txBody>
      </p:sp>
      <p:pic>
        <p:nvPicPr>
          <p:cNvPr id="4" name="그림 3"/>
          <p:cNvPicPr>
            <a:picLocks noChangeAspect="1"/>
          </p:cNvPicPr>
          <p:nvPr/>
        </p:nvPicPr>
        <p:blipFill>
          <a:blip r:embed="rId2"/>
          <a:stretch>
            <a:fillRect/>
          </a:stretch>
        </p:blipFill>
        <p:spPr>
          <a:xfrm>
            <a:off x="689918" y="2508936"/>
            <a:ext cx="5406081" cy="1198518"/>
          </a:xfrm>
          <a:prstGeom prst="rect">
            <a:avLst/>
          </a:prstGeom>
        </p:spPr>
      </p:pic>
      <p:pic>
        <p:nvPicPr>
          <p:cNvPr id="5" name="그림 4"/>
          <p:cNvPicPr>
            <a:picLocks noChangeAspect="1"/>
          </p:cNvPicPr>
          <p:nvPr/>
        </p:nvPicPr>
        <p:blipFill>
          <a:blip r:embed="rId3"/>
          <a:stretch>
            <a:fillRect/>
          </a:stretch>
        </p:blipFill>
        <p:spPr>
          <a:xfrm>
            <a:off x="6718566" y="1127682"/>
            <a:ext cx="5145045" cy="5504153"/>
          </a:xfrm>
          <a:prstGeom prst="rect">
            <a:avLst/>
          </a:prstGeom>
        </p:spPr>
      </p:pic>
      <p:sp>
        <p:nvSpPr>
          <p:cNvPr id="3" name="TextBox 2"/>
          <p:cNvSpPr txBox="1"/>
          <p:nvPr/>
        </p:nvSpPr>
        <p:spPr>
          <a:xfrm>
            <a:off x="864972" y="1968843"/>
            <a:ext cx="5231027" cy="378940"/>
          </a:xfrm>
          <a:prstGeom prst="rect">
            <a:avLst/>
          </a:prstGeom>
          <a:noFill/>
        </p:spPr>
        <p:txBody>
          <a:bodyPr wrap="square" lIns="0" tIns="0" rIns="0" bIns="0" rtlCol="0" anchor="ctr">
            <a:noAutofit/>
          </a:bodyPr>
          <a:lstStyle/>
          <a:p>
            <a:pPr algn="ctr">
              <a:lnSpc>
                <a:spcPct val="110000"/>
              </a:lnSpc>
            </a:pPr>
            <a:r>
              <a:rPr lang="en-US" altLang="ko-KR" dirty="0" smtClean="0"/>
              <a:t>1:1 , 1:M, M:N </a:t>
            </a:r>
            <a:r>
              <a:rPr lang="ko-KR" altLang="en-US" dirty="0" smtClean="0"/>
              <a:t>관계의 이해</a:t>
            </a:r>
          </a:p>
        </p:txBody>
      </p:sp>
    </p:spTree>
    <p:extLst>
      <p:ext uri="{BB962C8B-B14F-4D97-AF65-F5344CB8AC3E}">
        <p14:creationId xmlns:p14="http://schemas.microsoft.com/office/powerpoint/2010/main" val="1795602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Pandas Join</a:t>
            </a:r>
            <a:endParaRPr lang="ko-KR" altLang="en-US" dirty="0"/>
          </a:p>
        </p:txBody>
      </p:sp>
      <p:pic>
        <p:nvPicPr>
          <p:cNvPr id="4" name="그림 3"/>
          <p:cNvPicPr>
            <a:picLocks noChangeAspect="1"/>
          </p:cNvPicPr>
          <p:nvPr/>
        </p:nvPicPr>
        <p:blipFill rotWithShape="1">
          <a:blip r:embed="rId2"/>
          <a:srcRect l="26390" r="49130"/>
          <a:stretch/>
        </p:blipFill>
        <p:spPr>
          <a:xfrm>
            <a:off x="7886697" y="2725123"/>
            <a:ext cx="1622855" cy="1714500"/>
          </a:xfrm>
          <a:prstGeom prst="rect">
            <a:avLst/>
          </a:prstGeom>
        </p:spPr>
      </p:pic>
      <p:pic>
        <p:nvPicPr>
          <p:cNvPr id="5" name="그림 4"/>
          <p:cNvPicPr>
            <a:picLocks noChangeAspect="1"/>
          </p:cNvPicPr>
          <p:nvPr/>
        </p:nvPicPr>
        <p:blipFill rotWithShape="1">
          <a:blip r:embed="rId2"/>
          <a:srcRect r="74045"/>
          <a:stretch/>
        </p:blipFill>
        <p:spPr>
          <a:xfrm>
            <a:off x="2645376" y="2725123"/>
            <a:ext cx="1720679" cy="1714500"/>
          </a:xfrm>
          <a:prstGeom prst="rect">
            <a:avLst/>
          </a:prstGeom>
        </p:spPr>
      </p:pic>
      <p:pic>
        <p:nvPicPr>
          <p:cNvPr id="6" name="그림 5"/>
          <p:cNvPicPr>
            <a:picLocks noChangeAspect="1"/>
          </p:cNvPicPr>
          <p:nvPr/>
        </p:nvPicPr>
        <p:blipFill rotWithShape="1">
          <a:blip r:embed="rId2"/>
          <a:srcRect l="51367"/>
          <a:stretch/>
        </p:blipFill>
        <p:spPr>
          <a:xfrm>
            <a:off x="4497859" y="2725123"/>
            <a:ext cx="3224084" cy="1714500"/>
          </a:xfrm>
          <a:prstGeom prst="rect">
            <a:avLst/>
          </a:prstGeom>
        </p:spPr>
      </p:pic>
      <p:sp>
        <p:nvSpPr>
          <p:cNvPr id="7" name="직사각형 6"/>
          <p:cNvSpPr/>
          <p:nvPr/>
        </p:nvSpPr>
        <p:spPr>
          <a:xfrm>
            <a:off x="2949146" y="4143632"/>
            <a:ext cx="1293340" cy="295991"/>
          </a:xfrm>
          <a:prstGeom prst="rect">
            <a:avLst/>
          </a:prstGeom>
          <a:solidFill>
            <a:schemeClr val="bg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sz="1600" dirty="0" smtClean="0">
                <a:solidFill>
                  <a:schemeClr val="tx1"/>
                </a:solidFill>
              </a:rPr>
              <a:t>Inner join</a:t>
            </a:r>
            <a:endParaRPr lang="ko-KR" altLang="en-US" sz="1600" dirty="0">
              <a:solidFill>
                <a:schemeClr val="tx1"/>
              </a:solidFill>
            </a:endParaRPr>
          </a:p>
        </p:txBody>
      </p:sp>
      <p:sp>
        <p:nvSpPr>
          <p:cNvPr id="8" name="직사각형 7"/>
          <p:cNvSpPr/>
          <p:nvPr/>
        </p:nvSpPr>
        <p:spPr>
          <a:xfrm>
            <a:off x="4546256" y="4143632"/>
            <a:ext cx="1416909" cy="295991"/>
          </a:xfrm>
          <a:prstGeom prst="rect">
            <a:avLst/>
          </a:prstGeom>
          <a:solidFill>
            <a:schemeClr val="bg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sz="1600" dirty="0">
                <a:solidFill>
                  <a:schemeClr val="tx1"/>
                </a:solidFill>
              </a:rPr>
              <a:t>l</a:t>
            </a:r>
            <a:r>
              <a:rPr lang="en-US" altLang="ko-KR" sz="1600" dirty="0" smtClean="0">
                <a:solidFill>
                  <a:schemeClr val="tx1"/>
                </a:solidFill>
              </a:rPr>
              <a:t>eft outer join</a:t>
            </a:r>
            <a:endParaRPr lang="ko-KR" altLang="en-US" sz="1600" dirty="0">
              <a:solidFill>
                <a:schemeClr val="tx1"/>
              </a:solidFill>
            </a:endParaRPr>
          </a:p>
        </p:txBody>
      </p:sp>
      <p:sp>
        <p:nvSpPr>
          <p:cNvPr id="9" name="직사각형 8"/>
          <p:cNvSpPr/>
          <p:nvPr/>
        </p:nvSpPr>
        <p:spPr>
          <a:xfrm>
            <a:off x="6210299" y="4143632"/>
            <a:ext cx="1560041" cy="295991"/>
          </a:xfrm>
          <a:prstGeom prst="rect">
            <a:avLst/>
          </a:prstGeom>
          <a:solidFill>
            <a:schemeClr val="bg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sz="1600" dirty="0" smtClean="0">
                <a:solidFill>
                  <a:schemeClr val="tx1"/>
                </a:solidFill>
              </a:rPr>
              <a:t>right outer join</a:t>
            </a:r>
            <a:endParaRPr lang="ko-KR" altLang="en-US" sz="1600" dirty="0">
              <a:solidFill>
                <a:schemeClr val="tx1"/>
              </a:solidFill>
            </a:endParaRPr>
          </a:p>
        </p:txBody>
      </p:sp>
      <p:sp>
        <p:nvSpPr>
          <p:cNvPr id="10" name="직사각형 9"/>
          <p:cNvSpPr/>
          <p:nvPr/>
        </p:nvSpPr>
        <p:spPr>
          <a:xfrm>
            <a:off x="7918103" y="4143632"/>
            <a:ext cx="1560041" cy="295991"/>
          </a:xfrm>
          <a:prstGeom prst="rect">
            <a:avLst/>
          </a:prstGeom>
          <a:solidFill>
            <a:schemeClr val="bg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sz="1600" dirty="0" smtClean="0">
                <a:solidFill>
                  <a:schemeClr val="tx1"/>
                </a:solidFill>
              </a:rPr>
              <a:t>full outer join</a:t>
            </a:r>
            <a:endParaRPr lang="ko-KR" altLang="en-US" sz="1600" dirty="0">
              <a:solidFill>
                <a:schemeClr val="tx1"/>
              </a:solidFill>
            </a:endParaRPr>
          </a:p>
        </p:txBody>
      </p:sp>
      <p:sp>
        <p:nvSpPr>
          <p:cNvPr id="11" name="TextBox 10"/>
          <p:cNvSpPr txBox="1"/>
          <p:nvPr/>
        </p:nvSpPr>
        <p:spPr>
          <a:xfrm>
            <a:off x="3583460" y="1637383"/>
            <a:ext cx="6409037" cy="609600"/>
          </a:xfrm>
          <a:prstGeom prst="rect">
            <a:avLst/>
          </a:prstGeom>
          <a:noFill/>
        </p:spPr>
        <p:txBody>
          <a:bodyPr wrap="square" lIns="0" tIns="0" rIns="0" bIns="0" rtlCol="0">
            <a:noAutofit/>
          </a:bodyPr>
          <a:lstStyle/>
          <a:p>
            <a:pPr>
              <a:lnSpc>
                <a:spcPct val="110000"/>
              </a:lnSpc>
            </a:pPr>
            <a:r>
              <a:rPr lang="en-US" altLang="ko-KR" sz="2400" dirty="0" err="1" smtClean="0"/>
              <a:t>Join_result</a:t>
            </a:r>
            <a:r>
              <a:rPr lang="en-US" altLang="ko-KR" sz="2400" dirty="0" smtClean="0"/>
              <a:t> = </a:t>
            </a:r>
            <a:r>
              <a:rPr lang="en-US" altLang="ko-KR" sz="2400" dirty="0" err="1" smtClean="0"/>
              <a:t>x.merge</a:t>
            </a:r>
            <a:r>
              <a:rPr lang="en-US" altLang="ko-KR" sz="2400" dirty="0" smtClean="0"/>
              <a:t>(y, on=‘key’ how=</a:t>
            </a:r>
            <a:r>
              <a:rPr lang="en-US" altLang="ko-KR" sz="2400" dirty="0" smtClean="0">
                <a:solidFill>
                  <a:srgbClr val="FF0000"/>
                </a:solidFill>
              </a:rPr>
              <a:t>?</a:t>
            </a:r>
            <a:r>
              <a:rPr lang="en-US" altLang="ko-KR" sz="2400" dirty="0" smtClean="0"/>
              <a:t>)</a:t>
            </a:r>
            <a:endParaRPr lang="ko-KR" altLang="en-US" sz="2400" dirty="0" smtClean="0"/>
          </a:p>
        </p:txBody>
      </p:sp>
      <p:sp>
        <p:nvSpPr>
          <p:cNvPr id="12" name="Rectangle 1"/>
          <p:cNvSpPr>
            <a:spLocks noChangeArrowheads="1"/>
          </p:cNvSpPr>
          <p:nvPr/>
        </p:nvSpPr>
        <p:spPr bwMode="auto">
          <a:xfrm>
            <a:off x="288960" y="5089699"/>
            <a:ext cx="11614077"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100" b="0" i="0" u="none" strike="noStrike" cap="none" normalizeH="0" baseline="0" smtClean="0">
                <a:ln>
                  <a:noFill/>
                </a:ln>
                <a:solidFill>
                  <a:schemeClr val="tx1"/>
                </a:solidFill>
                <a:effectLst/>
                <a:latin typeface="Arial Unicode MS"/>
              </a:rPr>
              <a:t>DataFrame.merge</a:t>
            </a:r>
            <a:r>
              <a:rPr kumimoji="0" lang="ko-KR" altLang="ko-KR" sz="1100" b="0" i="0" u="none" strike="noStrike" cap="none" normalizeH="0" baseline="0" smtClean="0">
                <a:ln>
                  <a:noFill/>
                </a:ln>
                <a:solidFill>
                  <a:schemeClr val="tx1"/>
                </a:solidFill>
                <a:effectLst/>
              </a:rPr>
              <a:t>(</a:t>
            </a:r>
            <a:r>
              <a:rPr kumimoji="0" lang="ko-KR" altLang="ko-KR" sz="1100" b="0" i="0" u="none" strike="noStrike" cap="none" normalizeH="0" baseline="0" smtClean="0">
                <a:ln>
                  <a:noFill/>
                </a:ln>
                <a:solidFill>
                  <a:schemeClr val="tx1"/>
                </a:solidFill>
                <a:effectLst/>
                <a:latin typeface="Arial" panose="020B0604020202020204" pitchFamily="34" charset="0"/>
              </a:rPr>
              <a:t>right</a:t>
            </a:r>
            <a:r>
              <a:rPr kumimoji="0" lang="ko-KR" altLang="ko-KR" sz="1100" b="0" i="0" u="none" strike="noStrike" cap="none" normalizeH="0" baseline="0" smtClean="0">
                <a:ln>
                  <a:noFill/>
                </a:ln>
                <a:solidFill>
                  <a:schemeClr val="tx1"/>
                </a:solidFill>
                <a:effectLst/>
              </a:rPr>
              <a:t>, </a:t>
            </a:r>
            <a:r>
              <a:rPr kumimoji="0" lang="ko-KR" altLang="ko-KR" sz="1100" b="0" i="0" u="none" strike="noStrike" cap="none" normalizeH="0" baseline="0" smtClean="0">
                <a:ln>
                  <a:noFill/>
                </a:ln>
                <a:solidFill>
                  <a:schemeClr val="tx1"/>
                </a:solidFill>
                <a:effectLst/>
                <a:latin typeface="Arial" panose="020B0604020202020204" pitchFamily="34" charset="0"/>
              </a:rPr>
              <a:t>how=</a:t>
            </a:r>
            <a:r>
              <a:rPr kumimoji="0" lang="ko-KR" altLang="ko-KR" sz="1100" b="0" i="1" u="none" strike="noStrike" cap="none" normalizeH="0" baseline="0" smtClean="0">
                <a:ln>
                  <a:noFill/>
                </a:ln>
                <a:solidFill>
                  <a:schemeClr val="tx1"/>
                </a:solidFill>
                <a:effectLst/>
              </a:rPr>
              <a:t>'inner'</a:t>
            </a:r>
            <a:r>
              <a:rPr kumimoji="0" lang="ko-KR" altLang="ko-KR" sz="1100" b="0" i="0" u="none" strike="noStrike" cap="none" normalizeH="0" baseline="0" smtClean="0">
                <a:ln>
                  <a:noFill/>
                </a:ln>
                <a:solidFill>
                  <a:schemeClr val="tx1"/>
                </a:solidFill>
                <a:effectLst/>
                <a:latin typeface="Arial" panose="020B0604020202020204" pitchFamily="34" charset="0"/>
              </a:rPr>
              <a:t>, on=</a:t>
            </a:r>
            <a:r>
              <a:rPr kumimoji="0" lang="ko-KR" altLang="ko-KR" sz="1100" b="0" i="1" u="none" strike="noStrike" cap="none" normalizeH="0" baseline="0" smtClean="0">
                <a:ln>
                  <a:noFill/>
                </a:ln>
                <a:solidFill>
                  <a:schemeClr val="tx1"/>
                </a:solidFill>
                <a:effectLst/>
              </a:rPr>
              <a:t>None</a:t>
            </a:r>
            <a:r>
              <a:rPr kumimoji="0" lang="ko-KR" altLang="ko-KR" sz="1100" b="0" i="0" u="none" strike="noStrike" cap="none" normalizeH="0" baseline="0" smtClean="0">
                <a:ln>
                  <a:noFill/>
                </a:ln>
                <a:solidFill>
                  <a:schemeClr val="tx1"/>
                </a:solidFill>
                <a:effectLst/>
                <a:latin typeface="Arial" panose="020B0604020202020204" pitchFamily="34" charset="0"/>
              </a:rPr>
              <a:t>, left_on=</a:t>
            </a:r>
            <a:r>
              <a:rPr kumimoji="0" lang="ko-KR" altLang="ko-KR" sz="1100" b="0" i="1" u="none" strike="noStrike" cap="none" normalizeH="0" baseline="0" smtClean="0">
                <a:ln>
                  <a:noFill/>
                </a:ln>
                <a:solidFill>
                  <a:schemeClr val="tx1"/>
                </a:solidFill>
                <a:effectLst/>
              </a:rPr>
              <a:t>None</a:t>
            </a:r>
            <a:r>
              <a:rPr kumimoji="0" lang="ko-KR" altLang="ko-KR" sz="1100" b="0" i="0" u="none" strike="noStrike" cap="none" normalizeH="0" baseline="0" smtClean="0">
                <a:ln>
                  <a:noFill/>
                </a:ln>
                <a:solidFill>
                  <a:schemeClr val="tx1"/>
                </a:solidFill>
                <a:effectLst/>
                <a:latin typeface="Arial" panose="020B0604020202020204" pitchFamily="34" charset="0"/>
              </a:rPr>
              <a:t>, right_on=</a:t>
            </a:r>
            <a:r>
              <a:rPr kumimoji="0" lang="ko-KR" altLang="ko-KR" sz="1100" b="0" i="1" u="none" strike="noStrike" cap="none" normalizeH="0" baseline="0" smtClean="0">
                <a:ln>
                  <a:noFill/>
                </a:ln>
                <a:solidFill>
                  <a:schemeClr val="tx1"/>
                </a:solidFill>
                <a:effectLst/>
              </a:rPr>
              <a:t>None</a:t>
            </a:r>
            <a:r>
              <a:rPr kumimoji="0" lang="ko-KR" altLang="ko-KR" sz="1100" b="0" i="0" u="none" strike="noStrike" cap="none" normalizeH="0" baseline="0" smtClean="0">
                <a:ln>
                  <a:noFill/>
                </a:ln>
                <a:solidFill>
                  <a:schemeClr val="tx1"/>
                </a:solidFill>
                <a:effectLst/>
                <a:latin typeface="Arial" panose="020B0604020202020204" pitchFamily="34" charset="0"/>
              </a:rPr>
              <a:t>, left_index=</a:t>
            </a:r>
            <a:r>
              <a:rPr kumimoji="0" lang="ko-KR" altLang="ko-KR" sz="1100" b="0" i="1" u="none" strike="noStrike" cap="none" normalizeH="0" baseline="0" smtClean="0">
                <a:ln>
                  <a:noFill/>
                </a:ln>
                <a:solidFill>
                  <a:schemeClr val="tx1"/>
                </a:solidFill>
                <a:effectLst/>
              </a:rPr>
              <a:t>False</a:t>
            </a:r>
            <a:r>
              <a:rPr kumimoji="0" lang="ko-KR" altLang="ko-KR" sz="1100" b="0" i="0" u="none" strike="noStrike" cap="none" normalizeH="0" baseline="0" smtClean="0">
                <a:ln>
                  <a:noFill/>
                </a:ln>
                <a:solidFill>
                  <a:schemeClr val="tx1"/>
                </a:solidFill>
                <a:effectLst/>
                <a:latin typeface="Arial" panose="020B0604020202020204" pitchFamily="34" charset="0"/>
              </a:rPr>
              <a:t>, right_index=</a:t>
            </a:r>
            <a:r>
              <a:rPr kumimoji="0" lang="ko-KR" altLang="ko-KR" sz="1100" b="0" i="1" u="none" strike="noStrike" cap="none" normalizeH="0" baseline="0" smtClean="0">
                <a:ln>
                  <a:noFill/>
                </a:ln>
                <a:solidFill>
                  <a:schemeClr val="tx1"/>
                </a:solidFill>
                <a:effectLst/>
              </a:rPr>
              <a:t>False</a:t>
            </a:r>
            <a:r>
              <a:rPr kumimoji="0" lang="ko-KR" altLang="ko-KR" sz="1100" b="0" i="0" u="none" strike="noStrike" cap="none" normalizeH="0" baseline="0" smtClean="0">
                <a:ln>
                  <a:noFill/>
                </a:ln>
                <a:solidFill>
                  <a:schemeClr val="tx1"/>
                </a:solidFill>
                <a:effectLst/>
                <a:latin typeface="Arial" panose="020B0604020202020204" pitchFamily="34" charset="0"/>
              </a:rPr>
              <a:t>, sort=</a:t>
            </a:r>
            <a:r>
              <a:rPr kumimoji="0" lang="ko-KR" altLang="ko-KR" sz="1100" b="0" i="1" u="none" strike="noStrike" cap="none" normalizeH="0" baseline="0" smtClean="0">
                <a:ln>
                  <a:noFill/>
                </a:ln>
                <a:solidFill>
                  <a:schemeClr val="tx1"/>
                </a:solidFill>
                <a:effectLst/>
              </a:rPr>
              <a:t>False</a:t>
            </a:r>
            <a:r>
              <a:rPr kumimoji="0" lang="ko-KR" altLang="ko-KR" sz="1100" b="0" i="0" u="none" strike="noStrike" cap="none" normalizeH="0" baseline="0" smtClean="0">
                <a:ln>
                  <a:noFill/>
                </a:ln>
                <a:solidFill>
                  <a:schemeClr val="tx1"/>
                </a:solidFill>
                <a:effectLst/>
                <a:latin typeface="Arial" panose="020B0604020202020204" pitchFamily="34" charset="0"/>
              </a:rPr>
              <a:t>, suffixes=</a:t>
            </a:r>
            <a:r>
              <a:rPr kumimoji="0" lang="ko-KR" altLang="ko-KR" sz="1100" b="0" i="1" u="none" strike="noStrike" cap="none" normalizeH="0" baseline="0" smtClean="0">
                <a:ln>
                  <a:noFill/>
                </a:ln>
                <a:solidFill>
                  <a:schemeClr val="tx1"/>
                </a:solidFill>
                <a:effectLst/>
              </a:rPr>
              <a:t>'_x', '_y'</a:t>
            </a:r>
            <a:r>
              <a:rPr kumimoji="0" lang="ko-KR" altLang="ko-KR" sz="1100" b="0" i="0" u="none" strike="noStrike" cap="none" normalizeH="0" baseline="0" smtClean="0">
                <a:ln>
                  <a:noFill/>
                </a:ln>
                <a:solidFill>
                  <a:schemeClr val="tx1"/>
                </a:solidFill>
                <a:effectLst/>
                <a:latin typeface="Arial" panose="020B0604020202020204" pitchFamily="34" charset="0"/>
              </a:rPr>
              <a:t>, copy=</a:t>
            </a:r>
            <a:r>
              <a:rPr kumimoji="0" lang="ko-KR" altLang="ko-KR" sz="1100" b="0" i="1" u="none" strike="noStrike" cap="none" normalizeH="0" baseline="0" smtClean="0">
                <a:ln>
                  <a:noFill/>
                </a:ln>
                <a:solidFill>
                  <a:schemeClr val="tx1"/>
                </a:solidFill>
                <a:effectLst/>
              </a:rPr>
              <a:t>True</a:t>
            </a:r>
            <a:r>
              <a:rPr kumimoji="0" lang="ko-KR" altLang="ko-KR" sz="1100" b="0" i="0" u="none" strike="noStrike" cap="none" normalizeH="0" baseline="0" smtClean="0">
                <a:ln>
                  <a:noFill/>
                </a:ln>
                <a:solidFill>
                  <a:schemeClr val="tx1"/>
                </a:solidFill>
                <a:effectLst/>
                <a:latin typeface="Arial" panose="020B0604020202020204" pitchFamily="34" charset="0"/>
              </a:rPr>
              <a:t>, indicator=</a:t>
            </a:r>
            <a:r>
              <a:rPr kumimoji="0" lang="ko-KR" altLang="ko-KR" sz="1100" b="0" i="1" u="none" strike="noStrike" cap="none" normalizeH="0" baseline="0" smtClean="0">
                <a:ln>
                  <a:noFill/>
                </a:ln>
                <a:solidFill>
                  <a:schemeClr val="tx1"/>
                </a:solidFill>
                <a:effectLst/>
              </a:rPr>
              <a:t>False</a:t>
            </a:r>
            <a:r>
              <a:rPr kumimoji="0" lang="ko-KR" altLang="ko-KR" sz="1100" b="0" i="0" u="none" strike="noStrike" cap="none" normalizeH="0" baseline="0" smtClean="0">
                <a:ln>
                  <a:noFill/>
                </a:ln>
                <a:solidFill>
                  <a:schemeClr val="tx1"/>
                </a:solidFill>
                <a:effectLst/>
                <a:latin typeface="Arial" panose="020B0604020202020204" pitchFamily="34" charset="0"/>
              </a:rPr>
              <a:t>, validate=</a:t>
            </a:r>
            <a:r>
              <a:rPr kumimoji="0" lang="ko-KR" altLang="ko-KR" sz="1100" b="0" i="1" u="none" strike="noStrike" cap="none" normalizeH="0" baseline="0" smtClean="0">
                <a:ln>
                  <a:noFill/>
                </a:ln>
                <a:solidFill>
                  <a:schemeClr val="tx1"/>
                </a:solidFill>
                <a:effectLst/>
              </a:rPr>
              <a:t>None</a:t>
            </a:r>
            <a:r>
              <a:rPr kumimoji="0" lang="ko-KR" altLang="ko-KR" sz="1100" b="0" i="0" u="none" strike="noStrike" cap="none" normalizeH="0" baseline="0" smtClean="0">
                <a:ln>
                  <a:noFill/>
                </a:ln>
                <a:solidFill>
                  <a:schemeClr val="tx1"/>
                </a:solidFill>
                <a:effectLst/>
                <a:latin typeface="Arial" panose="020B0604020202020204" pitchFamily="34" charset="0"/>
              </a:rPr>
              <a:t>) </a:t>
            </a:r>
          </a:p>
        </p:txBody>
      </p:sp>
      <p:sp>
        <p:nvSpPr>
          <p:cNvPr id="13" name="Rectangle 2"/>
          <p:cNvSpPr>
            <a:spLocks noChangeArrowheads="1"/>
          </p:cNvSpPr>
          <p:nvPr/>
        </p:nvSpPr>
        <p:spPr bwMode="auto">
          <a:xfrm>
            <a:off x="288960" y="5819893"/>
            <a:ext cx="5191101"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200" b="0" i="0" u="none" strike="noStrike" cap="none" normalizeH="0" baseline="0" dirty="0" err="1" smtClean="0">
                <a:ln>
                  <a:noFill/>
                </a:ln>
                <a:solidFill>
                  <a:schemeClr val="tx1"/>
                </a:solidFill>
                <a:effectLst/>
                <a:latin typeface="Arial Unicode MS"/>
              </a:rPr>
              <a:t>DataFrame.join</a:t>
            </a:r>
            <a:r>
              <a:rPr kumimoji="0" lang="ko-KR" altLang="ko-KR" sz="1200" b="0" i="0" u="none" strike="noStrike" cap="none" normalizeH="0" baseline="0" dirty="0" smtClean="0">
                <a:ln>
                  <a:noFill/>
                </a:ln>
                <a:solidFill>
                  <a:schemeClr val="tx1"/>
                </a:solidFill>
                <a:effectLst/>
              </a:rPr>
              <a:t>(</a:t>
            </a:r>
            <a:r>
              <a:rPr kumimoji="0" lang="ko-KR" altLang="ko-KR" sz="1200" b="0" i="0" u="none" strike="noStrike" cap="none" normalizeH="0" baseline="0" dirty="0" err="1" smtClean="0">
                <a:ln>
                  <a:noFill/>
                </a:ln>
                <a:solidFill>
                  <a:schemeClr val="tx1"/>
                </a:solidFill>
                <a:effectLst/>
                <a:latin typeface="Arial" panose="020B0604020202020204" pitchFamily="34" charset="0"/>
              </a:rPr>
              <a:t>other</a:t>
            </a:r>
            <a:r>
              <a:rPr kumimoji="0" lang="ko-KR" altLang="ko-KR" sz="1200" b="0" i="0" u="none" strike="noStrike" cap="none" normalizeH="0" baseline="0" dirty="0" smtClean="0">
                <a:ln>
                  <a:noFill/>
                </a:ln>
                <a:solidFill>
                  <a:schemeClr val="tx1"/>
                </a:solidFill>
                <a:effectLst/>
              </a:rPr>
              <a:t>, </a:t>
            </a:r>
            <a:r>
              <a:rPr kumimoji="0" lang="ko-KR" altLang="ko-KR" sz="1200" b="0" i="0" u="none" strike="noStrike" cap="none" normalizeH="0" baseline="0" dirty="0" err="1" smtClean="0">
                <a:ln>
                  <a:noFill/>
                </a:ln>
                <a:solidFill>
                  <a:schemeClr val="tx1"/>
                </a:solidFill>
                <a:effectLst/>
                <a:latin typeface="Arial" panose="020B0604020202020204" pitchFamily="34" charset="0"/>
              </a:rPr>
              <a:t>on</a:t>
            </a:r>
            <a:r>
              <a:rPr kumimoji="0" lang="ko-KR" altLang="ko-KR" sz="1200" b="0" i="0" u="none" strike="noStrike" cap="none" normalizeH="0" baseline="0" dirty="0" smtClean="0">
                <a:ln>
                  <a:noFill/>
                </a:ln>
                <a:solidFill>
                  <a:schemeClr val="tx1"/>
                </a:solidFill>
                <a:effectLst/>
                <a:latin typeface="Arial" panose="020B0604020202020204" pitchFamily="34" charset="0"/>
              </a:rPr>
              <a:t>=</a:t>
            </a:r>
            <a:r>
              <a:rPr kumimoji="0" lang="ko-KR" altLang="ko-KR" sz="1200" b="0" i="1" u="none" strike="noStrike" cap="none" normalizeH="0" baseline="0" dirty="0" err="1" smtClean="0">
                <a:ln>
                  <a:noFill/>
                </a:ln>
                <a:solidFill>
                  <a:schemeClr val="tx1"/>
                </a:solidFill>
                <a:effectLst/>
              </a:rPr>
              <a:t>None</a:t>
            </a:r>
            <a:r>
              <a:rPr kumimoji="0" lang="ko-KR" altLang="ko-KR" sz="1200" b="0" i="0" u="none" strike="noStrike" cap="none" normalizeH="0" baseline="0" dirty="0" smtClean="0">
                <a:ln>
                  <a:noFill/>
                </a:ln>
                <a:solidFill>
                  <a:schemeClr val="tx1"/>
                </a:solidFill>
                <a:effectLst/>
                <a:latin typeface="Arial" panose="020B0604020202020204" pitchFamily="34" charset="0"/>
              </a:rPr>
              <a:t>, </a:t>
            </a:r>
            <a:r>
              <a:rPr kumimoji="0" lang="ko-KR" altLang="ko-KR" sz="1200" b="0" i="0" u="none" strike="noStrike" cap="none" normalizeH="0" baseline="0" dirty="0" err="1" smtClean="0">
                <a:ln>
                  <a:noFill/>
                </a:ln>
                <a:solidFill>
                  <a:schemeClr val="tx1"/>
                </a:solidFill>
                <a:effectLst/>
                <a:latin typeface="Arial" panose="020B0604020202020204" pitchFamily="34" charset="0"/>
              </a:rPr>
              <a:t>how</a:t>
            </a:r>
            <a:r>
              <a:rPr kumimoji="0" lang="ko-KR" altLang="ko-KR" sz="1200" b="0" i="0" u="none" strike="noStrike" cap="none" normalizeH="0" baseline="0" dirty="0" smtClean="0">
                <a:ln>
                  <a:noFill/>
                </a:ln>
                <a:solidFill>
                  <a:schemeClr val="tx1"/>
                </a:solidFill>
                <a:effectLst/>
                <a:latin typeface="Arial" panose="020B0604020202020204" pitchFamily="34" charset="0"/>
              </a:rPr>
              <a:t>=</a:t>
            </a:r>
            <a:r>
              <a:rPr kumimoji="0" lang="ko-KR" altLang="ko-KR" sz="1200" b="0" i="1" u="none" strike="noStrike" cap="none" normalizeH="0" baseline="0" dirty="0" smtClean="0">
                <a:ln>
                  <a:noFill/>
                </a:ln>
                <a:solidFill>
                  <a:schemeClr val="tx1"/>
                </a:solidFill>
                <a:effectLst/>
              </a:rPr>
              <a:t>'</a:t>
            </a:r>
            <a:r>
              <a:rPr kumimoji="0" lang="ko-KR" altLang="ko-KR" sz="1200" b="0" i="1" u="none" strike="noStrike" cap="none" normalizeH="0" baseline="0" dirty="0" err="1" smtClean="0">
                <a:ln>
                  <a:noFill/>
                </a:ln>
                <a:solidFill>
                  <a:schemeClr val="tx1"/>
                </a:solidFill>
                <a:effectLst/>
              </a:rPr>
              <a:t>left</a:t>
            </a:r>
            <a:r>
              <a:rPr kumimoji="0" lang="ko-KR" altLang="ko-KR" sz="1200" b="0" i="1" u="none" strike="noStrike" cap="none" normalizeH="0" baseline="0" dirty="0" smtClean="0">
                <a:ln>
                  <a:noFill/>
                </a:ln>
                <a:solidFill>
                  <a:schemeClr val="tx1"/>
                </a:solidFill>
                <a:effectLst/>
              </a:rPr>
              <a:t>'</a:t>
            </a:r>
            <a:r>
              <a:rPr kumimoji="0" lang="ko-KR" altLang="ko-KR" sz="1200" b="0" i="0" u="none" strike="noStrike" cap="none" normalizeH="0" baseline="0" dirty="0" smtClean="0">
                <a:ln>
                  <a:noFill/>
                </a:ln>
                <a:solidFill>
                  <a:schemeClr val="tx1"/>
                </a:solidFill>
                <a:effectLst/>
                <a:latin typeface="Arial" panose="020B0604020202020204" pitchFamily="34" charset="0"/>
              </a:rPr>
              <a:t>, </a:t>
            </a:r>
            <a:r>
              <a:rPr kumimoji="0" lang="ko-KR" altLang="ko-KR" sz="1200" b="0" i="0" u="none" strike="noStrike" cap="none" normalizeH="0" baseline="0" dirty="0" err="1" smtClean="0">
                <a:ln>
                  <a:noFill/>
                </a:ln>
                <a:solidFill>
                  <a:schemeClr val="tx1"/>
                </a:solidFill>
                <a:effectLst/>
                <a:latin typeface="Arial" panose="020B0604020202020204" pitchFamily="34" charset="0"/>
              </a:rPr>
              <a:t>lsuffix</a:t>
            </a:r>
            <a:r>
              <a:rPr kumimoji="0" lang="ko-KR" altLang="ko-KR" sz="1200" b="0" i="0" u="none" strike="noStrike" cap="none" normalizeH="0" baseline="0" dirty="0" smtClean="0">
                <a:ln>
                  <a:noFill/>
                </a:ln>
                <a:solidFill>
                  <a:schemeClr val="tx1"/>
                </a:solidFill>
                <a:effectLst/>
                <a:latin typeface="Arial" panose="020B0604020202020204" pitchFamily="34" charset="0"/>
              </a:rPr>
              <a:t>=</a:t>
            </a:r>
            <a:r>
              <a:rPr kumimoji="0" lang="ko-KR" altLang="ko-KR" sz="1200" b="0" i="1" u="none" strike="noStrike" cap="none" normalizeH="0" baseline="0" dirty="0" smtClean="0">
                <a:ln>
                  <a:noFill/>
                </a:ln>
                <a:solidFill>
                  <a:schemeClr val="tx1"/>
                </a:solidFill>
                <a:effectLst/>
              </a:rPr>
              <a:t>''</a:t>
            </a:r>
            <a:r>
              <a:rPr kumimoji="0" lang="ko-KR" altLang="ko-KR" sz="1200" b="0" i="0" u="none" strike="noStrike" cap="none" normalizeH="0" baseline="0" dirty="0" smtClean="0">
                <a:ln>
                  <a:noFill/>
                </a:ln>
                <a:solidFill>
                  <a:schemeClr val="tx1"/>
                </a:solidFill>
                <a:effectLst/>
                <a:latin typeface="Arial" panose="020B0604020202020204" pitchFamily="34" charset="0"/>
              </a:rPr>
              <a:t>, </a:t>
            </a:r>
            <a:r>
              <a:rPr kumimoji="0" lang="ko-KR" altLang="ko-KR" sz="1200" b="0" i="0" u="none" strike="noStrike" cap="none" normalizeH="0" baseline="0" dirty="0" err="1" smtClean="0">
                <a:ln>
                  <a:noFill/>
                </a:ln>
                <a:solidFill>
                  <a:schemeClr val="tx1"/>
                </a:solidFill>
                <a:effectLst/>
                <a:latin typeface="Arial" panose="020B0604020202020204" pitchFamily="34" charset="0"/>
              </a:rPr>
              <a:t>rsuffix</a:t>
            </a:r>
            <a:r>
              <a:rPr kumimoji="0" lang="ko-KR" altLang="ko-KR" sz="1200" b="0" i="0" u="none" strike="noStrike" cap="none" normalizeH="0" baseline="0" dirty="0" smtClean="0">
                <a:ln>
                  <a:noFill/>
                </a:ln>
                <a:solidFill>
                  <a:schemeClr val="tx1"/>
                </a:solidFill>
                <a:effectLst/>
                <a:latin typeface="Arial" panose="020B0604020202020204" pitchFamily="34" charset="0"/>
              </a:rPr>
              <a:t>=</a:t>
            </a:r>
            <a:r>
              <a:rPr kumimoji="0" lang="ko-KR" altLang="ko-KR" sz="1200" b="0" i="1" u="none" strike="noStrike" cap="none" normalizeH="0" baseline="0" dirty="0" smtClean="0">
                <a:ln>
                  <a:noFill/>
                </a:ln>
                <a:solidFill>
                  <a:schemeClr val="tx1"/>
                </a:solidFill>
                <a:effectLst/>
              </a:rPr>
              <a:t>''</a:t>
            </a:r>
            <a:r>
              <a:rPr kumimoji="0" lang="ko-KR" altLang="ko-KR" sz="1200" b="0" i="0" u="none" strike="noStrike" cap="none" normalizeH="0" baseline="0" dirty="0" smtClean="0">
                <a:ln>
                  <a:noFill/>
                </a:ln>
                <a:solidFill>
                  <a:schemeClr val="tx1"/>
                </a:solidFill>
                <a:effectLst/>
                <a:latin typeface="Arial" panose="020B0604020202020204" pitchFamily="34" charset="0"/>
              </a:rPr>
              <a:t>, </a:t>
            </a:r>
            <a:r>
              <a:rPr kumimoji="0" lang="ko-KR" altLang="ko-KR" sz="1200" b="0" i="0" u="none" strike="noStrike" cap="none" normalizeH="0" baseline="0" dirty="0" err="1" smtClean="0">
                <a:ln>
                  <a:noFill/>
                </a:ln>
                <a:solidFill>
                  <a:schemeClr val="tx1"/>
                </a:solidFill>
                <a:effectLst/>
                <a:latin typeface="Arial" panose="020B0604020202020204" pitchFamily="34" charset="0"/>
              </a:rPr>
              <a:t>sort</a:t>
            </a:r>
            <a:r>
              <a:rPr kumimoji="0" lang="ko-KR" altLang="ko-KR" sz="1200" b="0" i="0" u="none" strike="noStrike" cap="none" normalizeH="0" baseline="0" dirty="0" smtClean="0">
                <a:ln>
                  <a:noFill/>
                </a:ln>
                <a:solidFill>
                  <a:schemeClr val="tx1"/>
                </a:solidFill>
                <a:effectLst/>
                <a:latin typeface="Arial" panose="020B0604020202020204" pitchFamily="34" charset="0"/>
              </a:rPr>
              <a:t>=</a:t>
            </a:r>
            <a:r>
              <a:rPr kumimoji="0" lang="ko-KR" altLang="ko-KR" sz="1200" b="0" i="1" u="none" strike="noStrike" cap="none" normalizeH="0" baseline="0" dirty="0" err="1" smtClean="0">
                <a:ln>
                  <a:noFill/>
                </a:ln>
                <a:solidFill>
                  <a:schemeClr val="tx1"/>
                </a:solidFill>
                <a:effectLst/>
              </a:rPr>
              <a:t>False</a:t>
            </a:r>
            <a:r>
              <a:rPr kumimoji="0" lang="ko-KR" altLang="ko-KR" sz="1200" b="0" i="0" u="none" strike="noStrike" cap="none" normalizeH="0" baseline="0" dirty="0" smtClean="0">
                <a:ln>
                  <a:noFill/>
                </a:ln>
                <a:solidFill>
                  <a:schemeClr val="tx1"/>
                </a:solidFill>
                <a:effectLst/>
                <a:latin typeface="Arial" panose="020B0604020202020204" pitchFamily="34" charset="0"/>
              </a:rPr>
              <a:t>) </a:t>
            </a:r>
          </a:p>
        </p:txBody>
      </p:sp>
      <p:sp>
        <p:nvSpPr>
          <p:cNvPr id="14" name="직사각형 13"/>
          <p:cNvSpPr/>
          <p:nvPr/>
        </p:nvSpPr>
        <p:spPr>
          <a:xfrm>
            <a:off x="288960" y="4699531"/>
            <a:ext cx="1309816" cy="311753"/>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merge</a:t>
            </a:r>
            <a:endParaRPr lang="ko-KR" altLang="en-US" dirty="0"/>
          </a:p>
        </p:txBody>
      </p:sp>
      <p:sp>
        <p:nvSpPr>
          <p:cNvPr id="15" name="직사각형 14"/>
          <p:cNvSpPr/>
          <p:nvPr/>
        </p:nvSpPr>
        <p:spPr>
          <a:xfrm>
            <a:off x="288960" y="5540441"/>
            <a:ext cx="1309816" cy="311753"/>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join</a:t>
            </a:r>
            <a:endParaRPr lang="ko-KR" altLang="en-US" dirty="0"/>
          </a:p>
        </p:txBody>
      </p:sp>
    </p:spTree>
    <p:extLst>
      <p:ext uri="{BB962C8B-B14F-4D97-AF65-F5344CB8AC3E}">
        <p14:creationId xmlns:p14="http://schemas.microsoft.com/office/powerpoint/2010/main" val="1729194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SQL Group by </a:t>
            </a:r>
            <a:r>
              <a:rPr lang="ko-KR" altLang="en-US" dirty="0" smtClean="0"/>
              <a:t>개요</a:t>
            </a:r>
            <a:endParaRPr lang="ko-KR" altLang="en-US" dirty="0"/>
          </a:p>
        </p:txBody>
      </p:sp>
      <p:pic>
        <p:nvPicPr>
          <p:cNvPr id="4" name="그림 3"/>
          <p:cNvPicPr>
            <a:picLocks noChangeAspect="1"/>
          </p:cNvPicPr>
          <p:nvPr/>
        </p:nvPicPr>
        <p:blipFill>
          <a:blip r:embed="rId2"/>
          <a:stretch>
            <a:fillRect/>
          </a:stretch>
        </p:blipFill>
        <p:spPr>
          <a:xfrm>
            <a:off x="1720164" y="1650785"/>
            <a:ext cx="9069032" cy="4502880"/>
          </a:xfrm>
          <a:prstGeom prst="rect">
            <a:avLst/>
          </a:prstGeom>
        </p:spPr>
      </p:pic>
    </p:spTree>
    <p:extLst>
      <p:ext uri="{BB962C8B-B14F-4D97-AF65-F5344CB8AC3E}">
        <p14:creationId xmlns:p14="http://schemas.microsoft.com/office/powerpoint/2010/main" val="41703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SQL</a:t>
            </a:r>
            <a:r>
              <a:rPr lang="ko-KR" altLang="en-US" dirty="0" smtClean="0"/>
              <a:t>에서 </a:t>
            </a:r>
            <a:r>
              <a:rPr lang="en-US" altLang="ko-KR" dirty="0" smtClean="0"/>
              <a:t>Group by </a:t>
            </a:r>
            <a:r>
              <a:rPr lang="ko-KR" altLang="en-US" dirty="0" smtClean="0"/>
              <a:t>사용 예</a:t>
            </a:r>
            <a:endParaRPr lang="ko-KR" altLang="en-US" dirty="0"/>
          </a:p>
        </p:txBody>
      </p:sp>
      <p:graphicFrame>
        <p:nvGraphicFramePr>
          <p:cNvPr id="4" name="표 3"/>
          <p:cNvGraphicFramePr>
            <a:graphicFrameLocks noGrp="1"/>
          </p:cNvGraphicFramePr>
          <p:nvPr/>
        </p:nvGraphicFramePr>
        <p:xfrm>
          <a:off x="326004" y="1672816"/>
          <a:ext cx="3990623" cy="4160112"/>
        </p:xfrm>
        <a:graphic>
          <a:graphicData uri="http://schemas.openxmlformats.org/drawingml/2006/table">
            <a:tbl>
              <a:tblPr>
                <a:tableStyleId>{616DA210-FB5B-4158-B5E0-FEB733F419BA}</a:tableStyleId>
              </a:tblPr>
              <a:tblGrid>
                <a:gridCol w="1260001">
                  <a:extLst>
                    <a:ext uri="{9D8B030D-6E8A-4147-A177-3AD203B41FA5}">
                      <a16:colId xmlns:a16="http://schemas.microsoft.com/office/drawing/2014/main" val="1859379592"/>
                    </a:ext>
                  </a:extLst>
                </a:gridCol>
                <a:gridCol w="1058613">
                  <a:extLst>
                    <a:ext uri="{9D8B030D-6E8A-4147-A177-3AD203B41FA5}">
                      <a16:colId xmlns:a16="http://schemas.microsoft.com/office/drawing/2014/main" val="2485466356"/>
                    </a:ext>
                  </a:extLst>
                </a:gridCol>
                <a:gridCol w="815367">
                  <a:extLst>
                    <a:ext uri="{9D8B030D-6E8A-4147-A177-3AD203B41FA5}">
                      <a16:colId xmlns:a16="http://schemas.microsoft.com/office/drawing/2014/main" val="209492546"/>
                    </a:ext>
                  </a:extLst>
                </a:gridCol>
                <a:gridCol w="856642">
                  <a:extLst>
                    <a:ext uri="{9D8B030D-6E8A-4147-A177-3AD203B41FA5}">
                      <a16:colId xmlns:a16="http://schemas.microsoft.com/office/drawing/2014/main" val="2528170536"/>
                    </a:ext>
                  </a:extLst>
                </a:gridCol>
              </a:tblGrid>
              <a:tr h="346676">
                <a:tc>
                  <a:txBody>
                    <a:bodyPr/>
                    <a:lstStyle/>
                    <a:p>
                      <a:pPr algn="ctr" fontAlgn="ctr"/>
                      <a:r>
                        <a:rPr lang="en-US" sz="1400" u="none" strike="noStrike" dirty="0" err="1">
                          <a:effectLst/>
                        </a:rPr>
                        <a:t>customer_name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err="1">
                          <a:effectLst/>
                        </a:rPr>
                        <a:t>cust_country</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gender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grade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extLst>
                  <a:ext uri="{0D108BD9-81ED-4DB2-BD59-A6C34878D82A}">
                    <a16:rowId xmlns:a16="http://schemas.microsoft.com/office/drawing/2014/main" val="690334480"/>
                  </a:ext>
                </a:extLst>
              </a:tr>
              <a:tr h="346676">
                <a:tc>
                  <a:txBody>
                    <a:bodyPr/>
                    <a:lstStyle/>
                    <a:p>
                      <a:pPr algn="ctr" fontAlgn="ctr"/>
                      <a:r>
                        <a:rPr lang="en-US" sz="1400" u="none" strike="noStrike" dirty="0">
                          <a:effectLst/>
                        </a:rPr>
                        <a:t>Alice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a:effectLst/>
                        </a:rPr>
                        <a:t>3</a:t>
                      </a:r>
                      <a:endParaRPr lang="en-US" altLang="ko-KR"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798802462"/>
                  </a:ext>
                </a:extLst>
              </a:tr>
              <a:tr h="346676">
                <a:tc>
                  <a:txBody>
                    <a:bodyPr/>
                    <a:lstStyle/>
                    <a:p>
                      <a:pPr algn="ctr" fontAlgn="ctr"/>
                      <a:r>
                        <a:rPr lang="en-US" sz="1400" u="none" strike="noStrike">
                          <a:effectLst/>
                        </a:rPr>
                        <a:t>Tom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GB</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a:effectLst/>
                        </a:rPr>
                        <a:t>1</a:t>
                      </a:r>
                      <a:endParaRPr lang="en-US" altLang="ko-KR"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017159388"/>
                  </a:ext>
                </a:extLst>
              </a:tr>
              <a:tr h="346676">
                <a:tc>
                  <a:txBody>
                    <a:bodyPr/>
                    <a:lstStyle/>
                    <a:p>
                      <a:pPr algn="ctr" fontAlgn="ctr"/>
                      <a:r>
                        <a:rPr lang="en-US" sz="1400" u="none" strike="noStrike">
                          <a:effectLst/>
                        </a:rPr>
                        <a:t>James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US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3901732002"/>
                  </a:ext>
                </a:extLst>
              </a:tr>
              <a:tr h="346676">
                <a:tc>
                  <a:txBody>
                    <a:bodyPr/>
                    <a:lstStyle/>
                    <a:p>
                      <a:pPr algn="ctr" fontAlgn="ctr"/>
                      <a:r>
                        <a:rPr lang="en-US" sz="1400" u="none" strike="noStrike">
                          <a:effectLst/>
                        </a:rPr>
                        <a:t>Yerin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142078260"/>
                  </a:ext>
                </a:extLst>
              </a:tr>
              <a:tr h="346676">
                <a:tc>
                  <a:txBody>
                    <a:bodyPr/>
                    <a:lstStyle/>
                    <a:p>
                      <a:pPr algn="ctr" fontAlgn="ctr"/>
                      <a:r>
                        <a:rPr lang="en-US" sz="1400" u="none" strike="noStrike">
                          <a:effectLst/>
                        </a:rPr>
                        <a:t>Min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KOR</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35204366"/>
                  </a:ext>
                </a:extLst>
              </a:tr>
              <a:tr h="346676">
                <a:tc>
                  <a:txBody>
                    <a:bodyPr/>
                    <a:lstStyle/>
                    <a:p>
                      <a:pPr algn="ctr" fontAlgn="ctr"/>
                      <a:r>
                        <a:rPr lang="en-US" sz="1400" u="none" strike="noStrike">
                          <a:effectLst/>
                        </a:rPr>
                        <a:t>Katherine</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3</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82724143"/>
                  </a:ext>
                </a:extLst>
              </a:tr>
              <a:tr h="346676">
                <a:tc>
                  <a:txBody>
                    <a:bodyPr/>
                    <a:lstStyle/>
                    <a:p>
                      <a:pPr algn="ctr" fontAlgn="ctr"/>
                      <a:r>
                        <a:rPr lang="en-US" sz="1400" u="none" strike="noStrike">
                          <a:effectLst/>
                        </a:rPr>
                        <a:t>John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94180583"/>
                  </a:ext>
                </a:extLst>
              </a:tr>
              <a:tr h="346676">
                <a:tc>
                  <a:txBody>
                    <a:bodyPr/>
                    <a:lstStyle/>
                    <a:p>
                      <a:pPr algn="ctr" fontAlgn="ctr"/>
                      <a:r>
                        <a:rPr lang="en-US" sz="1400" u="none" strike="noStrike">
                          <a:effectLst/>
                        </a:rPr>
                        <a:t>Park</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KOR</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smtClean="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352266964"/>
                  </a:ext>
                </a:extLst>
              </a:tr>
              <a:tr h="346676">
                <a:tc>
                  <a:txBody>
                    <a:bodyPr/>
                    <a:lstStyle/>
                    <a:p>
                      <a:pPr algn="ctr" fontAlgn="ctr"/>
                      <a:r>
                        <a:rPr lang="en-US" sz="1400" u="none" strike="noStrike">
                          <a:effectLst/>
                        </a:rPr>
                        <a:t>Maria</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US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857161959"/>
                  </a:ext>
                </a:extLst>
              </a:tr>
              <a:tr h="346676">
                <a:tc>
                  <a:txBody>
                    <a:bodyPr/>
                    <a:lstStyle/>
                    <a:p>
                      <a:pPr algn="ctr" fontAlgn="ctr"/>
                      <a:r>
                        <a:rPr lang="en-US" sz="1400" u="none" strike="noStrike">
                          <a:effectLst/>
                        </a:rPr>
                        <a:t>Derik</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618564160"/>
                  </a:ext>
                </a:extLst>
              </a:tr>
              <a:tr h="346676">
                <a:tc>
                  <a:txBody>
                    <a:bodyPr/>
                    <a:lstStyle/>
                    <a:p>
                      <a:pPr algn="ctr" fontAlgn="ctr"/>
                      <a:r>
                        <a:rPr lang="en-US" sz="1400" u="none" strike="noStrike">
                          <a:effectLst/>
                        </a:rPr>
                        <a:t>Jin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KOR</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37189680"/>
                  </a:ext>
                </a:extLst>
              </a:tr>
            </a:tbl>
          </a:graphicData>
        </a:graphic>
      </p:graphicFrame>
      <p:sp>
        <p:nvSpPr>
          <p:cNvPr id="15" name="직사각형 14"/>
          <p:cNvSpPr/>
          <p:nvPr/>
        </p:nvSpPr>
        <p:spPr>
          <a:xfrm>
            <a:off x="5313404" y="3055671"/>
            <a:ext cx="1400432" cy="356384"/>
          </a:xfrm>
          <a:prstGeom prst="rect">
            <a:avLst/>
          </a:prstGeom>
          <a:solidFill>
            <a:schemeClr val="bg1">
              <a:lumMod val="9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400" b="1" dirty="0" smtClean="0">
                <a:solidFill>
                  <a:schemeClr val="tx1"/>
                </a:solidFill>
              </a:rPr>
              <a:t>국가 코드</a:t>
            </a:r>
            <a:endParaRPr lang="ko-KR" altLang="en-US" sz="1400" b="1" dirty="0">
              <a:solidFill>
                <a:schemeClr val="tx1"/>
              </a:solidFill>
            </a:endParaRPr>
          </a:p>
        </p:txBody>
      </p:sp>
      <p:sp>
        <p:nvSpPr>
          <p:cNvPr id="16" name="TextBox 15"/>
          <p:cNvSpPr txBox="1"/>
          <p:nvPr/>
        </p:nvSpPr>
        <p:spPr>
          <a:xfrm>
            <a:off x="5288691" y="2220888"/>
            <a:ext cx="7051589" cy="669323"/>
          </a:xfrm>
          <a:prstGeom prst="rect">
            <a:avLst/>
          </a:prstGeom>
          <a:noFill/>
        </p:spPr>
        <p:txBody>
          <a:bodyPr wrap="square" lIns="0" tIns="0" rIns="0" bIns="0" rtlCol="0">
            <a:noAutofit/>
          </a:bodyPr>
          <a:lstStyle/>
          <a:p>
            <a:pPr>
              <a:lnSpc>
                <a:spcPct val="150000"/>
              </a:lnSpc>
            </a:pPr>
            <a:r>
              <a:rPr lang="ko-KR" altLang="en-US" sz="1600" b="1" dirty="0" smtClean="0"/>
              <a:t>고객 국가별  </a:t>
            </a:r>
            <a:r>
              <a:rPr lang="en-US" altLang="ko-KR" sz="1600" b="1" dirty="0" smtClean="0"/>
              <a:t>Grade</a:t>
            </a:r>
            <a:r>
              <a:rPr lang="ko-KR" altLang="en-US" sz="1600" b="1" dirty="0" smtClean="0"/>
              <a:t>의</a:t>
            </a:r>
            <a:r>
              <a:rPr lang="en-US" altLang="ko-KR" sz="1600" b="1" dirty="0"/>
              <a:t> </a:t>
            </a:r>
            <a:r>
              <a:rPr lang="ko-KR" altLang="en-US" sz="1600" b="1" dirty="0" smtClean="0"/>
              <a:t>총합을 보고자 할 때</a:t>
            </a:r>
            <a:endParaRPr lang="en-US" altLang="ko-KR" sz="1600" b="1" dirty="0" smtClean="0"/>
          </a:p>
          <a:p>
            <a:pPr>
              <a:lnSpc>
                <a:spcPct val="150000"/>
              </a:lnSpc>
            </a:pPr>
            <a:r>
              <a:rPr lang="en-US" altLang="ko-KR" sz="1400" dirty="0" smtClean="0"/>
              <a:t>SELECT </a:t>
            </a:r>
            <a:r>
              <a:rPr lang="en-US" altLang="ko-KR" sz="1400" dirty="0" err="1" smtClean="0"/>
              <a:t>cust_country</a:t>
            </a:r>
            <a:r>
              <a:rPr lang="en-US" altLang="ko-KR" sz="1400" dirty="0" smtClean="0"/>
              <a:t>, sum(grade) </a:t>
            </a:r>
            <a:r>
              <a:rPr lang="en-US" altLang="ko-KR" sz="1400" dirty="0" err="1" smtClean="0"/>
              <a:t>total_sum</a:t>
            </a:r>
            <a:r>
              <a:rPr lang="en-US" altLang="ko-KR" sz="1400" dirty="0" smtClean="0"/>
              <a:t> FROM customer GROUP BY </a:t>
            </a:r>
            <a:r>
              <a:rPr lang="en-US" altLang="ko-KR" sz="1400" dirty="0" err="1" smtClean="0"/>
              <a:t>cust_country</a:t>
            </a:r>
            <a:endParaRPr lang="ko-KR" altLang="en-US" sz="1400" dirty="0" smtClean="0"/>
          </a:p>
        </p:txBody>
      </p:sp>
      <p:sp>
        <p:nvSpPr>
          <p:cNvPr id="17" name="직사각형 16"/>
          <p:cNvSpPr/>
          <p:nvPr/>
        </p:nvSpPr>
        <p:spPr>
          <a:xfrm>
            <a:off x="6829164" y="3055671"/>
            <a:ext cx="1400432" cy="356384"/>
          </a:xfrm>
          <a:prstGeom prst="rect">
            <a:avLst/>
          </a:prstGeom>
          <a:solidFill>
            <a:schemeClr val="bg1">
              <a:lumMod val="9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sz="1400" b="1" dirty="0" smtClean="0">
                <a:solidFill>
                  <a:schemeClr val="tx1"/>
                </a:solidFill>
              </a:rPr>
              <a:t>Grade </a:t>
            </a:r>
            <a:r>
              <a:rPr lang="ko-KR" altLang="en-US" sz="1400" b="1" dirty="0" smtClean="0">
                <a:solidFill>
                  <a:schemeClr val="tx1"/>
                </a:solidFill>
              </a:rPr>
              <a:t>총합</a:t>
            </a:r>
            <a:endParaRPr lang="ko-KR" altLang="en-US" sz="1400" b="1" dirty="0">
              <a:solidFill>
                <a:schemeClr val="tx1"/>
              </a:solidFill>
            </a:endParaRPr>
          </a:p>
        </p:txBody>
      </p:sp>
      <p:graphicFrame>
        <p:nvGraphicFramePr>
          <p:cNvPr id="20" name="표 19"/>
          <p:cNvGraphicFramePr>
            <a:graphicFrameLocks noGrp="1"/>
          </p:cNvGraphicFramePr>
          <p:nvPr>
            <p:extLst/>
          </p:nvPr>
        </p:nvGraphicFramePr>
        <p:xfrm>
          <a:off x="5313404" y="3463981"/>
          <a:ext cx="2916192" cy="914400"/>
        </p:xfrm>
        <a:graphic>
          <a:graphicData uri="http://schemas.openxmlformats.org/drawingml/2006/table">
            <a:tbl>
              <a:tblPr firstRow="1" bandRow="1">
                <a:tableStyleId>{5940675A-B579-460E-94D1-54222C63F5DA}</a:tableStyleId>
              </a:tblPr>
              <a:tblGrid>
                <a:gridCol w="1458096">
                  <a:extLst>
                    <a:ext uri="{9D8B030D-6E8A-4147-A177-3AD203B41FA5}">
                      <a16:colId xmlns:a16="http://schemas.microsoft.com/office/drawing/2014/main" val="1283012930"/>
                    </a:ext>
                  </a:extLst>
                </a:gridCol>
                <a:gridCol w="1458096">
                  <a:extLst>
                    <a:ext uri="{9D8B030D-6E8A-4147-A177-3AD203B41FA5}">
                      <a16:colId xmlns:a16="http://schemas.microsoft.com/office/drawing/2014/main" val="1488993028"/>
                    </a:ext>
                  </a:extLst>
                </a:gridCol>
              </a:tblGrid>
              <a:tr h="300871">
                <a:tc>
                  <a:txBody>
                    <a:bodyPr/>
                    <a:lstStyle/>
                    <a:p>
                      <a:pPr latinLnBrk="1"/>
                      <a:r>
                        <a:rPr lang="en-US" altLang="ko-KR" sz="1400" dirty="0" smtClean="0"/>
                        <a:t>KOR</a:t>
                      </a:r>
                      <a:endParaRPr lang="ko-KR" altLang="en-US" sz="1400" dirty="0"/>
                    </a:p>
                  </a:txBody>
                  <a:tcPr>
                    <a:lnR w="12700" cap="flat" cmpd="sng" algn="ctr">
                      <a:solidFill>
                        <a:schemeClr val="tx1"/>
                      </a:solidFill>
                      <a:prstDash val="sysDot"/>
                      <a:round/>
                      <a:headEnd type="none" w="med" len="med"/>
                      <a:tailEnd type="none" w="med" len="med"/>
                    </a:lnR>
                    <a:lnB w="12700" cap="flat" cmpd="sng" algn="ctr">
                      <a:solidFill>
                        <a:schemeClr val="tx1"/>
                      </a:solidFill>
                      <a:prstDash val="sysDot"/>
                      <a:round/>
                      <a:headEnd type="none" w="med" len="med"/>
                      <a:tailEnd type="none" w="med" len="med"/>
                    </a:lnB>
                  </a:tcPr>
                </a:tc>
                <a:tc>
                  <a:txBody>
                    <a:bodyPr/>
                    <a:lstStyle/>
                    <a:p>
                      <a:pPr latinLnBrk="1"/>
                      <a:r>
                        <a:rPr lang="en-US" altLang="ko-KR" sz="1400" dirty="0" smtClean="0"/>
                        <a:t>21</a:t>
                      </a:r>
                      <a:endParaRPr lang="ko-KR" altLang="en-US" sz="1400" dirty="0"/>
                    </a:p>
                  </a:txBody>
                  <a:tcPr>
                    <a:lnL w="12700" cap="flat" cmpd="sng" algn="ctr">
                      <a:solidFill>
                        <a:schemeClr val="tx1"/>
                      </a:solidFill>
                      <a:prstDash val="sysDot"/>
                      <a:round/>
                      <a:headEnd type="none" w="med" len="med"/>
                      <a:tailEnd type="none" w="med" len="med"/>
                    </a:lnL>
                    <a:lnB w="1270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181473431"/>
                  </a:ext>
                </a:extLst>
              </a:tr>
              <a:tr h="300871">
                <a:tc>
                  <a:txBody>
                    <a:bodyPr/>
                    <a:lstStyle/>
                    <a:p>
                      <a:pPr latinLnBrk="1"/>
                      <a:r>
                        <a:rPr lang="en-US" altLang="ko-KR" sz="1400" dirty="0" smtClean="0"/>
                        <a:t>US</a:t>
                      </a:r>
                      <a:endParaRPr lang="ko-KR" altLang="en-US" sz="1400" dirty="0"/>
                    </a:p>
                  </a:txBody>
                  <a:tcPr>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tcPr>
                </a:tc>
                <a:tc>
                  <a:txBody>
                    <a:bodyPr/>
                    <a:lstStyle/>
                    <a:p>
                      <a:pPr latinLnBrk="1"/>
                      <a:r>
                        <a:rPr lang="en-US" altLang="ko-KR" sz="1400" dirty="0" smtClean="0"/>
                        <a:t>12</a:t>
                      </a:r>
                      <a:endParaRPr lang="ko-KR" altLang="en-US" sz="1400" dirty="0"/>
                    </a:p>
                  </a:txBody>
                  <a:tcPr>
                    <a:lnL w="12700" cap="flat" cmpd="sng" algn="ctr">
                      <a:solidFill>
                        <a:schemeClr val="tx1"/>
                      </a:solidFill>
                      <a:prstDash val="sysDot"/>
                      <a:round/>
                      <a:headEnd type="none" w="med" len="med"/>
                      <a:tailEnd type="none" w="med" len="med"/>
                    </a:lnL>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021799619"/>
                  </a:ext>
                </a:extLst>
              </a:tr>
              <a:tr h="300871">
                <a:tc>
                  <a:txBody>
                    <a:bodyPr/>
                    <a:lstStyle/>
                    <a:p>
                      <a:pPr latinLnBrk="1"/>
                      <a:r>
                        <a:rPr lang="en-US" altLang="ko-KR" sz="1400" dirty="0" smtClean="0"/>
                        <a:t>GB</a:t>
                      </a:r>
                      <a:endParaRPr lang="ko-KR" altLang="en-US" sz="1400" dirty="0"/>
                    </a:p>
                  </a:txBody>
                  <a:tcPr>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tcPr>
                </a:tc>
                <a:tc>
                  <a:txBody>
                    <a:bodyPr/>
                    <a:lstStyle/>
                    <a:p>
                      <a:pPr latinLnBrk="1"/>
                      <a:r>
                        <a:rPr lang="en-US" altLang="ko-KR" sz="1400" dirty="0" smtClean="0"/>
                        <a:t>8</a:t>
                      </a:r>
                      <a:endParaRPr lang="ko-KR" altLang="en-US" sz="1400" dirty="0"/>
                    </a:p>
                  </a:txBody>
                  <a:tcPr>
                    <a:lnL w="12700" cap="flat" cmpd="sng" algn="ctr">
                      <a:solidFill>
                        <a:schemeClr val="tx1"/>
                      </a:solidFill>
                      <a:prstDash val="sysDot"/>
                      <a:round/>
                      <a:headEnd type="none" w="med" len="med"/>
                      <a:tailEnd type="none" w="med" len="med"/>
                    </a:lnL>
                    <a:lnT w="12700" cap="flat" cmpd="sng" algn="ctr">
                      <a:solidFill>
                        <a:schemeClr val="tx1"/>
                      </a:solidFill>
                      <a:prstDash val="sysDot"/>
                      <a:round/>
                      <a:headEnd type="none" w="med" len="med"/>
                      <a:tailEnd type="none" w="med" len="med"/>
                    </a:lnT>
                  </a:tcPr>
                </a:tc>
                <a:extLst>
                  <a:ext uri="{0D108BD9-81ED-4DB2-BD59-A6C34878D82A}">
                    <a16:rowId xmlns:a16="http://schemas.microsoft.com/office/drawing/2014/main" val="1955948042"/>
                  </a:ext>
                </a:extLst>
              </a:tr>
            </a:tbl>
          </a:graphicData>
        </a:graphic>
      </p:graphicFrame>
    </p:spTree>
    <p:extLst>
      <p:ext uri="{BB962C8B-B14F-4D97-AF65-F5344CB8AC3E}">
        <p14:creationId xmlns:p14="http://schemas.microsoft.com/office/powerpoint/2010/main" val="1725840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Group by </a:t>
            </a:r>
            <a:r>
              <a:rPr lang="ko-KR" altLang="en-US" dirty="0" smtClean="0"/>
              <a:t>작동 순서 </a:t>
            </a:r>
            <a:endParaRPr lang="ko-KR" altLang="en-US" dirty="0"/>
          </a:p>
        </p:txBody>
      </p:sp>
      <p:graphicFrame>
        <p:nvGraphicFramePr>
          <p:cNvPr id="6" name="표 5"/>
          <p:cNvGraphicFramePr>
            <a:graphicFrameLocks noGrp="1"/>
          </p:cNvGraphicFramePr>
          <p:nvPr>
            <p:extLst/>
          </p:nvPr>
        </p:nvGraphicFramePr>
        <p:xfrm>
          <a:off x="326004" y="1672816"/>
          <a:ext cx="3990623" cy="4160112"/>
        </p:xfrm>
        <a:graphic>
          <a:graphicData uri="http://schemas.openxmlformats.org/drawingml/2006/table">
            <a:tbl>
              <a:tblPr>
                <a:tableStyleId>{616DA210-FB5B-4158-B5E0-FEB733F419BA}</a:tableStyleId>
              </a:tblPr>
              <a:tblGrid>
                <a:gridCol w="1260001">
                  <a:extLst>
                    <a:ext uri="{9D8B030D-6E8A-4147-A177-3AD203B41FA5}">
                      <a16:colId xmlns:a16="http://schemas.microsoft.com/office/drawing/2014/main" val="1859379592"/>
                    </a:ext>
                  </a:extLst>
                </a:gridCol>
                <a:gridCol w="1058613">
                  <a:extLst>
                    <a:ext uri="{9D8B030D-6E8A-4147-A177-3AD203B41FA5}">
                      <a16:colId xmlns:a16="http://schemas.microsoft.com/office/drawing/2014/main" val="2485466356"/>
                    </a:ext>
                  </a:extLst>
                </a:gridCol>
                <a:gridCol w="815367">
                  <a:extLst>
                    <a:ext uri="{9D8B030D-6E8A-4147-A177-3AD203B41FA5}">
                      <a16:colId xmlns:a16="http://schemas.microsoft.com/office/drawing/2014/main" val="209492546"/>
                    </a:ext>
                  </a:extLst>
                </a:gridCol>
                <a:gridCol w="856642">
                  <a:extLst>
                    <a:ext uri="{9D8B030D-6E8A-4147-A177-3AD203B41FA5}">
                      <a16:colId xmlns:a16="http://schemas.microsoft.com/office/drawing/2014/main" val="2528170536"/>
                    </a:ext>
                  </a:extLst>
                </a:gridCol>
              </a:tblGrid>
              <a:tr h="346676">
                <a:tc>
                  <a:txBody>
                    <a:bodyPr/>
                    <a:lstStyle/>
                    <a:p>
                      <a:pPr algn="ctr" fontAlgn="ctr"/>
                      <a:r>
                        <a:rPr lang="en-US" sz="1400" u="none" strike="noStrike" dirty="0" err="1">
                          <a:effectLst/>
                        </a:rPr>
                        <a:t>customer_name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err="1">
                          <a:effectLst/>
                        </a:rPr>
                        <a:t>cust_country</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gender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grade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extLst>
                  <a:ext uri="{0D108BD9-81ED-4DB2-BD59-A6C34878D82A}">
                    <a16:rowId xmlns:a16="http://schemas.microsoft.com/office/drawing/2014/main" val="690334480"/>
                  </a:ext>
                </a:extLst>
              </a:tr>
              <a:tr h="346676">
                <a:tc>
                  <a:txBody>
                    <a:bodyPr/>
                    <a:lstStyle/>
                    <a:p>
                      <a:pPr algn="ctr" fontAlgn="ctr"/>
                      <a:r>
                        <a:rPr lang="en-US" sz="1400" u="none" strike="noStrike" dirty="0">
                          <a:effectLst/>
                        </a:rPr>
                        <a:t>Alice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a:effectLst/>
                        </a:rPr>
                        <a:t>3</a:t>
                      </a:r>
                      <a:endParaRPr lang="en-US" altLang="ko-KR"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798802462"/>
                  </a:ext>
                </a:extLst>
              </a:tr>
              <a:tr h="346676">
                <a:tc>
                  <a:txBody>
                    <a:bodyPr/>
                    <a:lstStyle/>
                    <a:p>
                      <a:pPr algn="ctr" fontAlgn="ctr"/>
                      <a:r>
                        <a:rPr lang="en-US" sz="1400" u="none" strike="noStrike">
                          <a:effectLst/>
                        </a:rPr>
                        <a:t>Tom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GB</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a:effectLst/>
                        </a:rPr>
                        <a:t>1</a:t>
                      </a:r>
                      <a:endParaRPr lang="en-US" altLang="ko-KR"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017159388"/>
                  </a:ext>
                </a:extLst>
              </a:tr>
              <a:tr h="346676">
                <a:tc>
                  <a:txBody>
                    <a:bodyPr/>
                    <a:lstStyle/>
                    <a:p>
                      <a:pPr algn="ctr" fontAlgn="ctr"/>
                      <a:r>
                        <a:rPr lang="en-US" sz="1400" u="none" strike="noStrike">
                          <a:effectLst/>
                        </a:rPr>
                        <a:t>James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US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3901732002"/>
                  </a:ext>
                </a:extLst>
              </a:tr>
              <a:tr h="346676">
                <a:tc>
                  <a:txBody>
                    <a:bodyPr/>
                    <a:lstStyle/>
                    <a:p>
                      <a:pPr algn="ctr" fontAlgn="ctr"/>
                      <a:r>
                        <a:rPr lang="en-US" sz="1400" u="none" strike="noStrike" dirty="0" err="1">
                          <a:effectLst/>
                        </a:rPr>
                        <a:t>Yerin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142078260"/>
                  </a:ext>
                </a:extLst>
              </a:tr>
              <a:tr h="346676">
                <a:tc>
                  <a:txBody>
                    <a:bodyPr/>
                    <a:lstStyle/>
                    <a:p>
                      <a:pPr algn="ctr" fontAlgn="ctr"/>
                      <a:r>
                        <a:rPr lang="en-US" sz="1400" u="none" strike="noStrike">
                          <a:effectLst/>
                        </a:rPr>
                        <a:t>Min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KOR</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35204366"/>
                  </a:ext>
                </a:extLst>
              </a:tr>
              <a:tr h="346676">
                <a:tc>
                  <a:txBody>
                    <a:bodyPr/>
                    <a:lstStyle/>
                    <a:p>
                      <a:pPr algn="ctr" fontAlgn="ctr"/>
                      <a:r>
                        <a:rPr lang="en-US" sz="1400" u="none" strike="noStrike">
                          <a:effectLst/>
                        </a:rPr>
                        <a:t>Katherine</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3</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82724143"/>
                  </a:ext>
                </a:extLst>
              </a:tr>
              <a:tr h="346676">
                <a:tc>
                  <a:txBody>
                    <a:bodyPr/>
                    <a:lstStyle/>
                    <a:p>
                      <a:pPr algn="ctr" fontAlgn="ctr"/>
                      <a:r>
                        <a:rPr lang="en-US" sz="1400" u="none" strike="noStrike">
                          <a:effectLst/>
                        </a:rPr>
                        <a:t>John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94180583"/>
                  </a:ext>
                </a:extLst>
              </a:tr>
              <a:tr h="346676">
                <a:tc>
                  <a:txBody>
                    <a:bodyPr/>
                    <a:lstStyle/>
                    <a:p>
                      <a:pPr algn="ctr" fontAlgn="ctr"/>
                      <a:r>
                        <a:rPr lang="en-US" sz="1400" u="none" strike="noStrike" dirty="0">
                          <a:effectLst/>
                        </a:rPr>
                        <a:t>Park</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6</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352266964"/>
                  </a:ext>
                </a:extLst>
              </a:tr>
              <a:tr h="346676">
                <a:tc>
                  <a:txBody>
                    <a:bodyPr/>
                    <a:lstStyle/>
                    <a:p>
                      <a:pPr algn="ctr" fontAlgn="ctr"/>
                      <a:r>
                        <a:rPr lang="en-US" sz="1400" u="none" strike="noStrike">
                          <a:effectLst/>
                        </a:rPr>
                        <a:t>Maria</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US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857161959"/>
                  </a:ext>
                </a:extLst>
              </a:tr>
              <a:tr h="346676">
                <a:tc>
                  <a:txBody>
                    <a:bodyPr/>
                    <a:lstStyle/>
                    <a:p>
                      <a:pPr algn="ctr" fontAlgn="ctr"/>
                      <a:r>
                        <a:rPr lang="en-US" sz="1400" u="none" strike="noStrike">
                          <a:effectLst/>
                        </a:rPr>
                        <a:t>Derik</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618564160"/>
                  </a:ext>
                </a:extLst>
              </a:tr>
              <a:tr h="346676">
                <a:tc>
                  <a:txBody>
                    <a:bodyPr/>
                    <a:lstStyle/>
                    <a:p>
                      <a:pPr algn="ctr" fontAlgn="ctr"/>
                      <a:r>
                        <a:rPr lang="en-US" sz="1400" u="none" strike="noStrike" dirty="0" err="1">
                          <a:effectLst/>
                        </a:rPr>
                        <a:t>Jin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37189680"/>
                  </a:ext>
                </a:extLst>
              </a:tr>
            </a:tbl>
          </a:graphicData>
        </a:graphic>
      </p:graphicFrame>
      <p:sp>
        <p:nvSpPr>
          <p:cNvPr id="7" name="직사각형 6"/>
          <p:cNvSpPr/>
          <p:nvPr/>
        </p:nvSpPr>
        <p:spPr>
          <a:xfrm>
            <a:off x="4744996" y="1856047"/>
            <a:ext cx="914400" cy="1098509"/>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KOR</a:t>
            </a:r>
            <a:endParaRPr lang="ko-KR" altLang="en-US" dirty="0"/>
          </a:p>
        </p:txBody>
      </p:sp>
      <p:sp>
        <p:nvSpPr>
          <p:cNvPr id="8" name="직사각형 7"/>
          <p:cNvSpPr/>
          <p:nvPr/>
        </p:nvSpPr>
        <p:spPr>
          <a:xfrm>
            <a:off x="4744996" y="3459891"/>
            <a:ext cx="914400" cy="947352"/>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US</a:t>
            </a:r>
            <a:endParaRPr lang="ko-KR" altLang="en-US" dirty="0"/>
          </a:p>
        </p:txBody>
      </p:sp>
      <p:sp>
        <p:nvSpPr>
          <p:cNvPr id="9" name="직사각형 8"/>
          <p:cNvSpPr/>
          <p:nvPr/>
        </p:nvSpPr>
        <p:spPr>
          <a:xfrm>
            <a:off x="4744996" y="4869099"/>
            <a:ext cx="914400" cy="963829"/>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GB</a:t>
            </a:r>
            <a:endParaRPr lang="ko-KR" altLang="en-US" dirty="0"/>
          </a:p>
        </p:txBody>
      </p:sp>
      <p:graphicFrame>
        <p:nvGraphicFramePr>
          <p:cNvPr id="10" name="표 9"/>
          <p:cNvGraphicFramePr>
            <a:graphicFrameLocks noGrp="1"/>
          </p:cNvGraphicFramePr>
          <p:nvPr>
            <p:extLst/>
          </p:nvPr>
        </p:nvGraphicFramePr>
        <p:xfrm>
          <a:off x="5844022" y="1681054"/>
          <a:ext cx="2309578" cy="693352"/>
        </p:xfrm>
        <a:graphic>
          <a:graphicData uri="http://schemas.openxmlformats.org/drawingml/2006/table">
            <a:tbl>
              <a:tblPr>
                <a:tableStyleId>{616DA210-FB5B-4158-B5E0-FEB733F419BA}</a:tableStyleId>
              </a:tblPr>
              <a:tblGrid>
                <a:gridCol w="992517">
                  <a:extLst>
                    <a:ext uri="{9D8B030D-6E8A-4147-A177-3AD203B41FA5}">
                      <a16:colId xmlns:a16="http://schemas.microsoft.com/office/drawing/2014/main" val="10059074"/>
                    </a:ext>
                  </a:extLst>
                </a:gridCol>
                <a:gridCol w="642274">
                  <a:extLst>
                    <a:ext uri="{9D8B030D-6E8A-4147-A177-3AD203B41FA5}">
                      <a16:colId xmlns:a16="http://schemas.microsoft.com/office/drawing/2014/main" val="876168953"/>
                    </a:ext>
                  </a:extLst>
                </a:gridCol>
                <a:gridCol w="674787">
                  <a:extLst>
                    <a:ext uri="{9D8B030D-6E8A-4147-A177-3AD203B41FA5}">
                      <a16:colId xmlns:a16="http://schemas.microsoft.com/office/drawing/2014/main" val="4122911996"/>
                    </a:ext>
                  </a:extLst>
                </a:gridCol>
              </a:tblGrid>
              <a:tr h="346676">
                <a:tc>
                  <a:txBody>
                    <a:bodyPr/>
                    <a:lstStyle/>
                    <a:p>
                      <a:pPr algn="ctr" fontAlgn="ctr"/>
                      <a:r>
                        <a:rPr lang="en-US" sz="1400" u="none" strike="noStrike" dirty="0" err="1">
                          <a:effectLst/>
                        </a:rPr>
                        <a:t>Yerin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645833074"/>
                  </a:ext>
                </a:extLst>
              </a:tr>
              <a:tr h="346676">
                <a:tc>
                  <a:txBody>
                    <a:bodyPr/>
                    <a:lstStyle/>
                    <a:p>
                      <a:pPr algn="ctr" fontAlgn="ctr"/>
                      <a:r>
                        <a:rPr lang="en-US" sz="1400" u="none" strike="noStrike">
                          <a:effectLst/>
                        </a:rPr>
                        <a:t>Min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333217462"/>
                  </a:ext>
                </a:extLst>
              </a:tr>
            </a:tbl>
          </a:graphicData>
        </a:graphic>
      </p:graphicFrame>
      <p:graphicFrame>
        <p:nvGraphicFramePr>
          <p:cNvPr id="11" name="표 10"/>
          <p:cNvGraphicFramePr>
            <a:graphicFrameLocks noGrp="1"/>
          </p:cNvGraphicFramePr>
          <p:nvPr>
            <p:extLst/>
          </p:nvPr>
        </p:nvGraphicFramePr>
        <p:xfrm>
          <a:off x="5844022" y="2373374"/>
          <a:ext cx="2309578" cy="346676"/>
        </p:xfrm>
        <a:graphic>
          <a:graphicData uri="http://schemas.openxmlformats.org/drawingml/2006/table">
            <a:tbl>
              <a:tblPr>
                <a:tableStyleId>{616DA210-FB5B-4158-B5E0-FEB733F419BA}</a:tableStyleId>
              </a:tblPr>
              <a:tblGrid>
                <a:gridCol w="992517">
                  <a:extLst>
                    <a:ext uri="{9D8B030D-6E8A-4147-A177-3AD203B41FA5}">
                      <a16:colId xmlns:a16="http://schemas.microsoft.com/office/drawing/2014/main" val="3732701687"/>
                    </a:ext>
                  </a:extLst>
                </a:gridCol>
                <a:gridCol w="642274">
                  <a:extLst>
                    <a:ext uri="{9D8B030D-6E8A-4147-A177-3AD203B41FA5}">
                      <a16:colId xmlns:a16="http://schemas.microsoft.com/office/drawing/2014/main" val="727268086"/>
                    </a:ext>
                  </a:extLst>
                </a:gridCol>
                <a:gridCol w="674787">
                  <a:extLst>
                    <a:ext uri="{9D8B030D-6E8A-4147-A177-3AD203B41FA5}">
                      <a16:colId xmlns:a16="http://schemas.microsoft.com/office/drawing/2014/main" val="407046049"/>
                    </a:ext>
                  </a:extLst>
                </a:gridCol>
              </a:tblGrid>
              <a:tr h="346676">
                <a:tc>
                  <a:txBody>
                    <a:bodyPr/>
                    <a:lstStyle/>
                    <a:p>
                      <a:pPr algn="ctr" fontAlgn="ctr"/>
                      <a:r>
                        <a:rPr lang="en-US" sz="1400" u="none" strike="noStrike" dirty="0">
                          <a:effectLst/>
                        </a:rPr>
                        <a:t>Park</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a:solidFill>
                            <a:schemeClr val="tx1"/>
                          </a:solidFill>
                          <a:effectLst/>
                          <a:latin typeface="+mn-lt"/>
                          <a:ea typeface="+mn-ea"/>
                        </a:rPr>
                        <a:t>7</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511065276"/>
                  </a:ext>
                </a:extLst>
              </a:tr>
            </a:tbl>
          </a:graphicData>
        </a:graphic>
      </p:graphicFrame>
      <p:graphicFrame>
        <p:nvGraphicFramePr>
          <p:cNvPr id="12" name="표 11"/>
          <p:cNvGraphicFramePr>
            <a:graphicFrameLocks noGrp="1"/>
          </p:cNvGraphicFramePr>
          <p:nvPr>
            <p:extLst/>
          </p:nvPr>
        </p:nvGraphicFramePr>
        <p:xfrm>
          <a:off x="5844022" y="2728914"/>
          <a:ext cx="2309578" cy="346676"/>
        </p:xfrm>
        <a:graphic>
          <a:graphicData uri="http://schemas.openxmlformats.org/drawingml/2006/table">
            <a:tbl>
              <a:tblPr>
                <a:tableStyleId>{616DA210-FB5B-4158-B5E0-FEB733F419BA}</a:tableStyleId>
              </a:tblPr>
              <a:tblGrid>
                <a:gridCol w="992517">
                  <a:extLst>
                    <a:ext uri="{9D8B030D-6E8A-4147-A177-3AD203B41FA5}">
                      <a16:colId xmlns:a16="http://schemas.microsoft.com/office/drawing/2014/main" val="4029094977"/>
                    </a:ext>
                  </a:extLst>
                </a:gridCol>
                <a:gridCol w="642274">
                  <a:extLst>
                    <a:ext uri="{9D8B030D-6E8A-4147-A177-3AD203B41FA5}">
                      <a16:colId xmlns:a16="http://schemas.microsoft.com/office/drawing/2014/main" val="1462185523"/>
                    </a:ext>
                  </a:extLst>
                </a:gridCol>
                <a:gridCol w="674787">
                  <a:extLst>
                    <a:ext uri="{9D8B030D-6E8A-4147-A177-3AD203B41FA5}">
                      <a16:colId xmlns:a16="http://schemas.microsoft.com/office/drawing/2014/main" val="809699078"/>
                    </a:ext>
                  </a:extLst>
                </a:gridCol>
              </a:tblGrid>
              <a:tr h="346676">
                <a:tc>
                  <a:txBody>
                    <a:bodyPr/>
                    <a:lstStyle/>
                    <a:p>
                      <a:pPr algn="ctr" fontAlgn="ctr"/>
                      <a:r>
                        <a:rPr lang="en-US" sz="1400" u="none" strike="noStrike" dirty="0" err="1">
                          <a:effectLst/>
                        </a:rPr>
                        <a:t>Jin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608326863"/>
                  </a:ext>
                </a:extLst>
              </a:tr>
            </a:tbl>
          </a:graphicData>
        </a:graphic>
      </p:graphicFrame>
      <p:pic>
        <p:nvPicPr>
          <p:cNvPr id="4" name="그림 3"/>
          <p:cNvPicPr>
            <a:picLocks noChangeAspect="1"/>
          </p:cNvPicPr>
          <p:nvPr/>
        </p:nvPicPr>
        <p:blipFill>
          <a:blip r:embed="rId2"/>
          <a:stretch>
            <a:fillRect/>
          </a:stretch>
        </p:blipFill>
        <p:spPr>
          <a:xfrm>
            <a:off x="8578517" y="2075841"/>
            <a:ext cx="871082" cy="826411"/>
          </a:xfrm>
          <a:prstGeom prst="rect">
            <a:avLst/>
          </a:prstGeom>
        </p:spPr>
      </p:pic>
      <p:sp>
        <p:nvSpPr>
          <p:cNvPr id="13" name="TextBox 12"/>
          <p:cNvSpPr txBox="1"/>
          <p:nvPr/>
        </p:nvSpPr>
        <p:spPr>
          <a:xfrm>
            <a:off x="10041924" y="2027730"/>
            <a:ext cx="1482811" cy="874522"/>
          </a:xfrm>
          <a:prstGeom prst="rect">
            <a:avLst/>
          </a:prstGeom>
          <a:noFill/>
        </p:spPr>
        <p:txBody>
          <a:bodyPr wrap="square" lIns="0" tIns="0" rIns="0" bIns="0" rtlCol="0">
            <a:noAutofit/>
          </a:bodyPr>
          <a:lstStyle/>
          <a:p>
            <a:pPr>
              <a:lnSpc>
                <a:spcPct val="110000"/>
              </a:lnSpc>
            </a:pPr>
            <a:endParaRPr lang="ko-KR" altLang="en-US" sz="1400" dirty="0" smtClean="0"/>
          </a:p>
        </p:txBody>
      </p:sp>
      <p:sp>
        <p:nvSpPr>
          <p:cNvPr id="14" name="직사각형 13"/>
          <p:cNvSpPr/>
          <p:nvPr/>
        </p:nvSpPr>
        <p:spPr>
          <a:xfrm>
            <a:off x="10029967" y="1856047"/>
            <a:ext cx="914400" cy="1098509"/>
          </a:xfrm>
          <a:prstGeom prst="rect">
            <a:avLst/>
          </a:prstGeom>
          <a:solidFill>
            <a:schemeClr val="bg1">
              <a:lumMod val="95000"/>
            </a:schemeClr>
          </a:solidFill>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solidFill>
                  <a:schemeClr val="tx1"/>
                </a:solidFill>
              </a:rPr>
              <a:t>21</a:t>
            </a:r>
            <a:endParaRPr lang="ko-KR" altLang="en-US" dirty="0">
              <a:solidFill>
                <a:schemeClr val="tx1"/>
              </a:solidFill>
            </a:endParaRPr>
          </a:p>
        </p:txBody>
      </p:sp>
      <p:sp>
        <p:nvSpPr>
          <p:cNvPr id="15" name="TextBox 14"/>
          <p:cNvSpPr txBox="1"/>
          <p:nvPr/>
        </p:nvSpPr>
        <p:spPr>
          <a:xfrm>
            <a:off x="6095999" y="3583459"/>
            <a:ext cx="1894704" cy="700217"/>
          </a:xfrm>
          <a:prstGeom prst="rect">
            <a:avLst/>
          </a:prstGeom>
          <a:noFill/>
        </p:spPr>
        <p:txBody>
          <a:bodyPr wrap="square" lIns="0" tIns="0" rIns="0" bIns="0" rtlCol="0" anchor="ctr">
            <a:noAutofit/>
          </a:bodyPr>
          <a:lstStyle/>
          <a:p>
            <a:pPr algn="ctr">
              <a:lnSpc>
                <a:spcPct val="110000"/>
              </a:lnSpc>
            </a:pPr>
            <a:r>
              <a:rPr lang="en-US" altLang="ko-KR" sz="1400" dirty="0" smtClean="0"/>
              <a:t>………..</a:t>
            </a:r>
            <a:endParaRPr lang="ko-KR" altLang="en-US" sz="1400" dirty="0" smtClean="0"/>
          </a:p>
        </p:txBody>
      </p:sp>
      <p:sp>
        <p:nvSpPr>
          <p:cNvPr id="16" name="TextBox 15"/>
          <p:cNvSpPr txBox="1"/>
          <p:nvPr/>
        </p:nvSpPr>
        <p:spPr>
          <a:xfrm>
            <a:off x="6095999" y="5000904"/>
            <a:ext cx="1894704" cy="700217"/>
          </a:xfrm>
          <a:prstGeom prst="rect">
            <a:avLst/>
          </a:prstGeom>
          <a:noFill/>
        </p:spPr>
        <p:txBody>
          <a:bodyPr wrap="square" lIns="0" tIns="0" rIns="0" bIns="0" rtlCol="0" anchor="ctr">
            <a:noAutofit/>
          </a:bodyPr>
          <a:lstStyle/>
          <a:p>
            <a:pPr algn="ctr">
              <a:lnSpc>
                <a:spcPct val="110000"/>
              </a:lnSpc>
            </a:pPr>
            <a:r>
              <a:rPr lang="en-US" altLang="ko-KR" sz="1400" dirty="0" smtClean="0"/>
              <a:t>………..</a:t>
            </a:r>
            <a:endParaRPr lang="ko-KR" altLang="en-US" sz="1400" dirty="0" smtClean="0"/>
          </a:p>
        </p:txBody>
      </p:sp>
      <p:pic>
        <p:nvPicPr>
          <p:cNvPr id="17" name="그림 16"/>
          <p:cNvPicPr>
            <a:picLocks noChangeAspect="1"/>
          </p:cNvPicPr>
          <p:nvPr/>
        </p:nvPicPr>
        <p:blipFill>
          <a:blip r:embed="rId2"/>
          <a:stretch>
            <a:fillRect/>
          </a:stretch>
        </p:blipFill>
        <p:spPr>
          <a:xfrm>
            <a:off x="8578517" y="3680507"/>
            <a:ext cx="871082" cy="826411"/>
          </a:xfrm>
          <a:prstGeom prst="rect">
            <a:avLst/>
          </a:prstGeom>
        </p:spPr>
      </p:pic>
      <p:pic>
        <p:nvPicPr>
          <p:cNvPr id="18" name="그림 17"/>
          <p:cNvPicPr>
            <a:picLocks noChangeAspect="1"/>
          </p:cNvPicPr>
          <p:nvPr/>
        </p:nvPicPr>
        <p:blipFill>
          <a:blip r:embed="rId2"/>
          <a:stretch>
            <a:fillRect/>
          </a:stretch>
        </p:blipFill>
        <p:spPr>
          <a:xfrm>
            <a:off x="8574794" y="5000904"/>
            <a:ext cx="871082" cy="826411"/>
          </a:xfrm>
          <a:prstGeom prst="rect">
            <a:avLst/>
          </a:prstGeom>
        </p:spPr>
      </p:pic>
      <p:sp>
        <p:nvSpPr>
          <p:cNvPr id="19" name="직사각형 18"/>
          <p:cNvSpPr/>
          <p:nvPr/>
        </p:nvSpPr>
        <p:spPr>
          <a:xfrm>
            <a:off x="10029967" y="3544459"/>
            <a:ext cx="914400" cy="1098509"/>
          </a:xfrm>
          <a:prstGeom prst="rect">
            <a:avLst/>
          </a:prstGeom>
          <a:solidFill>
            <a:schemeClr val="bg1">
              <a:lumMod val="95000"/>
            </a:schemeClr>
          </a:solidFill>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solidFill>
                  <a:schemeClr val="tx1"/>
                </a:solidFill>
              </a:rPr>
              <a:t>12</a:t>
            </a:r>
            <a:endParaRPr lang="ko-KR" altLang="en-US" dirty="0">
              <a:solidFill>
                <a:schemeClr val="tx1"/>
              </a:solidFill>
            </a:endParaRPr>
          </a:p>
        </p:txBody>
      </p:sp>
      <p:sp>
        <p:nvSpPr>
          <p:cNvPr id="20" name="직사각형 19"/>
          <p:cNvSpPr/>
          <p:nvPr/>
        </p:nvSpPr>
        <p:spPr>
          <a:xfrm>
            <a:off x="10029967" y="5000904"/>
            <a:ext cx="914400" cy="1098509"/>
          </a:xfrm>
          <a:prstGeom prst="rect">
            <a:avLst/>
          </a:prstGeom>
          <a:solidFill>
            <a:schemeClr val="bg1">
              <a:lumMod val="95000"/>
            </a:schemeClr>
          </a:solidFill>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solidFill>
                  <a:schemeClr val="tx1"/>
                </a:solidFill>
              </a:rPr>
              <a:t>8</a:t>
            </a:r>
            <a:endParaRPr lang="ko-KR" altLang="en-US" dirty="0">
              <a:solidFill>
                <a:schemeClr val="tx1"/>
              </a:solidFill>
            </a:endParaRPr>
          </a:p>
        </p:txBody>
      </p:sp>
      <p:sp>
        <p:nvSpPr>
          <p:cNvPr id="21" name="TextBox 20"/>
          <p:cNvSpPr txBox="1"/>
          <p:nvPr/>
        </p:nvSpPr>
        <p:spPr>
          <a:xfrm>
            <a:off x="5058032" y="1173185"/>
            <a:ext cx="3006811" cy="416924"/>
          </a:xfrm>
          <a:prstGeom prst="rect">
            <a:avLst/>
          </a:prstGeom>
          <a:noFill/>
        </p:spPr>
        <p:txBody>
          <a:bodyPr wrap="square" lIns="0" tIns="0" rIns="0" bIns="0" rtlCol="0">
            <a:noAutofit/>
          </a:bodyPr>
          <a:lstStyle/>
          <a:p>
            <a:pPr algn="ctr">
              <a:lnSpc>
                <a:spcPct val="110000"/>
              </a:lnSpc>
            </a:pPr>
            <a:r>
              <a:rPr lang="en-US" altLang="ko-KR" dirty="0" smtClean="0"/>
              <a:t>Group by </a:t>
            </a:r>
            <a:r>
              <a:rPr lang="en-US" altLang="ko-KR" dirty="0" err="1" smtClean="0"/>
              <a:t>cust_country</a:t>
            </a:r>
            <a:endParaRPr lang="ko-KR" altLang="en-US" dirty="0" smtClean="0"/>
          </a:p>
        </p:txBody>
      </p:sp>
      <p:sp>
        <p:nvSpPr>
          <p:cNvPr id="22" name="TextBox 21"/>
          <p:cNvSpPr txBox="1"/>
          <p:nvPr/>
        </p:nvSpPr>
        <p:spPr>
          <a:xfrm>
            <a:off x="8213124" y="1173185"/>
            <a:ext cx="3006811" cy="416924"/>
          </a:xfrm>
          <a:prstGeom prst="rect">
            <a:avLst/>
          </a:prstGeom>
          <a:noFill/>
        </p:spPr>
        <p:txBody>
          <a:bodyPr wrap="square" lIns="0" tIns="0" rIns="0" bIns="0" rtlCol="0">
            <a:noAutofit/>
          </a:bodyPr>
          <a:lstStyle/>
          <a:p>
            <a:pPr algn="ctr">
              <a:lnSpc>
                <a:spcPct val="110000"/>
              </a:lnSpc>
            </a:pPr>
            <a:r>
              <a:rPr lang="en-US" altLang="ko-KR" dirty="0" smtClean="0"/>
              <a:t>Sum(grade)</a:t>
            </a:r>
            <a:endParaRPr lang="ko-KR" altLang="en-US" dirty="0" smtClean="0"/>
          </a:p>
        </p:txBody>
      </p:sp>
      <p:sp>
        <p:nvSpPr>
          <p:cNvPr id="23" name="이등변 삼각형 22"/>
          <p:cNvSpPr/>
          <p:nvPr/>
        </p:nvSpPr>
        <p:spPr>
          <a:xfrm rot="5400000">
            <a:off x="7628186" y="2251756"/>
            <a:ext cx="1369444" cy="278227"/>
          </a:xfrm>
          <a:prstGeom prst="triangle">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5" name="이등변 삼각형 24"/>
          <p:cNvSpPr/>
          <p:nvPr/>
        </p:nvSpPr>
        <p:spPr>
          <a:xfrm rot="5400000">
            <a:off x="7751585" y="3831200"/>
            <a:ext cx="1097929" cy="253511"/>
          </a:xfrm>
          <a:prstGeom prst="triangle">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6" name="이등변 삼각형 25"/>
          <p:cNvSpPr/>
          <p:nvPr/>
        </p:nvSpPr>
        <p:spPr>
          <a:xfrm rot="5400000">
            <a:off x="7751585" y="5224256"/>
            <a:ext cx="1097929" cy="253511"/>
          </a:xfrm>
          <a:prstGeom prst="triangle">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Tree>
    <p:extLst>
      <p:ext uri="{BB962C8B-B14F-4D97-AF65-F5344CB8AC3E}">
        <p14:creationId xmlns:p14="http://schemas.microsoft.com/office/powerpoint/2010/main" val="2189911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Pandas Group by </a:t>
            </a:r>
            <a:r>
              <a:rPr lang="ko-KR" altLang="en-US" dirty="0" smtClean="0"/>
              <a:t>활용 시 단점</a:t>
            </a:r>
            <a:endParaRPr lang="ko-KR" altLang="en-US" dirty="0"/>
          </a:p>
        </p:txBody>
      </p:sp>
      <p:sp>
        <p:nvSpPr>
          <p:cNvPr id="3" name="내용 개체 틀 2"/>
          <p:cNvSpPr>
            <a:spLocks noGrp="1"/>
          </p:cNvSpPr>
          <p:nvPr>
            <p:ph idx="1"/>
          </p:nvPr>
        </p:nvSpPr>
        <p:spPr>
          <a:xfrm>
            <a:off x="530628" y="1180356"/>
            <a:ext cx="11129420" cy="444842"/>
          </a:xfrm>
        </p:spPr>
        <p:txBody>
          <a:bodyPr>
            <a:normAutofit/>
          </a:bodyPr>
          <a:lstStyle/>
          <a:p>
            <a:r>
              <a:rPr lang="en-US" altLang="ko-KR" sz="1800" dirty="0" smtClean="0"/>
              <a:t>Aggregation </a:t>
            </a:r>
            <a:r>
              <a:rPr lang="ko-KR" altLang="en-US" sz="1800" dirty="0" smtClean="0"/>
              <a:t>하려는 </a:t>
            </a:r>
            <a:r>
              <a:rPr lang="ko-KR" altLang="en-US" sz="1800" dirty="0" err="1" smtClean="0"/>
              <a:t>컬럼값과</a:t>
            </a:r>
            <a:r>
              <a:rPr lang="ko-KR" altLang="en-US" sz="1800" dirty="0" smtClean="0"/>
              <a:t> </a:t>
            </a:r>
            <a:r>
              <a:rPr lang="en-US" altLang="ko-KR" sz="1800" dirty="0" smtClean="0"/>
              <a:t>Aggregation</a:t>
            </a:r>
            <a:r>
              <a:rPr lang="ko-KR" altLang="en-US" sz="1800" dirty="0" smtClean="0"/>
              <a:t>함수</a:t>
            </a:r>
            <a:r>
              <a:rPr lang="en-US" altLang="ko-KR" sz="1800" dirty="0" smtClean="0"/>
              <a:t>(mean, max, sum</a:t>
            </a:r>
            <a:r>
              <a:rPr lang="ko-KR" altLang="en-US" sz="1800" dirty="0" smtClean="0"/>
              <a:t>등</a:t>
            </a:r>
            <a:r>
              <a:rPr lang="en-US" altLang="ko-KR" sz="1800" dirty="0" smtClean="0"/>
              <a:t>)</a:t>
            </a:r>
            <a:r>
              <a:rPr lang="ko-KR" altLang="en-US" sz="1800" dirty="0" smtClean="0"/>
              <a:t> 단위로 개별 </a:t>
            </a:r>
            <a:r>
              <a:rPr lang="en-US" altLang="ko-KR" sz="1800" dirty="0" smtClean="0"/>
              <a:t>coding </a:t>
            </a:r>
            <a:r>
              <a:rPr lang="ko-KR" altLang="en-US" sz="1800" dirty="0" smtClean="0"/>
              <a:t>필요</a:t>
            </a:r>
            <a:endParaRPr lang="en-US" altLang="ko-KR" sz="1800" dirty="0" smtClean="0"/>
          </a:p>
          <a:p>
            <a:endParaRPr lang="ko-KR" altLang="en-US" sz="1800" dirty="0"/>
          </a:p>
        </p:txBody>
      </p:sp>
      <p:graphicFrame>
        <p:nvGraphicFramePr>
          <p:cNvPr id="4" name="표 3"/>
          <p:cNvGraphicFramePr>
            <a:graphicFrameLocks noGrp="1"/>
          </p:cNvGraphicFramePr>
          <p:nvPr>
            <p:extLst/>
          </p:nvPr>
        </p:nvGraphicFramePr>
        <p:xfrm>
          <a:off x="370702" y="1921766"/>
          <a:ext cx="4044778" cy="4247776"/>
        </p:xfrm>
        <a:graphic>
          <a:graphicData uri="http://schemas.openxmlformats.org/drawingml/2006/table">
            <a:tbl>
              <a:tblPr>
                <a:tableStyleId>{616DA210-FB5B-4158-B5E0-FEB733F419BA}</a:tableStyleId>
              </a:tblPr>
              <a:tblGrid>
                <a:gridCol w="1053017">
                  <a:extLst>
                    <a:ext uri="{9D8B030D-6E8A-4147-A177-3AD203B41FA5}">
                      <a16:colId xmlns:a16="http://schemas.microsoft.com/office/drawing/2014/main" val="1859379592"/>
                    </a:ext>
                  </a:extLst>
                </a:gridCol>
                <a:gridCol w="987926">
                  <a:extLst>
                    <a:ext uri="{9D8B030D-6E8A-4147-A177-3AD203B41FA5}">
                      <a16:colId xmlns:a16="http://schemas.microsoft.com/office/drawing/2014/main" val="2485466356"/>
                    </a:ext>
                  </a:extLst>
                </a:gridCol>
                <a:gridCol w="584421">
                  <a:extLst>
                    <a:ext uri="{9D8B030D-6E8A-4147-A177-3AD203B41FA5}">
                      <a16:colId xmlns:a16="http://schemas.microsoft.com/office/drawing/2014/main" val="209492546"/>
                    </a:ext>
                  </a:extLst>
                </a:gridCol>
                <a:gridCol w="709707">
                  <a:extLst>
                    <a:ext uri="{9D8B030D-6E8A-4147-A177-3AD203B41FA5}">
                      <a16:colId xmlns:a16="http://schemas.microsoft.com/office/drawing/2014/main" val="2528170536"/>
                    </a:ext>
                  </a:extLst>
                </a:gridCol>
                <a:gridCol w="709707">
                  <a:extLst>
                    <a:ext uri="{9D8B030D-6E8A-4147-A177-3AD203B41FA5}">
                      <a16:colId xmlns:a16="http://schemas.microsoft.com/office/drawing/2014/main" val="1623053017"/>
                    </a:ext>
                  </a:extLst>
                </a:gridCol>
              </a:tblGrid>
              <a:tr h="346676">
                <a:tc>
                  <a:txBody>
                    <a:bodyPr/>
                    <a:lstStyle/>
                    <a:p>
                      <a:pPr algn="ctr" fontAlgn="ctr"/>
                      <a:r>
                        <a:rPr lang="en-US" sz="1400" u="none" strike="noStrike" dirty="0">
                          <a:effectLst/>
                        </a:rPr>
                        <a:t>customer</a:t>
                      </a:r>
                      <a:r>
                        <a:rPr lang="en-US" sz="1400" u="none" strike="noStrike" dirty="0" smtClean="0">
                          <a:effectLst/>
                        </a:rPr>
                        <a:t>_</a:t>
                      </a:r>
                    </a:p>
                    <a:p>
                      <a:pPr algn="ctr" fontAlgn="ctr"/>
                      <a:r>
                        <a:rPr lang="en-US" sz="1400" u="none" strike="noStrike" dirty="0" smtClean="0">
                          <a:effectLst/>
                        </a:rPr>
                        <a:t>name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err="1">
                          <a:effectLst/>
                        </a:rPr>
                        <a:t>cust_country</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gender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grade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b="0" i="0" u="none" strike="noStrike" dirty="0" smtClean="0">
                          <a:solidFill>
                            <a:srgbClr val="000000"/>
                          </a:solidFill>
                          <a:effectLst/>
                          <a:latin typeface="맑은 고딕" panose="020B0503020000020004" pitchFamily="50" charset="-127"/>
                          <a:ea typeface="맑은 고딕" panose="020B0503020000020004" pitchFamily="50" charset="-127"/>
                        </a:rPr>
                        <a:t>age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extLst>
                  <a:ext uri="{0D108BD9-81ED-4DB2-BD59-A6C34878D82A}">
                    <a16:rowId xmlns:a16="http://schemas.microsoft.com/office/drawing/2014/main" val="690334480"/>
                  </a:ext>
                </a:extLst>
              </a:tr>
              <a:tr h="346676">
                <a:tc>
                  <a:txBody>
                    <a:bodyPr/>
                    <a:lstStyle/>
                    <a:p>
                      <a:pPr algn="ctr" fontAlgn="ctr"/>
                      <a:r>
                        <a:rPr lang="en-US" sz="1400" u="none" strike="noStrike" dirty="0">
                          <a:effectLst/>
                        </a:rPr>
                        <a:t>Alice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a:effectLst/>
                        </a:rPr>
                        <a:t>3</a:t>
                      </a:r>
                      <a:endParaRPr lang="en-US" altLang="ko-KR"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25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798802462"/>
                  </a:ext>
                </a:extLst>
              </a:tr>
              <a:tr h="346676">
                <a:tc>
                  <a:txBody>
                    <a:bodyPr/>
                    <a:lstStyle/>
                    <a:p>
                      <a:pPr algn="ctr" fontAlgn="ctr"/>
                      <a:r>
                        <a:rPr lang="en-US" sz="1400" u="none" strike="noStrike">
                          <a:effectLst/>
                        </a:rPr>
                        <a:t>Tom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GB</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1</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34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017159388"/>
                  </a:ext>
                </a:extLst>
              </a:tr>
              <a:tr h="346676">
                <a:tc>
                  <a:txBody>
                    <a:bodyPr/>
                    <a:lstStyle/>
                    <a:p>
                      <a:pPr algn="ctr" fontAlgn="ctr"/>
                      <a:r>
                        <a:rPr lang="en-US" sz="1400" u="none" strike="noStrike" dirty="0">
                          <a:effectLst/>
                        </a:rPr>
                        <a:t>James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26</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3901732002"/>
                  </a:ext>
                </a:extLst>
              </a:tr>
              <a:tr h="346676">
                <a:tc>
                  <a:txBody>
                    <a:bodyPr/>
                    <a:lstStyle/>
                    <a:p>
                      <a:pPr algn="ctr" fontAlgn="ctr"/>
                      <a:r>
                        <a:rPr lang="en-US" sz="1400" u="none" strike="noStrike" dirty="0" err="1">
                          <a:effectLst/>
                        </a:rPr>
                        <a:t>Yerin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33</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142078260"/>
                  </a:ext>
                </a:extLst>
              </a:tr>
              <a:tr h="346676">
                <a:tc>
                  <a:txBody>
                    <a:bodyPr/>
                    <a:lstStyle/>
                    <a:p>
                      <a:pPr algn="ctr" fontAlgn="ctr"/>
                      <a:r>
                        <a:rPr lang="en-US" sz="1400" u="none" strike="noStrike">
                          <a:effectLst/>
                        </a:rPr>
                        <a:t>Min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KOR</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67</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35204366"/>
                  </a:ext>
                </a:extLst>
              </a:tr>
              <a:tr h="346676">
                <a:tc>
                  <a:txBody>
                    <a:bodyPr/>
                    <a:lstStyle/>
                    <a:p>
                      <a:pPr algn="ctr" fontAlgn="ctr"/>
                      <a:r>
                        <a:rPr lang="en-US" sz="1400" u="none" strike="noStrike">
                          <a:effectLst/>
                        </a:rPr>
                        <a:t>Katherine</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3</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29</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82724143"/>
                  </a:ext>
                </a:extLst>
              </a:tr>
              <a:tr h="346676">
                <a:tc>
                  <a:txBody>
                    <a:bodyPr/>
                    <a:lstStyle/>
                    <a:p>
                      <a:pPr algn="ctr" fontAlgn="ctr"/>
                      <a:r>
                        <a:rPr lang="en-US" sz="1400" u="none" strike="noStrike">
                          <a:effectLst/>
                        </a:rPr>
                        <a:t>John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54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94180583"/>
                  </a:ext>
                </a:extLst>
              </a:tr>
              <a:tr h="346676">
                <a:tc>
                  <a:txBody>
                    <a:bodyPr/>
                    <a:lstStyle/>
                    <a:p>
                      <a:pPr algn="ctr" fontAlgn="ctr"/>
                      <a:r>
                        <a:rPr lang="en-US" sz="1400" u="none" strike="noStrike" dirty="0">
                          <a:effectLst/>
                        </a:rPr>
                        <a:t>Park</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6</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21</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352266964"/>
                  </a:ext>
                </a:extLst>
              </a:tr>
              <a:tr h="346676">
                <a:tc>
                  <a:txBody>
                    <a:bodyPr/>
                    <a:lstStyle/>
                    <a:p>
                      <a:pPr algn="ctr" fontAlgn="ctr"/>
                      <a:r>
                        <a:rPr lang="en-US" sz="1400" u="none" strike="noStrike">
                          <a:effectLst/>
                        </a:rPr>
                        <a:t>Maria</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US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77</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857161959"/>
                  </a:ext>
                </a:extLst>
              </a:tr>
              <a:tr h="346676">
                <a:tc>
                  <a:txBody>
                    <a:bodyPr/>
                    <a:lstStyle/>
                    <a:p>
                      <a:pPr algn="ctr" fontAlgn="ctr"/>
                      <a:r>
                        <a:rPr lang="en-US" sz="1400" u="none" strike="noStrike">
                          <a:effectLst/>
                        </a:rPr>
                        <a:t>Derik</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29</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618564160"/>
                  </a:ext>
                </a:extLst>
              </a:tr>
              <a:tr h="346676">
                <a:tc>
                  <a:txBody>
                    <a:bodyPr/>
                    <a:lstStyle/>
                    <a:p>
                      <a:pPr algn="ctr" fontAlgn="ctr"/>
                      <a:r>
                        <a:rPr lang="en-US" sz="1400" u="none" strike="noStrike" dirty="0" err="1">
                          <a:effectLst/>
                        </a:rPr>
                        <a:t>Jin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smtClean="0">
                          <a:solidFill>
                            <a:srgbClr val="000000"/>
                          </a:solidFill>
                          <a:effectLst/>
                          <a:latin typeface="맑은 고딕" panose="020B0503020000020004" pitchFamily="50" charset="-127"/>
                          <a:ea typeface="맑은 고딕" panose="020B0503020000020004" pitchFamily="50" charset="-127"/>
                        </a:rPr>
                        <a:t>16</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37189680"/>
                  </a:ext>
                </a:extLst>
              </a:tr>
            </a:tbl>
          </a:graphicData>
        </a:graphic>
      </p:graphicFrame>
      <p:sp>
        <p:nvSpPr>
          <p:cNvPr id="5" name="TextBox 4"/>
          <p:cNvSpPr txBox="1"/>
          <p:nvPr/>
        </p:nvSpPr>
        <p:spPr>
          <a:xfrm>
            <a:off x="4786184" y="2454882"/>
            <a:ext cx="7405816" cy="659027"/>
          </a:xfrm>
          <a:prstGeom prst="rect">
            <a:avLst/>
          </a:prstGeom>
          <a:noFill/>
        </p:spPr>
        <p:txBody>
          <a:bodyPr wrap="square" lIns="0" tIns="0" rIns="0" bIns="0" rtlCol="0">
            <a:noAutofit/>
          </a:bodyPr>
          <a:lstStyle/>
          <a:p>
            <a:pPr>
              <a:lnSpc>
                <a:spcPct val="110000"/>
              </a:lnSpc>
            </a:pPr>
            <a:r>
              <a:rPr lang="en-US" altLang="ko-KR" sz="1600" dirty="0" smtClean="0"/>
              <a:t>SELECT </a:t>
            </a:r>
            <a:r>
              <a:rPr lang="en-US" altLang="ko-KR" sz="1600" dirty="0" err="1" smtClean="0"/>
              <a:t>cust_country</a:t>
            </a:r>
            <a:r>
              <a:rPr lang="en-US" altLang="ko-KR" sz="1600" dirty="0" smtClean="0"/>
              <a:t>, sum(grade) </a:t>
            </a:r>
            <a:r>
              <a:rPr lang="en-US" altLang="ko-KR" sz="1600" dirty="0" err="1" smtClean="0"/>
              <a:t>sum_grade</a:t>
            </a:r>
            <a:r>
              <a:rPr lang="en-US" altLang="ko-KR" sz="1600" dirty="0" smtClean="0"/>
              <a:t>, max(grade) </a:t>
            </a:r>
            <a:r>
              <a:rPr lang="en-US" altLang="ko-KR" sz="1600" dirty="0" err="1" smtClean="0"/>
              <a:t>max_grade</a:t>
            </a:r>
            <a:r>
              <a:rPr lang="en-US" altLang="ko-KR" sz="1600" dirty="0" smtClean="0"/>
              <a:t>, </a:t>
            </a:r>
            <a:r>
              <a:rPr lang="en-US" altLang="ko-KR" sz="1600" dirty="0" err="1" smtClean="0"/>
              <a:t>avg</a:t>
            </a:r>
            <a:r>
              <a:rPr lang="en-US" altLang="ko-KR" sz="1600" dirty="0" smtClean="0"/>
              <a:t>(age) </a:t>
            </a:r>
            <a:r>
              <a:rPr lang="en-US" altLang="ko-KR" sz="1600" dirty="0" err="1" smtClean="0"/>
              <a:t>avg_age</a:t>
            </a:r>
            <a:endParaRPr lang="en-US" altLang="ko-KR" sz="1600" dirty="0" smtClean="0"/>
          </a:p>
          <a:p>
            <a:pPr>
              <a:lnSpc>
                <a:spcPct val="110000"/>
              </a:lnSpc>
            </a:pPr>
            <a:r>
              <a:rPr lang="en-US" altLang="ko-KR" sz="1600" dirty="0" smtClean="0"/>
              <a:t>, max(age) </a:t>
            </a:r>
            <a:r>
              <a:rPr lang="en-US" altLang="ko-KR" sz="1600" dirty="0" err="1" smtClean="0"/>
              <a:t>max_age</a:t>
            </a:r>
            <a:r>
              <a:rPr lang="en-US" altLang="ko-KR" sz="1600" dirty="0" smtClean="0"/>
              <a:t> FROM customer group by </a:t>
            </a:r>
            <a:r>
              <a:rPr lang="en-US" altLang="ko-KR" sz="1600" dirty="0" err="1" smtClean="0"/>
              <a:t>cust_country</a:t>
            </a:r>
            <a:endParaRPr lang="ko-KR" altLang="en-US" sz="1600" dirty="0" smtClean="0"/>
          </a:p>
        </p:txBody>
      </p:sp>
      <p:sp>
        <p:nvSpPr>
          <p:cNvPr id="6" name="TextBox 5"/>
          <p:cNvSpPr txBox="1"/>
          <p:nvPr/>
        </p:nvSpPr>
        <p:spPr>
          <a:xfrm>
            <a:off x="4786184" y="3962407"/>
            <a:ext cx="7026876" cy="2133600"/>
          </a:xfrm>
          <a:prstGeom prst="rect">
            <a:avLst/>
          </a:prstGeom>
          <a:noFill/>
        </p:spPr>
        <p:txBody>
          <a:bodyPr wrap="square" lIns="0" tIns="0" rIns="0" bIns="0" rtlCol="0">
            <a:noAutofit/>
          </a:bodyPr>
          <a:lstStyle/>
          <a:p>
            <a:pPr>
              <a:lnSpc>
                <a:spcPct val="150000"/>
              </a:lnSpc>
            </a:pPr>
            <a:r>
              <a:rPr lang="en-US" altLang="ko-KR" sz="1600" dirty="0" err="1" smtClean="0"/>
              <a:t>Cust_group</a:t>
            </a:r>
            <a:r>
              <a:rPr lang="en-US" altLang="ko-KR" sz="1600" dirty="0" smtClean="0"/>
              <a:t> = </a:t>
            </a:r>
            <a:r>
              <a:rPr lang="en-US" altLang="ko-KR" sz="1600" dirty="0" err="1" smtClean="0"/>
              <a:t>customer.groupby</a:t>
            </a:r>
            <a:r>
              <a:rPr lang="en-US" altLang="ko-KR" sz="1600" dirty="0" smtClean="0"/>
              <a:t>(‘</a:t>
            </a:r>
            <a:r>
              <a:rPr lang="en-US" altLang="ko-KR" sz="1600" dirty="0" err="1" smtClean="0"/>
              <a:t>cust_country</a:t>
            </a:r>
            <a:r>
              <a:rPr lang="en-US" altLang="ko-KR" sz="1600" dirty="0" smtClean="0"/>
              <a:t>’)</a:t>
            </a:r>
          </a:p>
          <a:p>
            <a:pPr>
              <a:lnSpc>
                <a:spcPct val="150000"/>
              </a:lnSpc>
            </a:pPr>
            <a:r>
              <a:rPr lang="en-US" altLang="ko-KR" sz="1600" dirty="0" err="1" smtClean="0"/>
              <a:t>Cust_df</a:t>
            </a:r>
            <a:r>
              <a:rPr lang="en-US" altLang="ko-KR" sz="1600" dirty="0" smtClean="0"/>
              <a:t> = </a:t>
            </a:r>
            <a:r>
              <a:rPr lang="en-US" altLang="ko-KR" sz="1600" dirty="0" err="1" smtClean="0"/>
              <a:t>pd.DataFrame</a:t>
            </a:r>
            <a:r>
              <a:rPr lang="en-US" altLang="ko-KR" sz="1600" dirty="0" smtClean="0"/>
              <a:t>()</a:t>
            </a:r>
          </a:p>
          <a:p>
            <a:pPr>
              <a:lnSpc>
                <a:spcPct val="150000"/>
              </a:lnSpc>
            </a:pPr>
            <a:r>
              <a:rPr lang="en-US" altLang="ko-KR" sz="1600" dirty="0" err="1" smtClean="0"/>
              <a:t>Cust_df</a:t>
            </a:r>
            <a:r>
              <a:rPr lang="en-US" altLang="ko-KR" sz="1600" dirty="0" smtClean="0"/>
              <a:t>[‘</a:t>
            </a:r>
            <a:r>
              <a:rPr lang="en-US" altLang="ko-KR" sz="1600" dirty="0" err="1" smtClean="0"/>
              <a:t>sum_grade</a:t>
            </a:r>
            <a:r>
              <a:rPr lang="en-US" altLang="ko-KR" sz="1600" dirty="0" smtClean="0"/>
              <a:t>’] = </a:t>
            </a:r>
            <a:r>
              <a:rPr lang="en-US" altLang="ko-KR" sz="1600" dirty="0" err="1" smtClean="0"/>
              <a:t>Cust_group</a:t>
            </a:r>
            <a:r>
              <a:rPr lang="en-US" altLang="ko-KR" sz="1600" dirty="0" smtClean="0"/>
              <a:t>[‘grade’].sum()</a:t>
            </a:r>
          </a:p>
          <a:p>
            <a:pPr>
              <a:lnSpc>
                <a:spcPct val="150000"/>
              </a:lnSpc>
            </a:pPr>
            <a:r>
              <a:rPr lang="en-US" altLang="ko-KR" sz="1600" dirty="0" err="1"/>
              <a:t>Cust_df</a:t>
            </a:r>
            <a:r>
              <a:rPr lang="en-US" altLang="ko-KR" sz="1600" dirty="0" smtClean="0"/>
              <a:t>[‘</a:t>
            </a:r>
            <a:r>
              <a:rPr lang="en-US" altLang="ko-KR" sz="1600" dirty="0" err="1" smtClean="0"/>
              <a:t>max_grade</a:t>
            </a:r>
            <a:r>
              <a:rPr lang="en-US" altLang="ko-KR" sz="1600" dirty="0"/>
              <a:t>’] = </a:t>
            </a:r>
            <a:r>
              <a:rPr lang="en-US" altLang="ko-KR" sz="1600" dirty="0" err="1"/>
              <a:t>Cust_group</a:t>
            </a:r>
            <a:r>
              <a:rPr lang="en-US" altLang="ko-KR" sz="1600" dirty="0"/>
              <a:t>[‘grade</a:t>
            </a:r>
            <a:r>
              <a:rPr lang="en-US" altLang="ko-KR" sz="1600" dirty="0" smtClean="0"/>
              <a:t>’].max()</a:t>
            </a:r>
            <a:endParaRPr lang="en-US" altLang="ko-KR" sz="1600" dirty="0"/>
          </a:p>
          <a:p>
            <a:pPr>
              <a:lnSpc>
                <a:spcPct val="150000"/>
              </a:lnSpc>
            </a:pPr>
            <a:r>
              <a:rPr lang="en-US" altLang="ko-KR" sz="1600" dirty="0" err="1"/>
              <a:t>Cust_df</a:t>
            </a:r>
            <a:r>
              <a:rPr lang="en-US" altLang="ko-KR" sz="1600" dirty="0" smtClean="0"/>
              <a:t>[‘</a:t>
            </a:r>
            <a:r>
              <a:rPr lang="en-US" altLang="ko-KR" sz="1600" dirty="0" err="1" smtClean="0"/>
              <a:t>avg_age</a:t>
            </a:r>
            <a:r>
              <a:rPr lang="en-US" altLang="ko-KR" sz="1600" dirty="0" smtClean="0"/>
              <a:t>’] </a:t>
            </a:r>
            <a:r>
              <a:rPr lang="en-US" altLang="ko-KR" sz="1600" dirty="0"/>
              <a:t>= </a:t>
            </a:r>
            <a:r>
              <a:rPr lang="en-US" altLang="ko-KR" sz="1600" dirty="0" err="1"/>
              <a:t>Cust_group</a:t>
            </a:r>
            <a:r>
              <a:rPr lang="en-US" altLang="ko-KR" sz="1600" dirty="0" smtClean="0"/>
              <a:t>[‘age’].mean()</a:t>
            </a:r>
            <a:endParaRPr lang="en-US" altLang="ko-KR" sz="1600" dirty="0"/>
          </a:p>
          <a:p>
            <a:pPr>
              <a:lnSpc>
                <a:spcPct val="150000"/>
              </a:lnSpc>
            </a:pPr>
            <a:r>
              <a:rPr lang="en-US" altLang="ko-KR" sz="1600" dirty="0" err="1"/>
              <a:t>Cust_df</a:t>
            </a:r>
            <a:r>
              <a:rPr lang="en-US" altLang="ko-KR" sz="1600" dirty="0" smtClean="0"/>
              <a:t>[‘</a:t>
            </a:r>
            <a:r>
              <a:rPr lang="en-US" altLang="ko-KR" sz="1600" dirty="0" err="1" smtClean="0"/>
              <a:t>max_age</a:t>
            </a:r>
            <a:r>
              <a:rPr lang="en-US" altLang="ko-KR" sz="1600" dirty="0" smtClean="0"/>
              <a:t>’] </a:t>
            </a:r>
            <a:r>
              <a:rPr lang="en-US" altLang="ko-KR" sz="1600" dirty="0"/>
              <a:t>= </a:t>
            </a:r>
            <a:r>
              <a:rPr lang="en-US" altLang="ko-KR" sz="1600" dirty="0" err="1"/>
              <a:t>Cust_group</a:t>
            </a:r>
            <a:r>
              <a:rPr lang="en-US" altLang="ko-KR" sz="1600" dirty="0" smtClean="0"/>
              <a:t>[‘age’].</a:t>
            </a:r>
            <a:r>
              <a:rPr lang="en-US" altLang="ko-KR" sz="1600" dirty="0"/>
              <a:t>sum</a:t>
            </a:r>
            <a:r>
              <a:rPr lang="en-US" altLang="ko-KR" sz="1600" dirty="0" smtClean="0"/>
              <a:t>()</a:t>
            </a:r>
          </a:p>
          <a:p>
            <a:pPr>
              <a:lnSpc>
                <a:spcPct val="150000"/>
              </a:lnSpc>
            </a:pPr>
            <a:endParaRPr lang="en-US" altLang="ko-KR" sz="1600" dirty="0" smtClean="0"/>
          </a:p>
          <a:p>
            <a:pPr>
              <a:lnSpc>
                <a:spcPct val="150000"/>
              </a:lnSpc>
            </a:pPr>
            <a:endParaRPr lang="ko-KR" altLang="en-US" sz="1600" dirty="0" smtClean="0"/>
          </a:p>
        </p:txBody>
      </p:sp>
      <p:sp>
        <p:nvSpPr>
          <p:cNvPr id="7" name="직사각형 6"/>
          <p:cNvSpPr/>
          <p:nvPr/>
        </p:nvSpPr>
        <p:spPr>
          <a:xfrm>
            <a:off x="4786184" y="1921766"/>
            <a:ext cx="1103870" cy="458975"/>
          </a:xfrm>
          <a:prstGeom prst="rect">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SQL</a:t>
            </a:r>
            <a:endParaRPr lang="ko-KR" altLang="en-US" dirty="0"/>
          </a:p>
        </p:txBody>
      </p:sp>
      <p:sp>
        <p:nvSpPr>
          <p:cNvPr id="8" name="직사각형 7"/>
          <p:cNvSpPr/>
          <p:nvPr/>
        </p:nvSpPr>
        <p:spPr>
          <a:xfrm>
            <a:off x="4786184" y="3503432"/>
            <a:ext cx="1103870" cy="458975"/>
          </a:xfrm>
          <a:prstGeom prst="rect">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Pandas</a:t>
            </a:r>
            <a:endParaRPr lang="ko-KR" altLang="en-US" dirty="0"/>
          </a:p>
        </p:txBody>
      </p:sp>
    </p:spTree>
    <p:extLst>
      <p:ext uri="{BB962C8B-B14F-4D97-AF65-F5344CB8AC3E}">
        <p14:creationId xmlns:p14="http://schemas.microsoft.com/office/powerpoint/2010/main" val="1518993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p:txBody>
          <a:bodyPr anchor="ctr">
            <a:normAutofit/>
          </a:bodyPr>
          <a:lstStyle/>
          <a:p>
            <a:pPr marL="0" indent="0" algn="ctr">
              <a:buNone/>
            </a:pPr>
            <a:r>
              <a:rPr lang="ko-KR" altLang="en-US" sz="3600" dirty="0" smtClean="0"/>
              <a:t>분석 도메인의 이해</a:t>
            </a:r>
            <a:endParaRPr lang="ko-KR" altLang="en-US" sz="3600" dirty="0"/>
          </a:p>
        </p:txBody>
      </p:sp>
    </p:spTree>
    <p:extLst>
      <p:ext uri="{BB962C8B-B14F-4D97-AF65-F5344CB8AC3E}">
        <p14:creationId xmlns:p14="http://schemas.microsoft.com/office/powerpoint/2010/main" val="13080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Pandas Group by </a:t>
            </a:r>
            <a:r>
              <a:rPr lang="en-US" altLang="ko-KR" dirty="0" err="1" smtClean="0"/>
              <a:t>agg</a:t>
            </a:r>
            <a:r>
              <a:rPr lang="en-US" altLang="ko-KR" dirty="0" smtClean="0"/>
              <a:t>() </a:t>
            </a:r>
            <a:r>
              <a:rPr lang="ko-KR" altLang="en-US" dirty="0" smtClean="0"/>
              <a:t>활용</a:t>
            </a:r>
            <a:endParaRPr lang="ko-KR" altLang="en-US" dirty="0"/>
          </a:p>
        </p:txBody>
      </p:sp>
      <p:sp>
        <p:nvSpPr>
          <p:cNvPr id="3" name="내용 개체 틀 2"/>
          <p:cNvSpPr>
            <a:spLocks noGrp="1"/>
          </p:cNvSpPr>
          <p:nvPr>
            <p:ph idx="1"/>
          </p:nvPr>
        </p:nvSpPr>
        <p:spPr>
          <a:xfrm>
            <a:off x="530628" y="1180356"/>
            <a:ext cx="11129420" cy="856736"/>
          </a:xfrm>
        </p:spPr>
        <p:txBody>
          <a:bodyPr>
            <a:normAutofit lnSpcReduction="10000"/>
          </a:bodyPr>
          <a:lstStyle/>
          <a:p>
            <a:pPr>
              <a:lnSpc>
                <a:spcPct val="160000"/>
              </a:lnSpc>
            </a:pPr>
            <a:r>
              <a:rPr lang="en-US" altLang="ko-KR" sz="1800" dirty="0" smtClean="0"/>
              <a:t>Pandas </a:t>
            </a:r>
            <a:r>
              <a:rPr lang="en-US" altLang="ko-KR" sz="1800" dirty="0" err="1" smtClean="0"/>
              <a:t>groupby</a:t>
            </a:r>
            <a:r>
              <a:rPr lang="en-US" altLang="ko-KR" sz="1800" dirty="0" smtClean="0"/>
              <a:t> </a:t>
            </a:r>
            <a:r>
              <a:rPr lang="en-US" altLang="ko-KR" sz="1800" dirty="0" err="1" smtClean="0"/>
              <a:t>agg</a:t>
            </a:r>
            <a:r>
              <a:rPr lang="en-US" altLang="ko-KR" sz="1800" dirty="0" smtClean="0"/>
              <a:t>()</a:t>
            </a:r>
            <a:r>
              <a:rPr lang="ko-KR" altLang="en-US" sz="1800" dirty="0" smtClean="0"/>
              <a:t>에 </a:t>
            </a:r>
            <a:r>
              <a:rPr lang="en-US" altLang="ko-KR" sz="1800" dirty="0" smtClean="0"/>
              <a:t>Aggregation </a:t>
            </a:r>
            <a:r>
              <a:rPr lang="ko-KR" altLang="en-US" sz="1800" dirty="0" smtClean="0"/>
              <a:t>하려는 컬럼 값과 </a:t>
            </a:r>
            <a:r>
              <a:rPr lang="en-US" altLang="ko-KR" sz="1800" dirty="0" smtClean="0"/>
              <a:t>Aggregation</a:t>
            </a:r>
            <a:r>
              <a:rPr lang="ko-KR" altLang="en-US" sz="1800" dirty="0" smtClean="0"/>
              <a:t>함수</a:t>
            </a:r>
            <a:r>
              <a:rPr lang="en-US" altLang="ko-KR" sz="1800" dirty="0" smtClean="0"/>
              <a:t>(mean, max, sum</a:t>
            </a:r>
            <a:r>
              <a:rPr lang="ko-KR" altLang="en-US" sz="1800" dirty="0" smtClean="0"/>
              <a:t>등</a:t>
            </a:r>
            <a:r>
              <a:rPr lang="en-US" altLang="ko-KR" sz="1800" dirty="0" smtClean="0"/>
              <a:t>)</a:t>
            </a:r>
            <a:r>
              <a:rPr lang="ko-KR" altLang="en-US" sz="1800" dirty="0" smtClean="0"/>
              <a:t> 를 </a:t>
            </a:r>
            <a:r>
              <a:rPr lang="en-US" altLang="ko-KR" sz="1800" dirty="0" smtClean="0"/>
              <a:t>Dictionary </a:t>
            </a:r>
            <a:r>
              <a:rPr lang="ko-KR" altLang="en-US" sz="1800" dirty="0" smtClean="0"/>
              <a:t>값으로 입력하여  </a:t>
            </a:r>
            <a:r>
              <a:rPr lang="en-US" altLang="ko-KR" sz="1800" dirty="0" smtClean="0"/>
              <a:t>Group by </a:t>
            </a:r>
            <a:r>
              <a:rPr lang="ko-KR" altLang="en-US" sz="1800" dirty="0" smtClean="0"/>
              <a:t>단순화 </a:t>
            </a:r>
            <a:endParaRPr lang="ko-KR" altLang="en-US" sz="1800" dirty="0"/>
          </a:p>
        </p:txBody>
      </p:sp>
      <p:sp>
        <p:nvSpPr>
          <p:cNvPr id="6" name="TextBox 5"/>
          <p:cNvSpPr txBox="1"/>
          <p:nvPr/>
        </p:nvSpPr>
        <p:spPr>
          <a:xfrm>
            <a:off x="472963" y="3278662"/>
            <a:ext cx="3472960" cy="2133600"/>
          </a:xfrm>
          <a:prstGeom prst="rect">
            <a:avLst/>
          </a:prstGeom>
          <a:noFill/>
        </p:spPr>
        <p:txBody>
          <a:bodyPr wrap="square" lIns="0" tIns="0" rIns="0" bIns="0" rtlCol="0">
            <a:noAutofit/>
          </a:bodyPr>
          <a:lstStyle/>
          <a:p>
            <a:pPr>
              <a:lnSpc>
                <a:spcPct val="150000"/>
              </a:lnSpc>
            </a:pPr>
            <a:r>
              <a:rPr lang="en-US" altLang="ko-KR" sz="1300" dirty="0" err="1" smtClean="0"/>
              <a:t>Cust_group</a:t>
            </a:r>
            <a:r>
              <a:rPr lang="en-US" altLang="ko-KR" sz="1300" dirty="0" smtClean="0"/>
              <a:t> = </a:t>
            </a:r>
            <a:r>
              <a:rPr lang="en-US" altLang="ko-KR" sz="1300" dirty="0" err="1" smtClean="0"/>
              <a:t>customer.groupby</a:t>
            </a:r>
            <a:r>
              <a:rPr lang="en-US" altLang="ko-KR" sz="1300" dirty="0" smtClean="0"/>
              <a:t>(‘</a:t>
            </a:r>
            <a:r>
              <a:rPr lang="en-US" altLang="ko-KR" sz="1300" dirty="0" err="1" smtClean="0"/>
              <a:t>cust_country</a:t>
            </a:r>
            <a:r>
              <a:rPr lang="en-US" altLang="ko-KR" sz="1300" dirty="0" smtClean="0"/>
              <a:t>’)</a:t>
            </a:r>
          </a:p>
          <a:p>
            <a:pPr>
              <a:lnSpc>
                <a:spcPct val="150000"/>
              </a:lnSpc>
            </a:pPr>
            <a:r>
              <a:rPr lang="en-US" altLang="ko-KR" sz="1300" dirty="0" err="1" smtClean="0"/>
              <a:t>Cust_df</a:t>
            </a:r>
            <a:r>
              <a:rPr lang="en-US" altLang="ko-KR" sz="1300" dirty="0" smtClean="0"/>
              <a:t> = </a:t>
            </a:r>
            <a:r>
              <a:rPr lang="en-US" altLang="ko-KR" sz="1300" dirty="0" err="1" smtClean="0"/>
              <a:t>pd.DataFrame</a:t>
            </a:r>
            <a:r>
              <a:rPr lang="en-US" altLang="ko-KR" sz="1300" dirty="0" smtClean="0"/>
              <a:t>()</a:t>
            </a:r>
          </a:p>
          <a:p>
            <a:pPr>
              <a:lnSpc>
                <a:spcPct val="150000"/>
              </a:lnSpc>
            </a:pPr>
            <a:r>
              <a:rPr lang="en-US" altLang="ko-KR" sz="1300" dirty="0" err="1" smtClean="0"/>
              <a:t>Cust_df</a:t>
            </a:r>
            <a:r>
              <a:rPr lang="en-US" altLang="ko-KR" sz="1300" dirty="0" smtClean="0"/>
              <a:t>[‘</a:t>
            </a:r>
            <a:r>
              <a:rPr lang="en-US" altLang="ko-KR" sz="1300" dirty="0" err="1" smtClean="0"/>
              <a:t>sum_grade</a:t>
            </a:r>
            <a:r>
              <a:rPr lang="en-US" altLang="ko-KR" sz="1300" dirty="0" smtClean="0"/>
              <a:t>’] = </a:t>
            </a:r>
            <a:r>
              <a:rPr lang="en-US" altLang="ko-KR" sz="1300" dirty="0" err="1" smtClean="0"/>
              <a:t>Cust_group</a:t>
            </a:r>
            <a:r>
              <a:rPr lang="en-US" altLang="ko-KR" sz="1300" dirty="0" smtClean="0"/>
              <a:t>[‘grade’].sum()</a:t>
            </a:r>
          </a:p>
          <a:p>
            <a:pPr>
              <a:lnSpc>
                <a:spcPct val="150000"/>
              </a:lnSpc>
            </a:pPr>
            <a:r>
              <a:rPr lang="en-US" altLang="ko-KR" sz="1300" dirty="0" err="1"/>
              <a:t>Cust_df</a:t>
            </a:r>
            <a:r>
              <a:rPr lang="en-US" altLang="ko-KR" sz="1300" dirty="0" smtClean="0"/>
              <a:t>[‘</a:t>
            </a:r>
            <a:r>
              <a:rPr lang="en-US" altLang="ko-KR" sz="1300" dirty="0" err="1" smtClean="0"/>
              <a:t>max_grade</a:t>
            </a:r>
            <a:r>
              <a:rPr lang="en-US" altLang="ko-KR" sz="1300" dirty="0"/>
              <a:t>’] = </a:t>
            </a:r>
            <a:r>
              <a:rPr lang="en-US" altLang="ko-KR" sz="1300" dirty="0" err="1"/>
              <a:t>Cust_group</a:t>
            </a:r>
            <a:r>
              <a:rPr lang="en-US" altLang="ko-KR" sz="1300" dirty="0"/>
              <a:t>[‘grade</a:t>
            </a:r>
            <a:r>
              <a:rPr lang="en-US" altLang="ko-KR" sz="1300" dirty="0" smtClean="0"/>
              <a:t>’].max()</a:t>
            </a:r>
            <a:endParaRPr lang="en-US" altLang="ko-KR" sz="1300" dirty="0"/>
          </a:p>
          <a:p>
            <a:pPr>
              <a:lnSpc>
                <a:spcPct val="150000"/>
              </a:lnSpc>
            </a:pPr>
            <a:r>
              <a:rPr lang="en-US" altLang="ko-KR" sz="1300" dirty="0" err="1"/>
              <a:t>Cust_df</a:t>
            </a:r>
            <a:r>
              <a:rPr lang="en-US" altLang="ko-KR" sz="1300" dirty="0" smtClean="0"/>
              <a:t>[‘</a:t>
            </a:r>
            <a:r>
              <a:rPr lang="en-US" altLang="ko-KR" sz="1300" dirty="0" err="1" smtClean="0"/>
              <a:t>avg_age</a:t>
            </a:r>
            <a:r>
              <a:rPr lang="en-US" altLang="ko-KR" sz="1300" dirty="0" smtClean="0"/>
              <a:t>’] </a:t>
            </a:r>
            <a:r>
              <a:rPr lang="en-US" altLang="ko-KR" sz="1300" dirty="0"/>
              <a:t>= </a:t>
            </a:r>
            <a:r>
              <a:rPr lang="en-US" altLang="ko-KR" sz="1300" dirty="0" err="1"/>
              <a:t>Cust_group</a:t>
            </a:r>
            <a:r>
              <a:rPr lang="en-US" altLang="ko-KR" sz="1300" dirty="0" smtClean="0"/>
              <a:t>[‘age’].mean()</a:t>
            </a:r>
            <a:endParaRPr lang="en-US" altLang="ko-KR" sz="1300" dirty="0"/>
          </a:p>
          <a:p>
            <a:pPr>
              <a:lnSpc>
                <a:spcPct val="150000"/>
              </a:lnSpc>
            </a:pPr>
            <a:r>
              <a:rPr lang="en-US" altLang="ko-KR" sz="1300" dirty="0" err="1"/>
              <a:t>Cust_df</a:t>
            </a:r>
            <a:r>
              <a:rPr lang="en-US" altLang="ko-KR" sz="1300" dirty="0" smtClean="0"/>
              <a:t>[‘</a:t>
            </a:r>
            <a:r>
              <a:rPr lang="en-US" altLang="ko-KR" sz="1300" dirty="0" err="1" smtClean="0"/>
              <a:t>max_age</a:t>
            </a:r>
            <a:r>
              <a:rPr lang="en-US" altLang="ko-KR" sz="1300" dirty="0" smtClean="0"/>
              <a:t>’] </a:t>
            </a:r>
            <a:r>
              <a:rPr lang="en-US" altLang="ko-KR" sz="1300" dirty="0"/>
              <a:t>= </a:t>
            </a:r>
            <a:r>
              <a:rPr lang="en-US" altLang="ko-KR" sz="1300" dirty="0" err="1"/>
              <a:t>Cust_group</a:t>
            </a:r>
            <a:r>
              <a:rPr lang="en-US" altLang="ko-KR" sz="1300" dirty="0" smtClean="0"/>
              <a:t>[‘age’].</a:t>
            </a:r>
            <a:r>
              <a:rPr lang="en-US" altLang="ko-KR" sz="1300" dirty="0"/>
              <a:t>sum</a:t>
            </a:r>
            <a:r>
              <a:rPr lang="en-US" altLang="ko-KR" sz="1300" dirty="0" smtClean="0"/>
              <a:t>()</a:t>
            </a:r>
          </a:p>
          <a:p>
            <a:pPr>
              <a:lnSpc>
                <a:spcPct val="150000"/>
              </a:lnSpc>
            </a:pPr>
            <a:endParaRPr lang="en-US" altLang="ko-KR" sz="1300" dirty="0" smtClean="0"/>
          </a:p>
          <a:p>
            <a:pPr>
              <a:lnSpc>
                <a:spcPct val="150000"/>
              </a:lnSpc>
            </a:pPr>
            <a:endParaRPr lang="ko-KR" altLang="en-US" sz="1300" dirty="0" smtClean="0"/>
          </a:p>
        </p:txBody>
      </p:sp>
      <p:sp>
        <p:nvSpPr>
          <p:cNvPr id="9" name="TextBox 8"/>
          <p:cNvSpPr txBox="1"/>
          <p:nvPr/>
        </p:nvSpPr>
        <p:spPr>
          <a:xfrm>
            <a:off x="4472432" y="3278662"/>
            <a:ext cx="3740691" cy="1466327"/>
          </a:xfrm>
          <a:prstGeom prst="rect">
            <a:avLst/>
          </a:prstGeom>
          <a:noFill/>
        </p:spPr>
        <p:txBody>
          <a:bodyPr wrap="square" lIns="0" tIns="0" rIns="0" bIns="0" rtlCol="0">
            <a:noAutofit/>
          </a:bodyPr>
          <a:lstStyle/>
          <a:p>
            <a:pPr>
              <a:lnSpc>
                <a:spcPct val="150000"/>
              </a:lnSpc>
            </a:pPr>
            <a:r>
              <a:rPr lang="en-US" altLang="ko-KR" sz="1300" dirty="0" err="1" smtClean="0"/>
              <a:t>Cust_group</a:t>
            </a:r>
            <a:r>
              <a:rPr lang="en-US" altLang="ko-KR" sz="1300" dirty="0" smtClean="0"/>
              <a:t> = </a:t>
            </a:r>
            <a:r>
              <a:rPr lang="en-US" altLang="ko-KR" sz="1300" dirty="0" err="1" smtClean="0"/>
              <a:t>customer.groupby</a:t>
            </a:r>
            <a:r>
              <a:rPr lang="en-US" altLang="ko-KR" sz="1300" dirty="0" smtClean="0"/>
              <a:t>(‘</a:t>
            </a:r>
            <a:r>
              <a:rPr lang="en-US" altLang="ko-KR" sz="1300" dirty="0" err="1" smtClean="0"/>
              <a:t>cust_country</a:t>
            </a:r>
            <a:r>
              <a:rPr lang="en-US" altLang="ko-KR" sz="1300" dirty="0" smtClean="0"/>
              <a:t>’)</a:t>
            </a:r>
          </a:p>
          <a:p>
            <a:pPr>
              <a:lnSpc>
                <a:spcPct val="150000"/>
              </a:lnSpc>
            </a:pPr>
            <a:r>
              <a:rPr lang="en-US" altLang="ko-KR" sz="1300" dirty="0" smtClean="0"/>
              <a:t>Cust_df1 = </a:t>
            </a:r>
            <a:r>
              <a:rPr lang="en-US" altLang="ko-KR" sz="1300" dirty="0" err="1" smtClean="0"/>
              <a:t>Cust_group</a:t>
            </a:r>
            <a:r>
              <a:rPr lang="en-US" altLang="ko-KR" sz="1300" dirty="0" smtClean="0"/>
              <a:t>[‘grade’].</a:t>
            </a:r>
            <a:r>
              <a:rPr lang="en-US" altLang="ko-KR" sz="1300" dirty="0" err="1" smtClean="0"/>
              <a:t>agg</a:t>
            </a:r>
            <a:r>
              <a:rPr lang="en-US" altLang="ko-KR" sz="1300" dirty="0" smtClean="0"/>
              <a:t>([‘sum’, ‘max’])</a:t>
            </a:r>
          </a:p>
          <a:p>
            <a:pPr>
              <a:lnSpc>
                <a:spcPct val="150000"/>
              </a:lnSpc>
            </a:pPr>
            <a:r>
              <a:rPr lang="en-US" altLang="ko-KR" sz="1300" dirty="0" smtClean="0"/>
              <a:t>Cust_df2 </a:t>
            </a:r>
            <a:r>
              <a:rPr lang="en-US" altLang="ko-KR" sz="1300" dirty="0"/>
              <a:t>= </a:t>
            </a:r>
            <a:r>
              <a:rPr lang="en-US" altLang="ko-KR" sz="1300" dirty="0" err="1"/>
              <a:t>Cust_group</a:t>
            </a:r>
            <a:r>
              <a:rPr lang="en-US" altLang="ko-KR" sz="1300" dirty="0" smtClean="0"/>
              <a:t>[‘age’].</a:t>
            </a:r>
            <a:r>
              <a:rPr lang="en-US" altLang="ko-KR" sz="1300" dirty="0" err="1"/>
              <a:t>agg</a:t>
            </a:r>
            <a:r>
              <a:rPr lang="en-US" altLang="ko-KR" sz="1300" dirty="0" smtClean="0"/>
              <a:t>([‘mean, ‘sum’])</a:t>
            </a:r>
            <a:endParaRPr lang="en-US" altLang="ko-KR" sz="1300" dirty="0"/>
          </a:p>
          <a:p>
            <a:pPr>
              <a:lnSpc>
                <a:spcPct val="150000"/>
              </a:lnSpc>
            </a:pPr>
            <a:r>
              <a:rPr lang="en-US" altLang="ko-KR" sz="1300" dirty="0" err="1" smtClean="0"/>
              <a:t>Cust_df</a:t>
            </a:r>
            <a:r>
              <a:rPr lang="en-US" altLang="ko-KR" sz="1300" dirty="0" smtClean="0"/>
              <a:t> = cust_df1.merge(cust_df2, on=‘</a:t>
            </a:r>
            <a:r>
              <a:rPr lang="en-US" altLang="ko-KR" sz="1300" dirty="0" err="1" smtClean="0"/>
              <a:t>cust_country</a:t>
            </a:r>
            <a:r>
              <a:rPr lang="en-US" altLang="ko-KR" sz="1300" dirty="0" smtClean="0"/>
              <a:t>)</a:t>
            </a:r>
            <a:endParaRPr lang="ko-KR" altLang="en-US" sz="1300" dirty="0" smtClean="0"/>
          </a:p>
        </p:txBody>
      </p:sp>
      <p:sp>
        <p:nvSpPr>
          <p:cNvPr id="10" name="TextBox 9"/>
          <p:cNvSpPr txBox="1"/>
          <p:nvPr/>
        </p:nvSpPr>
        <p:spPr>
          <a:xfrm>
            <a:off x="8669610" y="3278662"/>
            <a:ext cx="3308205" cy="1466327"/>
          </a:xfrm>
          <a:prstGeom prst="rect">
            <a:avLst/>
          </a:prstGeom>
          <a:noFill/>
        </p:spPr>
        <p:txBody>
          <a:bodyPr wrap="square" lIns="0" tIns="0" rIns="0" bIns="0" rtlCol="0">
            <a:noAutofit/>
          </a:bodyPr>
          <a:lstStyle/>
          <a:p>
            <a:pPr>
              <a:lnSpc>
                <a:spcPct val="150000"/>
              </a:lnSpc>
            </a:pPr>
            <a:r>
              <a:rPr lang="en-US" altLang="ko-KR" sz="1300" dirty="0" err="1" smtClean="0"/>
              <a:t>Cust_group</a:t>
            </a:r>
            <a:r>
              <a:rPr lang="en-US" altLang="ko-KR" sz="1300" dirty="0" smtClean="0"/>
              <a:t> = </a:t>
            </a:r>
            <a:r>
              <a:rPr lang="en-US" altLang="ko-KR" sz="1300" dirty="0" err="1" smtClean="0"/>
              <a:t>customer.groupby</a:t>
            </a:r>
            <a:r>
              <a:rPr lang="en-US" altLang="ko-KR" sz="1300" dirty="0" smtClean="0"/>
              <a:t>(‘</a:t>
            </a:r>
            <a:r>
              <a:rPr lang="en-US" altLang="ko-KR" sz="1300" dirty="0" err="1" smtClean="0"/>
              <a:t>cust_country</a:t>
            </a:r>
            <a:r>
              <a:rPr lang="en-US" altLang="ko-KR" sz="1300" dirty="0" smtClean="0"/>
              <a:t>’)</a:t>
            </a:r>
          </a:p>
          <a:p>
            <a:pPr>
              <a:lnSpc>
                <a:spcPct val="150000"/>
              </a:lnSpc>
            </a:pPr>
            <a:r>
              <a:rPr lang="en-US" altLang="ko-KR" sz="1300" dirty="0" err="1"/>
              <a:t>a</a:t>
            </a:r>
            <a:r>
              <a:rPr lang="en-US" altLang="ko-KR" sz="1300" dirty="0" err="1" smtClean="0"/>
              <a:t>gg_dict</a:t>
            </a:r>
            <a:r>
              <a:rPr lang="en-US" altLang="ko-KR" sz="1300" dirty="0" smtClean="0"/>
              <a:t> = {‘grade’:[‘sum’, ‘max’], </a:t>
            </a:r>
          </a:p>
          <a:p>
            <a:pPr>
              <a:lnSpc>
                <a:spcPct val="150000"/>
              </a:lnSpc>
            </a:pPr>
            <a:r>
              <a:rPr lang="en-US" altLang="ko-KR" sz="1300" dirty="0"/>
              <a:t>	</a:t>
            </a:r>
            <a:r>
              <a:rPr lang="en-US" altLang="ko-KR" sz="1300" dirty="0" smtClean="0"/>
              <a:t>‘age’: [‘mean’, ‘sum’] }</a:t>
            </a:r>
          </a:p>
          <a:p>
            <a:pPr>
              <a:lnSpc>
                <a:spcPct val="150000"/>
              </a:lnSpc>
            </a:pPr>
            <a:r>
              <a:rPr lang="en-US" altLang="ko-KR" sz="1300" dirty="0" err="1" smtClean="0"/>
              <a:t>Cust_df</a:t>
            </a:r>
            <a:r>
              <a:rPr lang="en-US" altLang="ko-KR" sz="1300" dirty="0" smtClean="0"/>
              <a:t> </a:t>
            </a:r>
            <a:r>
              <a:rPr lang="en-US" altLang="ko-KR" sz="1300" dirty="0"/>
              <a:t>= </a:t>
            </a:r>
            <a:r>
              <a:rPr lang="en-US" altLang="ko-KR" sz="1300" dirty="0" err="1" smtClean="0"/>
              <a:t>Cust_group.agg</a:t>
            </a:r>
            <a:r>
              <a:rPr lang="en-US" altLang="ko-KR" sz="1300" dirty="0" smtClean="0"/>
              <a:t>(</a:t>
            </a:r>
            <a:r>
              <a:rPr lang="en-US" altLang="ko-KR" sz="1300" dirty="0" err="1" smtClean="0"/>
              <a:t>agg_dict</a:t>
            </a:r>
            <a:r>
              <a:rPr lang="en-US" altLang="ko-KR" sz="1300" dirty="0" smtClean="0"/>
              <a:t>)</a:t>
            </a:r>
            <a:endParaRPr lang="en-US" altLang="ko-KR" sz="1300" dirty="0"/>
          </a:p>
        </p:txBody>
      </p:sp>
      <p:sp>
        <p:nvSpPr>
          <p:cNvPr id="11" name="직사각형 10"/>
          <p:cNvSpPr/>
          <p:nvPr/>
        </p:nvSpPr>
        <p:spPr>
          <a:xfrm>
            <a:off x="8493210" y="3278662"/>
            <a:ext cx="3484605" cy="1334531"/>
          </a:xfrm>
          <a:prstGeom prst="rect">
            <a:avLst/>
          </a:prstGeom>
          <a:noFill/>
          <a:ln w="19050">
            <a:solidFill>
              <a:schemeClr val="bg1">
                <a:lumMod val="8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2" name="직사각형 11"/>
          <p:cNvSpPr/>
          <p:nvPr/>
        </p:nvSpPr>
        <p:spPr>
          <a:xfrm>
            <a:off x="4402410" y="3278662"/>
            <a:ext cx="3810713" cy="1334531"/>
          </a:xfrm>
          <a:prstGeom prst="rect">
            <a:avLst/>
          </a:prstGeom>
          <a:noFill/>
          <a:ln w="19050">
            <a:solidFill>
              <a:schemeClr val="bg1">
                <a:lumMod val="8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3" name="직사각형 12"/>
          <p:cNvSpPr/>
          <p:nvPr/>
        </p:nvSpPr>
        <p:spPr>
          <a:xfrm>
            <a:off x="304087" y="3278662"/>
            <a:ext cx="3575934" cy="1878228"/>
          </a:xfrm>
          <a:prstGeom prst="rect">
            <a:avLst/>
          </a:prstGeom>
          <a:noFill/>
          <a:ln w="19050">
            <a:solidFill>
              <a:schemeClr val="bg1">
                <a:lumMod val="8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5" name="TextBox 14"/>
          <p:cNvSpPr txBox="1"/>
          <p:nvPr/>
        </p:nvSpPr>
        <p:spPr>
          <a:xfrm>
            <a:off x="710259" y="2490176"/>
            <a:ext cx="2652584" cy="403654"/>
          </a:xfrm>
          <a:prstGeom prst="rect">
            <a:avLst/>
          </a:prstGeom>
          <a:noFill/>
        </p:spPr>
        <p:txBody>
          <a:bodyPr wrap="square" lIns="0" tIns="0" rIns="0" bIns="0" rtlCol="0">
            <a:noAutofit/>
          </a:bodyPr>
          <a:lstStyle/>
          <a:p>
            <a:pPr algn="ctr">
              <a:lnSpc>
                <a:spcPct val="150000"/>
              </a:lnSpc>
            </a:pPr>
            <a:r>
              <a:rPr lang="en-US" altLang="ko-KR" sz="1600" dirty="0" smtClean="0"/>
              <a:t>Pandas </a:t>
            </a:r>
            <a:r>
              <a:rPr lang="en-US" altLang="ko-KR" sz="1600" dirty="0" err="1" smtClean="0"/>
              <a:t>groupby</a:t>
            </a:r>
            <a:r>
              <a:rPr lang="en-US" altLang="ko-KR" sz="1600" dirty="0" smtClean="0"/>
              <a:t> </a:t>
            </a:r>
            <a:r>
              <a:rPr lang="ko-KR" altLang="en-US" sz="1600" dirty="0" smtClean="0"/>
              <a:t>기본</a:t>
            </a:r>
            <a:r>
              <a:rPr lang="en-US" altLang="ko-KR" sz="1600" dirty="0" smtClean="0"/>
              <a:t>	</a:t>
            </a:r>
            <a:endParaRPr lang="ko-KR" altLang="en-US" sz="1600" dirty="0" smtClean="0"/>
          </a:p>
        </p:txBody>
      </p:sp>
      <p:sp>
        <p:nvSpPr>
          <p:cNvPr id="16" name="TextBox 15"/>
          <p:cNvSpPr txBox="1"/>
          <p:nvPr/>
        </p:nvSpPr>
        <p:spPr>
          <a:xfrm>
            <a:off x="4329362" y="2490176"/>
            <a:ext cx="3995351" cy="403654"/>
          </a:xfrm>
          <a:prstGeom prst="rect">
            <a:avLst/>
          </a:prstGeom>
          <a:noFill/>
        </p:spPr>
        <p:txBody>
          <a:bodyPr wrap="square" lIns="0" tIns="0" rIns="0" bIns="0" rtlCol="0">
            <a:noAutofit/>
          </a:bodyPr>
          <a:lstStyle/>
          <a:p>
            <a:pPr algn="ctr">
              <a:lnSpc>
                <a:spcPct val="150000"/>
              </a:lnSpc>
            </a:pPr>
            <a:r>
              <a:rPr lang="en-US" altLang="ko-KR" sz="1600" dirty="0" smtClean="0"/>
              <a:t>Pandas </a:t>
            </a:r>
            <a:r>
              <a:rPr lang="en-US" altLang="ko-KR" sz="1600" dirty="0" err="1" smtClean="0"/>
              <a:t>groupby</a:t>
            </a:r>
            <a:r>
              <a:rPr lang="en-US" altLang="ko-KR" sz="1600" dirty="0" smtClean="0"/>
              <a:t>  </a:t>
            </a:r>
            <a:r>
              <a:rPr lang="en-US" altLang="ko-KR" sz="1600" dirty="0" err="1" smtClean="0"/>
              <a:t>agg</a:t>
            </a:r>
            <a:r>
              <a:rPr lang="en-US" altLang="ko-KR" sz="1600" dirty="0" smtClean="0"/>
              <a:t>()</a:t>
            </a:r>
            <a:r>
              <a:rPr lang="ko-KR" altLang="en-US" sz="1600" dirty="0" smtClean="0"/>
              <a:t> </a:t>
            </a:r>
            <a:r>
              <a:rPr lang="en-US" altLang="ko-KR" sz="1600" dirty="0" smtClean="0"/>
              <a:t>aggregation </a:t>
            </a:r>
          </a:p>
          <a:p>
            <a:pPr algn="ctr">
              <a:lnSpc>
                <a:spcPct val="150000"/>
              </a:lnSpc>
            </a:pPr>
            <a:r>
              <a:rPr lang="ko-KR" altLang="en-US" sz="1600" dirty="0" smtClean="0"/>
              <a:t>함수 리스트 처리</a:t>
            </a:r>
            <a:r>
              <a:rPr lang="en-US" altLang="ko-KR" sz="1600" dirty="0" smtClean="0"/>
              <a:t>	</a:t>
            </a:r>
            <a:endParaRPr lang="ko-KR" altLang="en-US" sz="1600" dirty="0" smtClean="0"/>
          </a:p>
        </p:txBody>
      </p:sp>
      <p:sp>
        <p:nvSpPr>
          <p:cNvPr id="17" name="TextBox 16"/>
          <p:cNvSpPr txBox="1"/>
          <p:nvPr/>
        </p:nvSpPr>
        <p:spPr>
          <a:xfrm>
            <a:off x="8669610" y="2474875"/>
            <a:ext cx="3156794" cy="403654"/>
          </a:xfrm>
          <a:prstGeom prst="rect">
            <a:avLst/>
          </a:prstGeom>
          <a:noFill/>
        </p:spPr>
        <p:txBody>
          <a:bodyPr wrap="square" lIns="0" tIns="0" rIns="0" bIns="0" rtlCol="0">
            <a:noAutofit/>
          </a:bodyPr>
          <a:lstStyle/>
          <a:p>
            <a:pPr algn="ctr">
              <a:lnSpc>
                <a:spcPct val="150000"/>
              </a:lnSpc>
            </a:pPr>
            <a:r>
              <a:rPr lang="en-US" altLang="ko-KR" sz="1600" dirty="0" smtClean="0"/>
              <a:t>Pandas </a:t>
            </a:r>
            <a:r>
              <a:rPr lang="en-US" altLang="ko-KR" sz="1600" dirty="0" err="1" smtClean="0"/>
              <a:t>groupby</a:t>
            </a:r>
            <a:r>
              <a:rPr lang="en-US" altLang="ko-KR" sz="1600" dirty="0" smtClean="0"/>
              <a:t>  </a:t>
            </a:r>
            <a:r>
              <a:rPr lang="en-US" altLang="ko-KR" sz="1600" dirty="0" err="1" smtClean="0"/>
              <a:t>agg</a:t>
            </a:r>
            <a:r>
              <a:rPr lang="en-US" altLang="ko-KR" sz="1600" dirty="0"/>
              <a:t> </a:t>
            </a:r>
            <a:r>
              <a:rPr lang="en-US" altLang="ko-KR" sz="1600" dirty="0" smtClean="0"/>
              <a:t>()</a:t>
            </a:r>
            <a:r>
              <a:rPr lang="ko-KR" altLang="en-US" sz="1600" dirty="0" smtClean="0"/>
              <a:t>로 </a:t>
            </a:r>
            <a:r>
              <a:rPr lang="en-US" altLang="ko-KR" sz="1600" dirty="0" smtClean="0"/>
              <a:t>aggregation</a:t>
            </a:r>
            <a:r>
              <a:rPr lang="ko-KR" altLang="en-US" sz="1600" dirty="0" smtClean="0"/>
              <a:t>컬럼 값과 함수 리스트 동시 처리</a:t>
            </a:r>
            <a:r>
              <a:rPr lang="en-US" altLang="ko-KR" sz="1600" dirty="0" smtClean="0"/>
              <a:t>	</a:t>
            </a:r>
            <a:endParaRPr lang="ko-KR" altLang="en-US" sz="1600" dirty="0" smtClean="0"/>
          </a:p>
        </p:txBody>
      </p:sp>
      <p:sp>
        <p:nvSpPr>
          <p:cNvPr id="18" name="오른쪽 화살표 17"/>
          <p:cNvSpPr/>
          <p:nvPr/>
        </p:nvSpPr>
        <p:spPr>
          <a:xfrm>
            <a:off x="3997410" y="3513435"/>
            <a:ext cx="283492" cy="996779"/>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9" name="오른쪽 화살표 18"/>
          <p:cNvSpPr/>
          <p:nvPr/>
        </p:nvSpPr>
        <p:spPr>
          <a:xfrm>
            <a:off x="8207301" y="3513435"/>
            <a:ext cx="283492" cy="996779"/>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0" name="TextBox 19"/>
          <p:cNvSpPr txBox="1"/>
          <p:nvPr/>
        </p:nvSpPr>
        <p:spPr>
          <a:xfrm>
            <a:off x="8419069" y="5033319"/>
            <a:ext cx="3558745" cy="700216"/>
          </a:xfrm>
          <a:prstGeom prst="rect">
            <a:avLst/>
          </a:prstGeom>
          <a:noFill/>
        </p:spPr>
        <p:txBody>
          <a:bodyPr wrap="square" lIns="0" tIns="0" rIns="0" bIns="0" rtlCol="0">
            <a:noAutofit/>
          </a:bodyPr>
          <a:lstStyle/>
          <a:p>
            <a:pPr>
              <a:lnSpc>
                <a:spcPct val="110000"/>
              </a:lnSpc>
            </a:pPr>
            <a:r>
              <a:rPr lang="ko-KR" altLang="en-US" dirty="0" err="1" smtClean="0"/>
              <a:t>컬럼명</a:t>
            </a:r>
            <a:r>
              <a:rPr lang="ko-KR" altLang="en-US" dirty="0" smtClean="0"/>
              <a:t> </a:t>
            </a:r>
            <a:r>
              <a:rPr lang="en-US" altLang="ko-KR" dirty="0" smtClean="0"/>
              <a:t>update </a:t>
            </a:r>
            <a:r>
              <a:rPr lang="ko-KR" altLang="en-US" dirty="0" smtClean="0"/>
              <a:t>필요</a:t>
            </a:r>
          </a:p>
        </p:txBody>
      </p:sp>
    </p:spTree>
    <p:extLst>
      <p:ext uri="{BB962C8B-B14F-4D97-AF65-F5344CB8AC3E}">
        <p14:creationId xmlns:p14="http://schemas.microsoft.com/office/powerpoint/2010/main" val="121588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Group by</a:t>
            </a:r>
            <a:r>
              <a:rPr lang="ko-KR" altLang="en-US" dirty="0" smtClean="0"/>
              <a:t>의 특징</a:t>
            </a:r>
            <a:endParaRPr lang="ko-KR" altLang="en-US" dirty="0"/>
          </a:p>
        </p:txBody>
      </p:sp>
      <p:sp>
        <p:nvSpPr>
          <p:cNvPr id="3" name="내용 개체 틀 2"/>
          <p:cNvSpPr>
            <a:spLocks noGrp="1"/>
          </p:cNvSpPr>
          <p:nvPr>
            <p:ph idx="1"/>
          </p:nvPr>
        </p:nvSpPr>
        <p:spPr>
          <a:xfrm>
            <a:off x="259160" y="2026510"/>
            <a:ext cx="11986717" cy="502507"/>
          </a:xfrm>
        </p:spPr>
        <p:txBody>
          <a:bodyPr>
            <a:noAutofit/>
          </a:bodyPr>
          <a:lstStyle/>
          <a:p>
            <a:pPr marL="0" indent="0" algn="ctr">
              <a:buNone/>
            </a:pPr>
            <a:r>
              <a:rPr lang="ko-KR" altLang="ko-KR" sz="1800" b="1" dirty="0" smtClean="0"/>
              <a:t>동일한 </a:t>
            </a:r>
            <a:r>
              <a:rPr lang="ko-KR" altLang="ko-KR" sz="1800" b="1" dirty="0"/>
              <a:t>값을 가진 행을 요약 행으로 </a:t>
            </a:r>
            <a:r>
              <a:rPr lang="ko-KR" altLang="ko-KR" sz="1800" b="1" dirty="0" smtClean="0"/>
              <a:t>그룹화</a:t>
            </a:r>
            <a:r>
              <a:rPr lang="ko-KR" altLang="en-US" sz="1800" b="1" dirty="0" smtClean="0"/>
              <a:t>해서 </a:t>
            </a:r>
            <a:r>
              <a:rPr lang="ko-KR" altLang="ko-KR" sz="1800" b="1" dirty="0"/>
              <a:t>집계 함수 (COUNT, MAX, MIN, SUM, AVG)와 함께 </a:t>
            </a:r>
            <a:r>
              <a:rPr lang="ko-KR" altLang="en-US" sz="1800" b="1" dirty="0" smtClean="0"/>
              <a:t>분석</a:t>
            </a:r>
            <a:r>
              <a:rPr lang="en-US" altLang="ko-KR" sz="1800" b="1" dirty="0" smtClean="0"/>
              <a:t>/</a:t>
            </a:r>
            <a:r>
              <a:rPr lang="ko-KR" altLang="en-US" sz="1800" b="1" dirty="0" smtClean="0"/>
              <a:t>통계 용도로 활용</a:t>
            </a:r>
            <a:r>
              <a:rPr lang="ko-KR" altLang="ko-KR" sz="1800" b="1" dirty="0"/>
              <a:t/>
            </a:r>
            <a:br>
              <a:rPr lang="ko-KR" altLang="ko-KR" sz="1800" b="1" dirty="0"/>
            </a:br>
            <a:r>
              <a:rPr lang="ko-KR" altLang="ko-KR" sz="1800" b="1" dirty="0"/>
              <a:t/>
            </a:r>
            <a:br>
              <a:rPr lang="ko-KR" altLang="ko-KR" sz="1800" b="1" dirty="0"/>
            </a:br>
            <a:endParaRPr lang="ko-KR" altLang="en-US" sz="1800" b="1" dirty="0"/>
          </a:p>
        </p:txBody>
      </p:sp>
      <p:sp>
        <p:nvSpPr>
          <p:cNvPr id="5" name="덧셈 기호 4"/>
          <p:cNvSpPr/>
          <p:nvPr/>
        </p:nvSpPr>
        <p:spPr>
          <a:xfrm>
            <a:off x="5527589" y="2529017"/>
            <a:ext cx="757881" cy="749643"/>
          </a:xfrm>
          <a:prstGeom prst="mathPlus">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6" name="내용 개체 틀 2"/>
          <p:cNvSpPr txBox="1">
            <a:spLocks/>
          </p:cNvSpPr>
          <p:nvPr/>
        </p:nvSpPr>
        <p:spPr>
          <a:xfrm>
            <a:off x="259160" y="3616413"/>
            <a:ext cx="11986717" cy="502507"/>
          </a:xfrm>
          <a:prstGeom prst="rect">
            <a:avLst/>
          </a:prstGeom>
        </p:spPr>
        <p:txBody>
          <a:bodyPr vert="horz" lIns="0" tIns="0" rIns="0" bIns="0" rtlCol="0">
            <a:noAutofit/>
          </a:bodyPr>
          <a:lstStyle>
            <a:lvl1pPr marL="228600" indent="-228600" algn="l" defTabSz="914400" rtl="0" eaLnBrk="1" latinLnBrk="1"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1"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a:lstStyle>
          <a:p>
            <a:pPr marL="0" indent="0" algn="ctr">
              <a:buFont typeface="Arial" panose="020B0604020202020204" pitchFamily="34" charset="0"/>
              <a:buNone/>
            </a:pPr>
            <a:r>
              <a:rPr lang="ko-KR" altLang="en-US" sz="1800" b="1" dirty="0" smtClean="0"/>
              <a:t>집합 레벨을 </a:t>
            </a:r>
            <a:r>
              <a:rPr lang="en-US" altLang="ko-KR" sz="1800" b="1" dirty="0" smtClean="0"/>
              <a:t>1(Group by  </a:t>
            </a:r>
            <a:r>
              <a:rPr lang="ko-KR" altLang="en-US" sz="1800" b="1" dirty="0" smtClean="0"/>
              <a:t>컬럼 레벨</a:t>
            </a:r>
            <a:r>
              <a:rPr lang="en-US" altLang="ko-KR" sz="1800" b="1" dirty="0" smtClean="0"/>
              <a:t>)</a:t>
            </a:r>
            <a:r>
              <a:rPr lang="ko-KR" altLang="en-US" sz="1800" b="1" dirty="0" smtClean="0"/>
              <a:t>로 변환</a:t>
            </a:r>
            <a:r>
              <a:rPr lang="ko-KR" altLang="ko-KR" sz="1800" b="1" dirty="0" smtClean="0"/>
              <a:t/>
            </a:r>
            <a:br>
              <a:rPr lang="ko-KR" altLang="ko-KR" sz="1800" b="1" dirty="0" smtClean="0"/>
            </a:br>
            <a:endParaRPr lang="ko-KR" altLang="en-US" sz="1800" b="1" dirty="0"/>
          </a:p>
        </p:txBody>
      </p:sp>
    </p:spTree>
    <p:extLst>
      <p:ext uri="{BB962C8B-B14F-4D97-AF65-F5344CB8AC3E}">
        <p14:creationId xmlns:p14="http://schemas.microsoft.com/office/powerpoint/2010/main" val="3075323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SQL</a:t>
            </a:r>
            <a:r>
              <a:rPr lang="ko-KR" altLang="en-US" dirty="0" smtClean="0"/>
              <a:t>에서 </a:t>
            </a:r>
            <a:r>
              <a:rPr lang="en-US" altLang="ko-KR" dirty="0" smtClean="0"/>
              <a:t>Group by case when </a:t>
            </a:r>
            <a:r>
              <a:rPr lang="ko-KR" altLang="en-US" dirty="0" smtClean="0"/>
              <a:t>의 활용</a:t>
            </a:r>
            <a:endParaRPr lang="ko-KR" altLang="en-US" dirty="0"/>
          </a:p>
        </p:txBody>
      </p:sp>
      <p:graphicFrame>
        <p:nvGraphicFramePr>
          <p:cNvPr id="4" name="표 3"/>
          <p:cNvGraphicFramePr>
            <a:graphicFrameLocks noGrp="1"/>
          </p:cNvGraphicFramePr>
          <p:nvPr>
            <p:extLst/>
          </p:nvPr>
        </p:nvGraphicFramePr>
        <p:xfrm>
          <a:off x="326004" y="1672816"/>
          <a:ext cx="3990623" cy="4160112"/>
        </p:xfrm>
        <a:graphic>
          <a:graphicData uri="http://schemas.openxmlformats.org/drawingml/2006/table">
            <a:tbl>
              <a:tblPr>
                <a:tableStyleId>{616DA210-FB5B-4158-B5E0-FEB733F419BA}</a:tableStyleId>
              </a:tblPr>
              <a:tblGrid>
                <a:gridCol w="1260001">
                  <a:extLst>
                    <a:ext uri="{9D8B030D-6E8A-4147-A177-3AD203B41FA5}">
                      <a16:colId xmlns:a16="http://schemas.microsoft.com/office/drawing/2014/main" val="1859379592"/>
                    </a:ext>
                  </a:extLst>
                </a:gridCol>
                <a:gridCol w="1058613">
                  <a:extLst>
                    <a:ext uri="{9D8B030D-6E8A-4147-A177-3AD203B41FA5}">
                      <a16:colId xmlns:a16="http://schemas.microsoft.com/office/drawing/2014/main" val="2485466356"/>
                    </a:ext>
                  </a:extLst>
                </a:gridCol>
                <a:gridCol w="815367">
                  <a:extLst>
                    <a:ext uri="{9D8B030D-6E8A-4147-A177-3AD203B41FA5}">
                      <a16:colId xmlns:a16="http://schemas.microsoft.com/office/drawing/2014/main" val="209492546"/>
                    </a:ext>
                  </a:extLst>
                </a:gridCol>
                <a:gridCol w="856642">
                  <a:extLst>
                    <a:ext uri="{9D8B030D-6E8A-4147-A177-3AD203B41FA5}">
                      <a16:colId xmlns:a16="http://schemas.microsoft.com/office/drawing/2014/main" val="2528170536"/>
                    </a:ext>
                  </a:extLst>
                </a:gridCol>
              </a:tblGrid>
              <a:tr h="346676">
                <a:tc>
                  <a:txBody>
                    <a:bodyPr/>
                    <a:lstStyle/>
                    <a:p>
                      <a:pPr algn="ctr" fontAlgn="ctr"/>
                      <a:r>
                        <a:rPr lang="en-US" sz="1400" u="none" strike="noStrike" dirty="0" err="1">
                          <a:effectLst/>
                        </a:rPr>
                        <a:t>customer_name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err="1">
                          <a:effectLst/>
                        </a:rPr>
                        <a:t>cust_country</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gender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grade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extLst>
                  <a:ext uri="{0D108BD9-81ED-4DB2-BD59-A6C34878D82A}">
                    <a16:rowId xmlns:a16="http://schemas.microsoft.com/office/drawing/2014/main" val="690334480"/>
                  </a:ext>
                </a:extLst>
              </a:tr>
              <a:tr h="346676">
                <a:tc>
                  <a:txBody>
                    <a:bodyPr/>
                    <a:lstStyle/>
                    <a:p>
                      <a:pPr algn="ctr" fontAlgn="ctr"/>
                      <a:r>
                        <a:rPr lang="en-US" sz="1400" u="none" strike="noStrike" dirty="0">
                          <a:effectLst/>
                        </a:rPr>
                        <a:t>Alice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a:effectLst/>
                        </a:rPr>
                        <a:t>3</a:t>
                      </a:r>
                      <a:endParaRPr lang="en-US" altLang="ko-KR"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798802462"/>
                  </a:ext>
                </a:extLst>
              </a:tr>
              <a:tr h="346676">
                <a:tc>
                  <a:txBody>
                    <a:bodyPr/>
                    <a:lstStyle/>
                    <a:p>
                      <a:pPr algn="ctr" fontAlgn="ctr"/>
                      <a:r>
                        <a:rPr lang="en-US" sz="1400" u="none" strike="noStrike">
                          <a:effectLst/>
                        </a:rPr>
                        <a:t>Tom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GB</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a:effectLst/>
                        </a:rPr>
                        <a:t>1</a:t>
                      </a:r>
                      <a:endParaRPr lang="en-US" altLang="ko-KR"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017159388"/>
                  </a:ext>
                </a:extLst>
              </a:tr>
              <a:tr h="346676">
                <a:tc>
                  <a:txBody>
                    <a:bodyPr/>
                    <a:lstStyle/>
                    <a:p>
                      <a:pPr algn="ctr" fontAlgn="ctr"/>
                      <a:r>
                        <a:rPr lang="en-US" sz="1400" u="none" strike="noStrike">
                          <a:effectLst/>
                        </a:rPr>
                        <a:t>James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US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3901732002"/>
                  </a:ext>
                </a:extLst>
              </a:tr>
              <a:tr h="346676">
                <a:tc>
                  <a:txBody>
                    <a:bodyPr/>
                    <a:lstStyle/>
                    <a:p>
                      <a:pPr algn="ctr" fontAlgn="ctr"/>
                      <a:r>
                        <a:rPr lang="en-US" sz="1400" u="none" strike="noStrike">
                          <a:effectLst/>
                        </a:rPr>
                        <a:t>Yerin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142078260"/>
                  </a:ext>
                </a:extLst>
              </a:tr>
              <a:tr h="346676">
                <a:tc>
                  <a:txBody>
                    <a:bodyPr/>
                    <a:lstStyle/>
                    <a:p>
                      <a:pPr algn="ctr" fontAlgn="ctr"/>
                      <a:r>
                        <a:rPr lang="en-US" sz="1400" u="none" strike="noStrike">
                          <a:effectLst/>
                        </a:rPr>
                        <a:t>Min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KOR</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35204366"/>
                  </a:ext>
                </a:extLst>
              </a:tr>
              <a:tr h="346676">
                <a:tc>
                  <a:txBody>
                    <a:bodyPr/>
                    <a:lstStyle/>
                    <a:p>
                      <a:pPr algn="ctr" fontAlgn="ctr"/>
                      <a:r>
                        <a:rPr lang="en-US" sz="1400" u="none" strike="noStrike">
                          <a:effectLst/>
                        </a:rPr>
                        <a:t>Katherine</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3</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82724143"/>
                  </a:ext>
                </a:extLst>
              </a:tr>
              <a:tr h="346676">
                <a:tc>
                  <a:txBody>
                    <a:bodyPr/>
                    <a:lstStyle/>
                    <a:p>
                      <a:pPr algn="ctr" fontAlgn="ctr"/>
                      <a:r>
                        <a:rPr lang="en-US" sz="1400" u="none" strike="noStrike">
                          <a:effectLst/>
                        </a:rPr>
                        <a:t>John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94180583"/>
                  </a:ext>
                </a:extLst>
              </a:tr>
              <a:tr h="346676">
                <a:tc>
                  <a:txBody>
                    <a:bodyPr/>
                    <a:lstStyle/>
                    <a:p>
                      <a:pPr algn="ctr" fontAlgn="ctr"/>
                      <a:r>
                        <a:rPr lang="en-US" sz="1400" u="none" strike="noStrike">
                          <a:effectLst/>
                        </a:rPr>
                        <a:t>Park</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KOR</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smtClean="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352266964"/>
                  </a:ext>
                </a:extLst>
              </a:tr>
              <a:tr h="346676">
                <a:tc>
                  <a:txBody>
                    <a:bodyPr/>
                    <a:lstStyle/>
                    <a:p>
                      <a:pPr algn="ctr" fontAlgn="ctr"/>
                      <a:r>
                        <a:rPr lang="en-US" sz="1400" u="none" strike="noStrike">
                          <a:effectLst/>
                        </a:rPr>
                        <a:t>Maria</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US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857161959"/>
                  </a:ext>
                </a:extLst>
              </a:tr>
              <a:tr h="346676">
                <a:tc>
                  <a:txBody>
                    <a:bodyPr/>
                    <a:lstStyle/>
                    <a:p>
                      <a:pPr algn="ctr" fontAlgn="ctr"/>
                      <a:r>
                        <a:rPr lang="en-US" sz="1400" u="none" strike="noStrike">
                          <a:effectLst/>
                        </a:rPr>
                        <a:t>Derik</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618564160"/>
                  </a:ext>
                </a:extLst>
              </a:tr>
              <a:tr h="346676">
                <a:tc>
                  <a:txBody>
                    <a:bodyPr/>
                    <a:lstStyle/>
                    <a:p>
                      <a:pPr algn="ctr" fontAlgn="ctr"/>
                      <a:r>
                        <a:rPr lang="en-US" sz="1400" u="none" strike="noStrike">
                          <a:effectLst/>
                        </a:rPr>
                        <a:t>Jin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KOR</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37189680"/>
                  </a:ext>
                </a:extLst>
              </a:tr>
            </a:tbl>
          </a:graphicData>
        </a:graphic>
      </p:graphicFrame>
      <p:sp>
        <p:nvSpPr>
          <p:cNvPr id="5" name="직사각형 4"/>
          <p:cNvSpPr/>
          <p:nvPr/>
        </p:nvSpPr>
        <p:spPr>
          <a:xfrm>
            <a:off x="5008606" y="4158768"/>
            <a:ext cx="1400432" cy="289665"/>
          </a:xfrm>
          <a:prstGeom prst="rect">
            <a:avLst/>
          </a:prstGeom>
          <a:solidFill>
            <a:schemeClr val="bg1">
              <a:lumMod val="9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400" b="1" dirty="0" smtClean="0">
                <a:solidFill>
                  <a:schemeClr val="tx1"/>
                </a:solidFill>
              </a:rPr>
              <a:t>국가 코드</a:t>
            </a:r>
            <a:endParaRPr lang="ko-KR" altLang="en-US" sz="1400" b="1" dirty="0">
              <a:solidFill>
                <a:schemeClr val="tx1"/>
              </a:solidFill>
            </a:endParaRPr>
          </a:p>
        </p:txBody>
      </p:sp>
      <p:sp>
        <p:nvSpPr>
          <p:cNvPr id="6" name="TextBox 5"/>
          <p:cNvSpPr txBox="1"/>
          <p:nvPr/>
        </p:nvSpPr>
        <p:spPr>
          <a:xfrm>
            <a:off x="5008606" y="1345204"/>
            <a:ext cx="7315200" cy="655224"/>
          </a:xfrm>
          <a:prstGeom prst="rect">
            <a:avLst/>
          </a:prstGeom>
          <a:noFill/>
        </p:spPr>
        <p:txBody>
          <a:bodyPr wrap="square" lIns="0" tIns="0" rIns="0" bIns="0" rtlCol="0">
            <a:noAutofit/>
          </a:bodyPr>
          <a:lstStyle/>
          <a:p>
            <a:pPr>
              <a:lnSpc>
                <a:spcPct val="150000"/>
              </a:lnSpc>
            </a:pPr>
            <a:r>
              <a:rPr lang="ko-KR" altLang="en-US" sz="1600" b="1" dirty="0" smtClean="0"/>
              <a:t>고객 국가별  </a:t>
            </a:r>
            <a:r>
              <a:rPr lang="en-US" altLang="ko-KR" sz="1600" b="1" dirty="0" smtClean="0"/>
              <a:t>Grade</a:t>
            </a:r>
            <a:r>
              <a:rPr lang="ko-KR" altLang="en-US" sz="1600" b="1" dirty="0" smtClean="0"/>
              <a:t>의</a:t>
            </a:r>
            <a:r>
              <a:rPr lang="en-US" altLang="ko-KR" sz="1600" b="1" dirty="0"/>
              <a:t> </a:t>
            </a:r>
            <a:r>
              <a:rPr lang="ko-KR" altLang="en-US" sz="1600" b="1" dirty="0" smtClean="0"/>
              <a:t>총합과 함께</a:t>
            </a:r>
            <a:r>
              <a:rPr lang="en-US" altLang="ko-KR" sz="1600" b="1" dirty="0" smtClean="0"/>
              <a:t>, </a:t>
            </a:r>
          </a:p>
          <a:p>
            <a:pPr>
              <a:lnSpc>
                <a:spcPct val="150000"/>
              </a:lnSpc>
            </a:pPr>
            <a:r>
              <a:rPr lang="ko-KR" altLang="en-US" sz="1600" b="1" dirty="0" smtClean="0"/>
              <a:t>국가별로 성별에 따른  </a:t>
            </a:r>
            <a:r>
              <a:rPr lang="en-US" altLang="ko-KR" sz="1600" b="1" dirty="0" smtClean="0"/>
              <a:t>Grade</a:t>
            </a:r>
            <a:r>
              <a:rPr lang="ko-KR" altLang="en-US" sz="1600" b="1" dirty="0" smtClean="0"/>
              <a:t>의 합을 같이 보고자 할 때</a:t>
            </a:r>
            <a:endParaRPr lang="en-US" altLang="ko-KR" sz="1600" b="1" dirty="0" smtClean="0"/>
          </a:p>
          <a:p>
            <a:pPr>
              <a:lnSpc>
                <a:spcPct val="150000"/>
              </a:lnSpc>
            </a:pPr>
            <a:endParaRPr lang="en-US" altLang="ko-KR" sz="1600" dirty="0" smtClean="0"/>
          </a:p>
          <a:p>
            <a:pPr>
              <a:lnSpc>
                <a:spcPct val="150000"/>
              </a:lnSpc>
            </a:pPr>
            <a:r>
              <a:rPr lang="en-US" altLang="ko-KR" sz="1600" dirty="0" smtClean="0"/>
              <a:t>SELECT </a:t>
            </a:r>
            <a:r>
              <a:rPr lang="en-US" altLang="ko-KR" sz="1600" dirty="0" err="1" smtClean="0"/>
              <a:t>cust_country</a:t>
            </a:r>
            <a:r>
              <a:rPr lang="en-US" altLang="ko-KR" sz="1600" dirty="0" smtClean="0"/>
              <a:t>, sum(grade) </a:t>
            </a:r>
            <a:r>
              <a:rPr lang="en-US" altLang="ko-KR" sz="1600" dirty="0" err="1" smtClean="0"/>
              <a:t>total_sum</a:t>
            </a:r>
            <a:r>
              <a:rPr lang="en-US" altLang="ko-KR" sz="1600" dirty="0" smtClean="0"/>
              <a:t>,</a:t>
            </a:r>
          </a:p>
          <a:p>
            <a:pPr>
              <a:lnSpc>
                <a:spcPct val="150000"/>
              </a:lnSpc>
            </a:pPr>
            <a:r>
              <a:rPr lang="en-US" altLang="ko-KR" sz="1600" b="1" dirty="0" smtClean="0">
                <a:solidFill>
                  <a:srgbClr val="C00000"/>
                </a:solidFill>
              </a:rPr>
              <a:t>Sum(case when gender==‘M’ then grade end) </a:t>
            </a:r>
            <a:r>
              <a:rPr lang="en-US" altLang="ko-KR" sz="1600" b="1" dirty="0" err="1" smtClean="0">
                <a:solidFill>
                  <a:srgbClr val="C00000"/>
                </a:solidFill>
              </a:rPr>
              <a:t>male_sum</a:t>
            </a:r>
            <a:r>
              <a:rPr lang="en-US" altLang="ko-KR" sz="1600" b="1" dirty="0" smtClean="0">
                <a:solidFill>
                  <a:srgbClr val="C00000"/>
                </a:solidFill>
              </a:rPr>
              <a:t>,</a:t>
            </a:r>
          </a:p>
          <a:p>
            <a:pPr>
              <a:lnSpc>
                <a:spcPct val="150000"/>
              </a:lnSpc>
            </a:pPr>
            <a:r>
              <a:rPr lang="en-US" altLang="ko-KR" sz="1600" b="1" dirty="0" smtClean="0">
                <a:solidFill>
                  <a:srgbClr val="C00000"/>
                </a:solidFill>
              </a:rPr>
              <a:t>Sum(case </a:t>
            </a:r>
            <a:r>
              <a:rPr lang="en-US" altLang="ko-KR" sz="1600" b="1" dirty="0">
                <a:solidFill>
                  <a:srgbClr val="C00000"/>
                </a:solidFill>
              </a:rPr>
              <a:t>when gender</a:t>
            </a:r>
            <a:r>
              <a:rPr lang="en-US" altLang="ko-KR" sz="1600" b="1" dirty="0" smtClean="0">
                <a:solidFill>
                  <a:srgbClr val="C00000"/>
                </a:solidFill>
              </a:rPr>
              <a:t>==‘F’ </a:t>
            </a:r>
            <a:r>
              <a:rPr lang="en-US" altLang="ko-KR" sz="1600" b="1" dirty="0">
                <a:solidFill>
                  <a:srgbClr val="C00000"/>
                </a:solidFill>
              </a:rPr>
              <a:t>then grade end) </a:t>
            </a:r>
            <a:r>
              <a:rPr lang="en-US" altLang="ko-KR" sz="1600" b="1" dirty="0" err="1" smtClean="0">
                <a:solidFill>
                  <a:srgbClr val="C00000"/>
                </a:solidFill>
              </a:rPr>
              <a:t>female_sum</a:t>
            </a:r>
            <a:r>
              <a:rPr lang="en-US" altLang="ko-KR" sz="1600" b="1" dirty="0" smtClean="0"/>
              <a:t/>
            </a:r>
            <a:br>
              <a:rPr lang="en-US" altLang="ko-KR" sz="1600" b="1" dirty="0" smtClean="0"/>
            </a:br>
            <a:r>
              <a:rPr lang="en-US" altLang="ko-KR" sz="1600" dirty="0"/>
              <a:t>FROM customer GROUP BY </a:t>
            </a:r>
            <a:r>
              <a:rPr lang="en-US" altLang="ko-KR" sz="1600" dirty="0" err="1"/>
              <a:t>cust_country</a:t>
            </a:r>
            <a:endParaRPr lang="ko-KR" altLang="en-US" sz="1600" dirty="0"/>
          </a:p>
          <a:p>
            <a:pPr>
              <a:lnSpc>
                <a:spcPct val="150000"/>
              </a:lnSpc>
            </a:pPr>
            <a:r>
              <a:rPr lang="en-US" altLang="ko-KR" sz="1600" dirty="0" smtClean="0"/>
              <a:t> </a:t>
            </a:r>
            <a:endParaRPr lang="en-US" altLang="ko-KR" sz="1600" dirty="0"/>
          </a:p>
          <a:p>
            <a:pPr>
              <a:lnSpc>
                <a:spcPct val="150000"/>
              </a:lnSpc>
            </a:pPr>
            <a:endParaRPr lang="ko-KR" altLang="en-US" sz="1600" dirty="0" smtClean="0"/>
          </a:p>
        </p:txBody>
      </p:sp>
      <p:sp>
        <p:nvSpPr>
          <p:cNvPr id="10" name="직사각형 9"/>
          <p:cNvSpPr/>
          <p:nvPr/>
        </p:nvSpPr>
        <p:spPr>
          <a:xfrm>
            <a:off x="6524366" y="4158768"/>
            <a:ext cx="1400432" cy="289665"/>
          </a:xfrm>
          <a:prstGeom prst="rect">
            <a:avLst/>
          </a:prstGeom>
          <a:solidFill>
            <a:schemeClr val="bg1">
              <a:lumMod val="9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sz="1400" b="1" dirty="0" smtClean="0">
                <a:solidFill>
                  <a:schemeClr val="tx1"/>
                </a:solidFill>
              </a:rPr>
              <a:t>Grade </a:t>
            </a:r>
            <a:r>
              <a:rPr lang="ko-KR" altLang="en-US" sz="1400" b="1" dirty="0" smtClean="0">
                <a:solidFill>
                  <a:schemeClr val="tx1"/>
                </a:solidFill>
              </a:rPr>
              <a:t>총합</a:t>
            </a:r>
            <a:endParaRPr lang="ko-KR" altLang="en-US" sz="1400" b="1" dirty="0">
              <a:solidFill>
                <a:schemeClr val="tx1"/>
              </a:solidFill>
            </a:endParaRPr>
          </a:p>
        </p:txBody>
      </p:sp>
      <p:sp>
        <p:nvSpPr>
          <p:cNvPr id="11" name="직사각형 10"/>
          <p:cNvSpPr/>
          <p:nvPr/>
        </p:nvSpPr>
        <p:spPr>
          <a:xfrm>
            <a:off x="8089554" y="4158768"/>
            <a:ext cx="1507525" cy="289665"/>
          </a:xfrm>
          <a:prstGeom prst="rect">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400" b="1" dirty="0" smtClean="0">
                <a:solidFill>
                  <a:schemeClr val="bg1"/>
                </a:solidFill>
              </a:rPr>
              <a:t>남성 </a:t>
            </a:r>
            <a:r>
              <a:rPr lang="en-US" altLang="ko-KR" sz="1400" b="1" dirty="0" smtClean="0">
                <a:solidFill>
                  <a:schemeClr val="bg1"/>
                </a:solidFill>
              </a:rPr>
              <a:t>Grade  </a:t>
            </a:r>
            <a:r>
              <a:rPr lang="ko-KR" altLang="en-US" sz="1400" b="1" dirty="0" smtClean="0">
                <a:solidFill>
                  <a:schemeClr val="bg1"/>
                </a:solidFill>
              </a:rPr>
              <a:t>합</a:t>
            </a:r>
            <a:endParaRPr lang="ko-KR" altLang="en-US" sz="1400" b="1" dirty="0">
              <a:solidFill>
                <a:schemeClr val="bg1"/>
              </a:solidFill>
            </a:endParaRPr>
          </a:p>
        </p:txBody>
      </p:sp>
      <p:sp>
        <p:nvSpPr>
          <p:cNvPr id="12" name="직사각형 11"/>
          <p:cNvSpPr/>
          <p:nvPr/>
        </p:nvSpPr>
        <p:spPr>
          <a:xfrm>
            <a:off x="9662979" y="4158768"/>
            <a:ext cx="1400432" cy="289665"/>
          </a:xfrm>
          <a:prstGeom prst="rect">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400" b="1" dirty="0" smtClean="0">
                <a:solidFill>
                  <a:schemeClr val="bg1"/>
                </a:solidFill>
              </a:rPr>
              <a:t>여성 </a:t>
            </a:r>
            <a:r>
              <a:rPr lang="en-US" altLang="ko-KR" sz="1400" b="1" dirty="0" smtClean="0">
                <a:solidFill>
                  <a:schemeClr val="bg1"/>
                </a:solidFill>
              </a:rPr>
              <a:t>Grade </a:t>
            </a:r>
            <a:r>
              <a:rPr lang="ko-KR" altLang="en-US" sz="1400" b="1" dirty="0" smtClean="0">
                <a:solidFill>
                  <a:schemeClr val="bg1"/>
                </a:solidFill>
              </a:rPr>
              <a:t>합</a:t>
            </a:r>
            <a:endParaRPr lang="ko-KR" altLang="en-US" sz="1400" b="1" dirty="0">
              <a:solidFill>
                <a:schemeClr val="bg1"/>
              </a:solidFill>
            </a:endParaRPr>
          </a:p>
        </p:txBody>
      </p:sp>
      <p:graphicFrame>
        <p:nvGraphicFramePr>
          <p:cNvPr id="13" name="표 12"/>
          <p:cNvGraphicFramePr>
            <a:graphicFrameLocks noGrp="1"/>
          </p:cNvGraphicFramePr>
          <p:nvPr>
            <p:extLst/>
          </p:nvPr>
        </p:nvGraphicFramePr>
        <p:xfrm>
          <a:off x="5008606" y="4603609"/>
          <a:ext cx="2916192" cy="914400"/>
        </p:xfrm>
        <a:graphic>
          <a:graphicData uri="http://schemas.openxmlformats.org/drawingml/2006/table">
            <a:tbl>
              <a:tblPr firstRow="1" bandRow="1">
                <a:tableStyleId>{5940675A-B579-460E-94D1-54222C63F5DA}</a:tableStyleId>
              </a:tblPr>
              <a:tblGrid>
                <a:gridCol w="1458096">
                  <a:extLst>
                    <a:ext uri="{9D8B030D-6E8A-4147-A177-3AD203B41FA5}">
                      <a16:colId xmlns:a16="http://schemas.microsoft.com/office/drawing/2014/main" val="1283012930"/>
                    </a:ext>
                  </a:extLst>
                </a:gridCol>
                <a:gridCol w="1458096">
                  <a:extLst>
                    <a:ext uri="{9D8B030D-6E8A-4147-A177-3AD203B41FA5}">
                      <a16:colId xmlns:a16="http://schemas.microsoft.com/office/drawing/2014/main" val="1488993028"/>
                    </a:ext>
                  </a:extLst>
                </a:gridCol>
              </a:tblGrid>
              <a:tr h="300871">
                <a:tc>
                  <a:txBody>
                    <a:bodyPr/>
                    <a:lstStyle/>
                    <a:p>
                      <a:pPr latinLnBrk="1"/>
                      <a:r>
                        <a:rPr lang="en-US" altLang="ko-KR" sz="1400" dirty="0" smtClean="0"/>
                        <a:t>KOR</a:t>
                      </a:r>
                      <a:endParaRPr lang="ko-KR" altLang="en-US" sz="1400" dirty="0"/>
                    </a:p>
                  </a:txBody>
                  <a:tcPr>
                    <a:lnR w="12700" cap="flat" cmpd="sng" algn="ctr">
                      <a:solidFill>
                        <a:schemeClr val="tx1"/>
                      </a:solidFill>
                      <a:prstDash val="sysDot"/>
                      <a:round/>
                      <a:headEnd type="none" w="med" len="med"/>
                      <a:tailEnd type="none" w="med" len="med"/>
                    </a:lnR>
                    <a:lnB w="12700" cap="flat" cmpd="sng" algn="ctr">
                      <a:solidFill>
                        <a:schemeClr val="tx1"/>
                      </a:solidFill>
                      <a:prstDash val="sysDot"/>
                      <a:round/>
                      <a:headEnd type="none" w="med" len="med"/>
                      <a:tailEnd type="none" w="med" len="med"/>
                    </a:lnB>
                  </a:tcPr>
                </a:tc>
                <a:tc>
                  <a:txBody>
                    <a:bodyPr/>
                    <a:lstStyle/>
                    <a:p>
                      <a:pPr latinLnBrk="1"/>
                      <a:r>
                        <a:rPr lang="en-US" altLang="ko-KR" sz="1400" dirty="0" smtClean="0"/>
                        <a:t>21</a:t>
                      </a:r>
                      <a:endParaRPr lang="ko-KR" altLang="en-US" sz="1400" dirty="0"/>
                    </a:p>
                  </a:txBody>
                  <a:tcPr>
                    <a:lnL w="12700" cap="flat" cmpd="sng" algn="ctr">
                      <a:solidFill>
                        <a:schemeClr val="tx1"/>
                      </a:solidFill>
                      <a:prstDash val="sysDot"/>
                      <a:round/>
                      <a:headEnd type="none" w="med" len="med"/>
                      <a:tailEnd type="none" w="med" len="med"/>
                    </a:lnL>
                    <a:lnB w="1270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181473431"/>
                  </a:ext>
                </a:extLst>
              </a:tr>
              <a:tr h="300871">
                <a:tc>
                  <a:txBody>
                    <a:bodyPr/>
                    <a:lstStyle/>
                    <a:p>
                      <a:pPr latinLnBrk="1"/>
                      <a:r>
                        <a:rPr lang="en-US" altLang="ko-KR" sz="1400" dirty="0" smtClean="0"/>
                        <a:t>US</a:t>
                      </a:r>
                      <a:endParaRPr lang="ko-KR" altLang="en-US" sz="1400" dirty="0"/>
                    </a:p>
                  </a:txBody>
                  <a:tcPr>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tcPr>
                </a:tc>
                <a:tc>
                  <a:txBody>
                    <a:bodyPr/>
                    <a:lstStyle/>
                    <a:p>
                      <a:pPr latinLnBrk="1"/>
                      <a:r>
                        <a:rPr lang="en-US" altLang="ko-KR" sz="1400" dirty="0" smtClean="0"/>
                        <a:t>12</a:t>
                      </a:r>
                      <a:endParaRPr lang="ko-KR" altLang="en-US" sz="1400" dirty="0"/>
                    </a:p>
                  </a:txBody>
                  <a:tcPr>
                    <a:lnL w="12700" cap="flat" cmpd="sng" algn="ctr">
                      <a:solidFill>
                        <a:schemeClr val="tx1"/>
                      </a:solidFill>
                      <a:prstDash val="sysDot"/>
                      <a:round/>
                      <a:headEnd type="none" w="med" len="med"/>
                      <a:tailEnd type="none" w="med" len="med"/>
                    </a:lnL>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021799619"/>
                  </a:ext>
                </a:extLst>
              </a:tr>
              <a:tr h="300871">
                <a:tc>
                  <a:txBody>
                    <a:bodyPr/>
                    <a:lstStyle/>
                    <a:p>
                      <a:pPr latinLnBrk="1"/>
                      <a:r>
                        <a:rPr lang="en-US" altLang="ko-KR" sz="1400" dirty="0" smtClean="0"/>
                        <a:t>GB</a:t>
                      </a:r>
                      <a:endParaRPr lang="ko-KR" altLang="en-US" sz="1400" dirty="0"/>
                    </a:p>
                  </a:txBody>
                  <a:tcPr>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tcPr>
                </a:tc>
                <a:tc>
                  <a:txBody>
                    <a:bodyPr/>
                    <a:lstStyle/>
                    <a:p>
                      <a:pPr latinLnBrk="1"/>
                      <a:r>
                        <a:rPr lang="en-US" altLang="ko-KR" sz="1400" dirty="0" smtClean="0"/>
                        <a:t>8</a:t>
                      </a:r>
                      <a:endParaRPr lang="ko-KR" altLang="en-US" sz="1400" dirty="0"/>
                    </a:p>
                  </a:txBody>
                  <a:tcPr>
                    <a:lnL w="12700" cap="flat" cmpd="sng" algn="ctr">
                      <a:solidFill>
                        <a:schemeClr val="tx1"/>
                      </a:solidFill>
                      <a:prstDash val="sysDot"/>
                      <a:round/>
                      <a:headEnd type="none" w="med" len="med"/>
                      <a:tailEnd type="none" w="med" len="med"/>
                    </a:lnL>
                    <a:lnT w="12700" cap="flat" cmpd="sng" algn="ctr">
                      <a:solidFill>
                        <a:schemeClr val="tx1"/>
                      </a:solidFill>
                      <a:prstDash val="sysDot"/>
                      <a:round/>
                      <a:headEnd type="none" w="med" len="med"/>
                      <a:tailEnd type="none" w="med" len="med"/>
                    </a:lnT>
                  </a:tcPr>
                </a:tc>
                <a:extLst>
                  <a:ext uri="{0D108BD9-81ED-4DB2-BD59-A6C34878D82A}">
                    <a16:rowId xmlns:a16="http://schemas.microsoft.com/office/drawing/2014/main" val="1955948042"/>
                  </a:ext>
                </a:extLst>
              </a:tr>
            </a:tbl>
          </a:graphicData>
        </a:graphic>
      </p:graphicFrame>
      <p:graphicFrame>
        <p:nvGraphicFramePr>
          <p:cNvPr id="14" name="표 13"/>
          <p:cNvGraphicFramePr>
            <a:graphicFrameLocks noGrp="1"/>
          </p:cNvGraphicFramePr>
          <p:nvPr>
            <p:extLst/>
          </p:nvPr>
        </p:nvGraphicFramePr>
        <p:xfrm>
          <a:off x="8130744" y="4603609"/>
          <a:ext cx="2916192" cy="914400"/>
        </p:xfrm>
        <a:graphic>
          <a:graphicData uri="http://schemas.openxmlformats.org/drawingml/2006/table">
            <a:tbl>
              <a:tblPr firstRow="1" bandRow="1">
                <a:tableStyleId>{5940675A-B579-460E-94D1-54222C63F5DA}</a:tableStyleId>
              </a:tblPr>
              <a:tblGrid>
                <a:gridCol w="1458096">
                  <a:extLst>
                    <a:ext uri="{9D8B030D-6E8A-4147-A177-3AD203B41FA5}">
                      <a16:colId xmlns:a16="http://schemas.microsoft.com/office/drawing/2014/main" val="1283012930"/>
                    </a:ext>
                  </a:extLst>
                </a:gridCol>
                <a:gridCol w="1458096">
                  <a:extLst>
                    <a:ext uri="{9D8B030D-6E8A-4147-A177-3AD203B41FA5}">
                      <a16:colId xmlns:a16="http://schemas.microsoft.com/office/drawing/2014/main" val="1488993028"/>
                    </a:ext>
                  </a:extLst>
                </a:gridCol>
              </a:tblGrid>
              <a:tr h="304800">
                <a:tc>
                  <a:txBody>
                    <a:bodyPr/>
                    <a:lstStyle/>
                    <a:p>
                      <a:pPr latinLnBrk="1"/>
                      <a:r>
                        <a:rPr lang="en-US" altLang="ko-KR" sz="1400" dirty="0" smtClean="0"/>
                        <a:t>11</a:t>
                      </a:r>
                      <a:endParaRPr lang="ko-KR" altLang="en-US" sz="1400" dirty="0"/>
                    </a:p>
                  </a:txBody>
                  <a:tcPr>
                    <a:lnR w="12700" cap="flat" cmpd="sng" algn="ctr">
                      <a:solidFill>
                        <a:schemeClr val="tx1"/>
                      </a:solidFill>
                      <a:prstDash val="sysDot"/>
                      <a:round/>
                      <a:headEnd type="none" w="med" len="med"/>
                      <a:tailEnd type="none" w="med" len="med"/>
                    </a:lnR>
                    <a:lnB w="12700" cap="flat" cmpd="sng" algn="ctr">
                      <a:solidFill>
                        <a:schemeClr val="tx1"/>
                      </a:solidFill>
                      <a:prstDash val="sysDot"/>
                      <a:round/>
                      <a:headEnd type="none" w="med" len="med"/>
                      <a:tailEnd type="none" w="med" len="med"/>
                    </a:lnB>
                  </a:tcPr>
                </a:tc>
                <a:tc>
                  <a:txBody>
                    <a:bodyPr/>
                    <a:lstStyle/>
                    <a:p>
                      <a:pPr latinLnBrk="1"/>
                      <a:r>
                        <a:rPr lang="en-US" altLang="ko-KR" sz="1400" dirty="0" smtClean="0"/>
                        <a:t>10</a:t>
                      </a:r>
                      <a:endParaRPr lang="ko-KR" altLang="en-US" sz="1400" dirty="0"/>
                    </a:p>
                  </a:txBody>
                  <a:tcPr>
                    <a:lnL w="12700" cap="flat" cmpd="sng" algn="ctr">
                      <a:solidFill>
                        <a:schemeClr val="tx1"/>
                      </a:solidFill>
                      <a:prstDash val="sysDot"/>
                      <a:round/>
                      <a:headEnd type="none" w="med" len="med"/>
                      <a:tailEnd type="none" w="med" len="med"/>
                    </a:lnL>
                    <a:lnB w="1270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181473431"/>
                  </a:ext>
                </a:extLst>
              </a:tr>
              <a:tr h="304800">
                <a:tc>
                  <a:txBody>
                    <a:bodyPr/>
                    <a:lstStyle/>
                    <a:p>
                      <a:pPr latinLnBrk="1"/>
                      <a:r>
                        <a:rPr lang="en-US" altLang="ko-KR" sz="1400" dirty="0" smtClean="0"/>
                        <a:t>7</a:t>
                      </a:r>
                      <a:endParaRPr lang="ko-KR" altLang="en-US" sz="1400" dirty="0"/>
                    </a:p>
                  </a:txBody>
                  <a:tcPr>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tcPr>
                </a:tc>
                <a:tc>
                  <a:txBody>
                    <a:bodyPr/>
                    <a:lstStyle/>
                    <a:p>
                      <a:pPr latinLnBrk="1"/>
                      <a:r>
                        <a:rPr lang="en-US" altLang="ko-KR" sz="1400" dirty="0" smtClean="0"/>
                        <a:t>5</a:t>
                      </a:r>
                      <a:endParaRPr lang="ko-KR" altLang="en-US" sz="1400" dirty="0"/>
                    </a:p>
                  </a:txBody>
                  <a:tcPr>
                    <a:lnL w="12700" cap="flat" cmpd="sng" algn="ctr">
                      <a:solidFill>
                        <a:schemeClr val="tx1"/>
                      </a:solidFill>
                      <a:prstDash val="sysDot"/>
                      <a:round/>
                      <a:headEnd type="none" w="med" len="med"/>
                      <a:tailEnd type="none" w="med" len="med"/>
                    </a:lnL>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021799619"/>
                  </a:ext>
                </a:extLst>
              </a:tr>
              <a:tr h="304800">
                <a:tc>
                  <a:txBody>
                    <a:bodyPr/>
                    <a:lstStyle/>
                    <a:p>
                      <a:pPr latinLnBrk="1"/>
                      <a:r>
                        <a:rPr lang="en-US" altLang="ko-KR" sz="1400" dirty="0" smtClean="0"/>
                        <a:t>5</a:t>
                      </a:r>
                      <a:endParaRPr lang="ko-KR" altLang="en-US" sz="1400" dirty="0"/>
                    </a:p>
                  </a:txBody>
                  <a:tcPr>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tcPr>
                </a:tc>
                <a:tc>
                  <a:txBody>
                    <a:bodyPr/>
                    <a:lstStyle/>
                    <a:p>
                      <a:pPr latinLnBrk="1"/>
                      <a:r>
                        <a:rPr lang="en-US" altLang="ko-KR" sz="1400" dirty="0" smtClean="0"/>
                        <a:t>3</a:t>
                      </a:r>
                      <a:endParaRPr lang="ko-KR" altLang="en-US" sz="1400" dirty="0"/>
                    </a:p>
                  </a:txBody>
                  <a:tcPr>
                    <a:lnL w="12700" cap="flat" cmpd="sng" algn="ctr">
                      <a:solidFill>
                        <a:schemeClr val="tx1"/>
                      </a:solidFill>
                      <a:prstDash val="sysDot"/>
                      <a:round/>
                      <a:headEnd type="none" w="med" len="med"/>
                      <a:tailEnd type="none" w="med" len="med"/>
                    </a:lnL>
                    <a:lnT w="12700" cap="flat" cmpd="sng" algn="ctr">
                      <a:solidFill>
                        <a:schemeClr val="tx1"/>
                      </a:solidFill>
                      <a:prstDash val="sysDot"/>
                      <a:round/>
                      <a:headEnd type="none" w="med" len="med"/>
                      <a:tailEnd type="none" w="med" len="med"/>
                    </a:lnT>
                  </a:tcPr>
                </a:tc>
                <a:extLst>
                  <a:ext uri="{0D108BD9-81ED-4DB2-BD59-A6C34878D82A}">
                    <a16:rowId xmlns:a16="http://schemas.microsoft.com/office/drawing/2014/main" val="1955948042"/>
                  </a:ext>
                </a:extLst>
              </a:tr>
            </a:tbl>
          </a:graphicData>
        </a:graphic>
      </p:graphicFrame>
    </p:spTree>
    <p:extLst>
      <p:ext uri="{BB962C8B-B14F-4D97-AF65-F5344CB8AC3E}">
        <p14:creationId xmlns:p14="http://schemas.microsoft.com/office/powerpoint/2010/main" val="332535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SQL Group by case when </a:t>
            </a:r>
            <a:r>
              <a:rPr lang="ko-KR" altLang="en-US" dirty="0" smtClean="0"/>
              <a:t>작동 순서</a:t>
            </a:r>
            <a:endParaRPr lang="ko-KR" altLang="en-US" dirty="0"/>
          </a:p>
        </p:txBody>
      </p:sp>
      <p:graphicFrame>
        <p:nvGraphicFramePr>
          <p:cNvPr id="6" name="표 5"/>
          <p:cNvGraphicFramePr>
            <a:graphicFrameLocks noGrp="1"/>
          </p:cNvGraphicFramePr>
          <p:nvPr>
            <p:extLst/>
          </p:nvPr>
        </p:nvGraphicFramePr>
        <p:xfrm>
          <a:off x="326005" y="1672816"/>
          <a:ext cx="3478754" cy="4247776"/>
        </p:xfrm>
        <a:graphic>
          <a:graphicData uri="http://schemas.openxmlformats.org/drawingml/2006/table">
            <a:tbl>
              <a:tblPr>
                <a:tableStyleId>{616DA210-FB5B-4158-B5E0-FEB733F419BA}</a:tableStyleId>
              </a:tblPr>
              <a:tblGrid>
                <a:gridCol w="1098383">
                  <a:extLst>
                    <a:ext uri="{9D8B030D-6E8A-4147-A177-3AD203B41FA5}">
                      <a16:colId xmlns:a16="http://schemas.microsoft.com/office/drawing/2014/main" val="1859379592"/>
                    </a:ext>
                  </a:extLst>
                </a:gridCol>
                <a:gridCol w="1030488">
                  <a:extLst>
                    <a:ext uri="{9D8B030D-6E8A-4147-A177-3AD203B41FA5}">
                      <a16:colId xmlns:a16="http://schemas.microsoft.com/office/drawing/2014/main" val="2485466356"/>
                    </a:ext>
                  </a:extLst>
                </a:gridCol>
                <a:gridCol w="609600">
                  <a:extLst>
                    <a:ext uri="{9D8B030D-6E8A-4147-A177-3AD203B41FA5}">
                      <a16:colId xmlns:a16="http://schemas.microsoft.com/office/drawing/2014/main" val="209492546"/>
                    </a:ext>
                  </a:extLst>
                </a:gridCol>
                <a:gridCol w="740283">
                  <a:extLst>
                    <a:ext uri="{9D8B030D-6E8A-4147-A177-3AD203B41FA5}">
                      <a16:colId xmlns:a16="http://schemas.microsoft.com/office/drawing/2014/main" val="2528170536"/>
                    </a:ext>
                  </a:extLst>
                </a:gridCol>
              </a:tblGrid>
              <a:tr h="346676">
                <a:tc>
                  <a:txBody>
                    <a:bodyPr/>
                    <a:lstStyle/>
                    <a:p>
                      <a:pPr algn="ctr" fontAlgn="ctr"/>
                      <a:r>
                        <a:rPr lang="en-US" sz="1400" u="none" strike="noStrike" dirty="0">
                          <a:effectLst/>
                        </a:rPr>
                        <a:t>customer</a:t>
                      </a:r>
                      <a:r>
                        <a:rPr lang="en-US" sz="1400" u="none" strike="noStrike" dirty="0" smtClean="0">
                          <a:effectLst/>
                        </a:rPr>
                        <a:t>_</a:t>
                      </a:r>
                    </a:p>
                    <a:p>
                      <a:pPr algn="ctr" fontAlgn="ctr"/>
                      <a:r>
                        <a:rPr lang="en-US" sz="1400" u="none" strike="noStrike" dirty="0" smtClean="0">
                          <a:effectLst/>
                        </a:rPr>
                        <a:t>name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err="1">
                          <a:effectLst/>
                        </a:rPr>
                        <a:t>cust_country</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gender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tc>
                  <a:txBody>
                    <a:bodyPr/>
                    <a:lstStyle/>
                    <a:p>
                      <a:pPr algn="ctr" fontAlgn="ctr"/>
                      <a:r>
                        <a:rPr lang="en-US" sz="1400" u="none" strike="noStrike" dirty="0">
                          <a:effectLst/>
                        </a:rPr>
                        <a:t>grade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solidFill>
                      <a:schemeClr val="bg1">
                        <a:lumMod val="95000"/>
                      </a:schemeClr>
                    </a:solidFill>
                  </a:tcPr>
                </a:tc>
                <a:extLst>
                  <a:ext uri="{0D108BD9-81ED-4DB2-BD59-A6C34878D82A}">
                    <a16:rowId xmlns:a16="http://schemas.microsoft.com/office/drawing/2014/main" val="690334480"/>
                  </a:ext>
                </a:extLst>
              </a:tr>
              <a:tr h="346676">
                <a:tc>
                  <a:txBody>
                    <a:bodyPr/>
                    <a:lstStyle/>
                    <a:p>
                      <a:pPr algn="ctr" fontAlgn="ctr"/>
                      <a:r>
                        <a:rPr lang="en-US" sz="1400" u="none" strike="noStrike" dirty="0">
                          <a:effectLst/>
                        </a:rPr>
                        <a:t>Alice</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a:effectLst/>
                        </a:rPr>
                        <a:t>3</a:t>
                      </a:r>
                      <a:endParaRPr lang="en-US" altLang="ko-KR"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798802462"/>
                  </a:ext>
                </a:extLst>
              </a:tr>
              <a:tr h="346676">
                <a:tc>
                  <a:txBody>
                    <a:bodyPr/>
                    <a:lstStyle/>
                    <a:p>
                      <a:pPr algn="ctr" fontAlgn="ctr"/>
                      <a:r>
                        <a:rPr lang="en-US" sz="1400" u="none" strike="noStrike">
                          <a:effectLst/>
                        </a:rPr>
                        <a:t>Tom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GB</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a:effectLst/>
                        </a:rPr>
                        <a:t>1</a:t>
                      </a:r>
                      <a:endParaRPr lang="en-US" altLang="ko-KR"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017159388"/>
                  </a:ext>
                </a:extLst>
              </a:tr>
              <a:tr h="346676">
                <a:tc>
                  <a:txBody>
                    <a:bodyPr/>
                    <a:lstStyle/>
                    <a:p>
                      <a:pPr algn="ctr" fontAlgn="ctr"/>
                      <a:r>
                        <a:rPr lang="en-US" sz="1400" u="none" strike="noStrike">
                          <a:effectLst/>
                        </a:rPr>
                        <a:t>James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US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3901732002"/>
                  </a:ext>
                </a:extLst>
              </a:tr>
              <a:tr h="346676">
                <a:tc>
                  <a:txBody>
                    <a:bodyPr/>
                    <a:lstStyle/>
                    <a:p>
                      <a:pPr algn="ctr" fontAlgn="ctr"/>
                      <a:r>
                        <a:rPr lang="en-US" sz="1400" u="none" strike="noStrike" dirty="0" err="1">
                          <a:effectLst/>
                        </a:rPr>
                        <a:t>Yerin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142078260"/>
                  </a:ext>
                </a:extLst>
              </a:tr>
              <a:tr h="346676">
                <a:tc>
                  <a:txBody>
                    <a:bodyPr/>
                    <a:lstStyle/>
                    <a:p>
                      <a:pPr algn="ctr" fontAlgn="ctr"/>
                      <a:r>
                        <a:rPr lang="en-US" sz="1400" u="none" strike="noStrike">
                          <a:effectLst/>
                        </a:rPr>
                        <a:t>Min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KOR</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35204366"/>
                  </a:ext>
                </a:extLst>
              </a:tr>
              <a:tr h="346676">
                <a:tc>
                  <a:txBody>
                    <a:bodyPr/>
                    <a:lstStyle/>
                    <a:p>
                      <a:pPr algn="ctr" fontAlgn="ctr"/>
                      <a:r>
                        <a:rPr lang="en-US" sz="1400" u="none" strike="noStrike">
                          <a:effectLst/>
                        </a:rPr>
                        <a:t>Katherine</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3</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4082724143"/>
                  </a:ext>
                </a:extLst>
              </a:tr>
              <a:tr h="346676">
                <a:tc>
                  <a:txBody>
                    <a:bodyPr/>
                    <a:lstStyle/>
                    <a:p>
                      <a:pPr algn="ctr" fontAlgn="ctr"/>
                      <a:r>
                        <a:rPr lang="en-US" sz="1400" u="none" strike="noStrike">
                          <a:effectLst/>
                        </a:rPr>
                        <a:t>John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US</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94180583"/>
                  </a:ext>
                </a:extLst>
              </a:tr>
              <a:tr h="346676">
                <a:tc>
                  <a:txBody>
                    <a:bodyPr/>
                    <a:lstStyle/>
                    <a:p>
                      <a:pPr algn="ctr" fontAlgn="ctr"/>
                      <a:r>
                        <a:rPr lang="en-US" sz="1400" u="none" strike="noStrike" dirty="0">
                          <a:effectLst/>
                        </a:rPr>
                        <a:t>Park</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6</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352266964"/>
                  </a:ext>
                </a:extLst>
              </a:tr>
              <a:tr h="346676">
                <a:tc>
                  <a:txBody>
                    <a:bodyPr/>
                    <a:lstStyle/>
                    <a:p>
                      <a:pPr algn="ctr" fontAlgn="ctr"/>
                      <a:r>
                        <a:rPr lang="en-US" sz="1400" u="none" strike="noStrike">
                          <a:effectLst/>
                        </a:rPr>
                        <a:t>Maria</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US</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F</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2</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857161959"/>
                  </a:ext>
                </a:extLst>
              </a:tr>
              <a:tr h="346676">
                <a:tc>
                  <a:txBody>
                    <a:bodyPr/>
                    <a:lstStyle/>
                    <a:p>
                      <a:pPr algn="ctr" fontAlgn="ctr"/>
                      <a:r>
                        <a:rPr lang="en-US" sz="1400" u="none" strike="noStrike">
                          <a:effectLst/>
                        </a:rPr>
                        <a:t>Derik</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GB</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618564160"/>
                  </a:ext>
                </a:extLst>
              </a:tr>
              <a:tr h="346676">
                <a:tc>
                  <a:txBody>
                    <a:bodyPr/>
                    <a:lstStyle/>
                    <a:p>
                      <a:pPr algn="ctr" fontAlgn="ctr"/>
                      <a:r>
                        <a:rPr lang="en-US" sz="1400" u="none" strike="noStrike" dirty="0" err="1">
                          <a:effectLst/>
                        </a:rPr>
                        <a:t>Jin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KOR</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937189680"/>
                  </a:ext>
                </a:extLst>
              </a:tr>
            </a:tbl>
          </a:graphicData>
        </a:graphic>
      </p:graphicFrame>
      <p:sp>
        <p:nvSpPr>
          <p:cNvPr id="7" name="직사각형 6"/>
          <p:cNvSpPr/>
          <p:nvPr/>
        </p:nvSpPr>
        <p:spPr>
          <a:xfrm>
            <a:off x="4060854" y="1856047"/>
            <a:ext cx="914400" cy="1098509"/>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KOR</a:t>
            </a:r>
            <a:endParaRPr lang="ko-KR" altLang="en-US" dirty="0"/>
          </a:p>
        </p:txBody>
      </p:sp>
      <p:sp>
        <p:nvSpPr>
          <p:cNvPr id="8" name="직사각형 7"/>
          <p:cNvSpPr/>
          <p:nvPr/>
        </p:nvSpPr>
        <p:spPr>
          <a:xfrm>
            <a:off x="4060854" y="3459891"/>
            <a:ext cx="914400" cy="947352"/>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US</a:t>
            </a:r>
            <a:endParaRPr lang="ko-KR" altLang="en-US" dirty="0"/>
          </a:p>
        </p:txBody>
      </p:sp>
      <p:sp>
        <p:nvSpPr>
          <p:cNvPr id="9" name="직사각형 8"/>
          <p:cNvSpPr/>
          <p:nvPr/>
        </p:nvSpPr>
        <p:spPr>
          <a:xfrm>
            <a:off x="4060854" y="4869099"/>
            <a:ext cx="914400" cy="963829"/>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GB</a:t>
            </a:r>
            <a:endParaRPr lang="ko-KR" altLang="en-US" dirty="0"/>
          </a:p>
        </p:txBody>
      </p:sp>
      <p:graphicFrame>
        <p:nvGraphicFramePr>
          <p:cNvPr id="10" name="표 9"/>
          <p:cNvGraphicFramePr>
            <a:graphicFrameLocks noGrp="1"/>
          </p:cNvGraphicFramePr>
          <p:nvPr>
            <p:extLst/>
          </p:nvPr>
        </p:nvGraphicFramePr>
        <p:xfrm>
          <a:off x="5110853" y="1681054"/>
          <a:ext cx="2309578" cy="693352"/>
        </p:xfrm>
        <a:graphic>
          <a:graphicData uri="http://schemas.openxmlformats.org/drawingml/2006/table">
            <a:tbl>
              <a:tblPr>
                <a:tableStyleId>{616DA210-FB5B-4158-B5E0-FEB733F419BA}</a:tableStyleId>
              </a:tblPr>
              <a:tblGrid>
                <a:gridCol w="992517">
                  <a:extLst>
                    <a:ext uri="{9D8B030D-6E8A-4147-A177-3AD203B41FA5}">
                      <a16:colId xmlns:a16="http://schemas.microsoft.com/office/drawing/2014/main" val="10059074"/>
                    </a:ext>
                  </a:extLst>
                </a:gridCol>
                <a:gridCol w="642274">
                  <a:extLst>
                    <a:ext uri="{9D8B030D-6E8A-4147-A177-3AD203B41FA5}">
                      <a16:colId xmlns:a16="http://schemas.microsoft.com/office/drawing/2014/main" val="876168953"/>
                    </a:ext>
                  </a:extLst>
                </a:gridCol>
                <a:gridCol w="674787">
                  <a:extLst>
                    <a:ext uri="{9D8B030D-6E8A-4147-A177-3AD203B41FA5}">
                      <a16:colId xmlns:a16="http://schemas.microsoft.com/office/drawing/2014/main" val="4122911996"/>
                    </a:ext>
                  </a:extLst>
                </a:gridCol>
              </a:tblGrid>
              <a:tr h="346676">
                <a:tc>
                  <a:txBody>
                    <a:bodyPr/>
                    <a:lstStyle/>
                    <a:p>
                      <a:pPr algn="ctr" fontAlgn="ctr"/>
                      <a:r>
                        <a:rPr lang="en-US" sz="1400" u="none" strike="noStrike" dirty="0" err="1">
                          <a:effectLst/>
                        </a:rPr>
                        <a:t>Yerin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1645833074"/>
                  </a:ext>
                </a:extLst>
              </a:tr>
              <a:tr h="346676">
                <a:tc>
                  <a:txBody>
                    <a:bodyPr/>
                    <a:lstStyle/>
                    <a:p>
                      <a:pPr algn="ctr" fontAlgn="ctr"/>
                      <a:r>
                        <a:rPr lang="en-US" sz="1400" u="none" strike="noStrike">
                          <a:effectLst/>
                        </a:rPr>
                        <a:t>Min</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a:effectLst/>
                        </a:rPr>
                        <a:t>M</a:t>
                      </a:r>
                      <a:endParaRPr lang="en-US" sz="1400" b="0" i="0" u="none" strike="noStrike">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4</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333217462"/>
                  </a:ext>
                </a:extLst>
              </a:tr>
            </a:tbl>
          </a:graphicData>
        </a:graphic>
      </p:graphicFrame>
      <p:graphicFrame>
        <p:nvGraphicFramePr>
          <p:cNvPr id="11" name="표 10"/>
          <p:cNvGraphicFramePr>
            <a:graphicFrameLocks noGrp="1"/>
          </p:cNvGraphicFramePr>
          <p:nvPr>
            <p:extLst/>
          </p:nvPr>
        </p:nvGraphicFramePr>
        <p:xfrm>
          <a:off x="5110853" y="2373374"/>
          <a:ext cx="2309578" cy="346676"/>
        </p:xfrm>
        <a:graphic>
          <a:graphicData uri="http://schemas.openxmlformats.org/drawingml/2006/table">
            <a:tbl>
              <a:tblPr>
                <a:tableStyleId>{616DA210-FB5B-4158-B5E0-FEB733F419BA}</a:tableStyleId>
              </a:tblPr>
              <a:tblGrid>
                <a:gridCol w="992517">
                  <a:extLst>
                    <a:ext uri="{9D8B030D-6E8A-4147-A177-3AD203B41FA5}">
                      <a16:colId xmlns:a16="http://schemas.microsoft.com/office/drawing/2014/main" val="3732701687"/>
                    </a:ext>
                  </a:extLst>
                </a:gridCol>
                <a:gridCol w="642274">
                  <a:extLst>
                    <a:ext uri="{9D8B030D-6E8A-4147-A177-3AD203B41FA5}">
                      <a16:colId xmlns:a16="http://schemas.microsoft.com/office/drawing/2014/main" val="727268086"/>
                    </a:ext>
                  </a:extLst>
                </a:gridCol>
                <a:gridCol w="674787">
                  <a:extLst>
                    <a:ext uri="{9D8B030D-6E8A-4147-A177-3AD203B41FA5}">
                      <a16:colId xmlns:a16="http://schemas.microsoft.com/office/drawing/2014/main" val="407046049"/>
                    </a:ext>
                  </a:extLst>
                </a:gridCol>
              </a:tblGrid>
              <a:tr h="346676">
                <a:tc>
                  <a:txBody>
                    <a:bodyPr/>
                    <a:lstStyle/>
                    <a:p>
                      <a:pPr algn="ctr" fontAlgn="ctr"/>
                      <a:r>
                        <a:rPr lang="en-US" sz="1400" u="none" strike="noStrike" dirty="0">
                          <a:effectLst/>
                        </a:rPr>
                        <a:t>Park</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M</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b="0" i="0" u="none" strike="noStrike" dirty="0">
                          <a:solidFill>
                            <a:schemeClr val="tx1"/>
                          </a:solidFill>
                          <a:effectLst/>
                          <a:latin typeface="+mn-lt"/>
                          <a:ea typeface="+mn-ea"/>
                        </a:rPr>
                        <a:t>7</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2511065276"/>
                  </a:ext>
                </a:extLst>
              </a:tr>
            </a:tbl>
          </a:graphicData>
        </a:graphic>
      </p:graphicFrame>
      <p:graphicFrame>
        <p:nvGraphicFramePr>
          <p:cNvPr id="12" name="표 11"/>
          <p:cNvGraphicFramePr>
            <a:graphicFrameLocks noGrp="1"/>
          </p:cNvGraphicFramePr>
          <p:nvPr>
            <p:extLst/>
          </p:nvPr>
        </p:nvGraphicFramePr>
        <p:xfrm>
          <a:off x="5110853" y="2728914"/>
          <a:ext cx="2309578" cy="346676"/>
        </p:xfrm>
        <a:graphic>
          <a:graphicData uri="http://schemas.openxmlformats.org/drawingml/2006/table">
            <a:tbl>
              <a:tblPr>
                <a:tableStyleId>{616DA210-FB5B-4158-B5E0-FEB733F419BA}</a:tableStyleId>
              </a:tblPr>
              <a:tblGrid>
                <a:gridCol w="992517">
                  <a:extLst>
                    <a:ext uri="{9D8B030D-6E8A-4147-A177-3AD203B41FA5}">
                      <a16:colId xmlns:a16="http://schemas.microsoft.com/office/drawing/2014/main" val="4029094977"/>
                    </a:ext>
                  </a:extLst>
                </a:gridCol>
                <a:gridCol w="642274">
                  <a:extLst>
                    <a:ext uri="{9D8B030D-6E8A-4147-A177-3AD203B41FA5}">
                      <a16:colId xmlns:a16="http://schemas.microsoft.com/office/drawing/2014/main" val="1462185523"/>
                    </a:ext>
                  </a:extLst>
                </a:gridCol>
                <a:gridCol w="674787">
                  <a:extLst>
                    <a:ext uri="{9D8B030D-6E8A-4147-A177-3AD203B41FA5}">
                      <a16:colId xmlns:a16="http://schemas.microsoft.com/office/drawing/2014/main" val="809699078"/>
                    </a:ext>
                  </a:extLst>
                </a:gridCol>
              </a:tblGrid>
              <a:tr h="346676">
                <a:tc>
                  <a:txBody>
                    <a:bodyPr/>
                    <a:lstStyle/>
                    <a:p>
                      <a:pPr algn="ctr" fontAlgn="ctr"/>
                      <a:r>
                        <a:rPr lang="en-US" sz="1400" u="none" strike="noStrike" dirty="0" err="1">
                          <a:effectLst/>
                        </a:rPr>
                        <a:t>Jin</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sz="1400" u="none" strike="noStrike" dirty="0">
                          <a:effectLst/>
                        </a:rPr>
                        <a:t>F</a:t>
                      </a:r>
                      <a:endParaRPr lang="en-US"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tc>
                  <a:txBody>
                    <a:bodyPr/>
                    <a:lstStyle/>
                    <a:p>
                      <a:pPr algn="ctr" fontAlgn="ctr"/>
                      <a:r>
                        <a:rPr lang="en-US" altLang="ko-KR" sz="1400" u="none" strike="noStrike" dirty="0">
                          <a:effectLst/>
                        </a:rPr>
                        <a:t>5</a:t>
                      </a:r>
                      <a:endParaRPr lang="en-US" altLang="ko-KR" sz="14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608326863"/>
                  </a:ext>
                </a:extLst>
              </a:tr>
            </a:tbl>
          </a:graphicData>
        </a:graphic>
      </p:graphicFrame>
      <p:pic>
        <p:nvPicPr>
          <p:cNvPr id="4" name="그림 3"/>
          <p:cNvPicPr>
            <a:picLocks noChangeAspect="1"/>
          </p:cNvPicPr>
          <p:nvPr/>
        </p:nvPicPr>
        <p:blipFill>
          <a:blip r:embed="rId2"/>
          <a:stretch>
            <a:fillRect/>
          </a:stretch>
        </p:blipFill>
        <p:spPr>
          <a:xfrm>
            <a:off x="8102412" y="1709096"/>
            <a:ext cx="556511" cy="527971"/>
          </a:xfrm>
          <a:prstGeom prst="rect">
            <a:avLst/>
          </a:prstGeom>
        </p:spPr>
      </p:pic>
      <p:sp>
        <p:nvSpPr>
          <p:cNvPr id="13" name="TextBox 12"/>
          <p:cNvSpPr txBox="1"/>
          <p:nvPr/>
        </p:nvSpPr>
        <p:spPr>
          <a:xfrm>
            <a:off x="10041924" y="2027730"/>
            <a:ext cx="1482811" cy="874522"/>
          </a:xfrm>
          <a:prstGeom prst="rect">
            <a:avLst/>
          </a:prstGeom>
          <a:noFill/>
        </p:spPr>
        <p:txBody>
          <a:bodyPr wrap="square" lIns="0" tIns="0" rIns="0" bIns="0" rtlCol="0">
            <a:noAutofit/>
          </a:bodyPr>
          <a:lstStyle/>
          <a:p>
            <a:pPr>
              <a:lnSpc>
                <a:spcPct val="110000"/>
              </a:lnSpc>
            </a:pPr>
            <a:endParaRPr lang="ko-KR" altLang="en-US" sz="1400" dirty="0" smtClean="0"/>
          </a:p>
        </p:txBody>
      </p:sp>
      <p:sp>
        <p:nvSpPr>
          <p:cNvPr id="15" name="TextBox 14"/>
          <p:cNvSpPr txBox="1"/>
          <p:nvPr/>
        </p:nvSpPr>
        <p:spPr>
          <a:xfrm>
            <a:off x="5362830" y="3583459"/>
            <a:ext cx="1894704" cy="700217"/>
          </a:xfrm>
          <a:prstGeom prst="rect">
            <a:avLst/>
          </a:prstGeom>
          <a:noFill/>
        </p:spPr>
        <p:txBody>
          <a:bodyPr wrap="square" lIns="0" tIns="0" rIns="0" bIns="0" rtlCol="0" anchor="ctr">
            <a:noAutofit/>
          </a:bodyPr>
          <a:lstStyle/>
          <a:p>
            <a:pPr algn="ctr">
              <a:lnSpc>
                <a:spcPct val="110000"/>
              </a:lnSpc>
            </a:pPr>
            <a:r>
              <a:rPr lang="en-US" altLang="ko-KR" sz="1400" dirty="0" smtClean="0"/>
              <a:t>………..</a:t>
            </a:r>
            <a:endParaRPr lang="ko-KR" altLang="en-US" sz="1400" dirty="0" smtClean="0"/>
          </a:p>
        </p:txBody>
      </p:sp>
      <p:sp>
        <p:nvSpPr>
          <p:cNvPr id="16" name="TextBox 15"/>
          <p:cNvSpPr txBox="1"/>
          <p:nvPr/>
        </p:nvSpPr>
        <p:spPr>
          <a:xfrm>
            <a:off x="5362830" y="5000904"/>
            <a:ext cx="1894704" cy="700217"/>
          </a:xfrm>
          <a:prstGeom prst="rect">
            <a:avLst/>
          </a:prstGeom>
          <a:noFill/>
        </p:spPr>
        <p:txBody>
          <a:bodyPr wrap="square" lIns="0" tIns="0" rIns="0" bIns="0" rtlCol="0" anchor="ctr">
            <a:noAutofit/>
          </a:bodyPr>
          <a:lstStyle/>
          <a:p>
            <a:pPr algn="ctr">
              <a:lnSpc>
                <a:spcPct val="110000"/>
              </a:lnSpc>
            </a:pPr>
            <a:r>
              <a:rPr lang="en-US" altLang="ko-KR" sz="1400" dirty="0" smtClean="0"/>
              <a:t>………..</a:t>
            </a:r>
            <a:endParaRPr lang="ko-KR" altLang="en-US" sz="1400" dirty="0" smtClean="0"/>
          </a:p>
        </p:txBody>
      </p:sp>
      <p:sp>
        <p:nvSpPr>
          <p:cNvPr id="19" name="직사각형 18"/>
          <p:cNvSpPr/>
          <p:nvPr/>
        </p:nvSpPr>
        <p:spPr>
          <a:xfrm>
            <a:off x="9541667" y="1636711"/>
            <a:ext cx="798407" cy="646083"/>
          </a:xfrm>
          <a:prstGeom prst="rect">
            <a:avLst/>
          </a:prstGeom>
          <a:solidFill>
            <a:schemeClr val="bg1">
              <a:lumMod val="95000"/>
            </a:schemeClr>
          </a:solidFill>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solidFill>
                  <a:schemeClr val="tx1"/>
                </a:solidFill>
              </a:rPr>
              <a:t>11</a:t>
            </a:r>
            <a:endParaRPr lang="ko-KR" altLang="en-US" dirty="0">
              <a:solidFill>
                <a:schemeClr val="tx1"/>
              </a:solidFill>
            </a:endParaRPr>
          </a:p>
        </p:txBody>
      </p:sp>
      <p:sp>
        <p:nvSpPr>
          <p:cNvPr id="21" name="TextBox 20"/>
          <p:cNvSpPr txBox="1"/>
          <p:nvPr/>
        </p:nvSpPr>
        <p:spPr>
          <a:xfrm>
            <a:off x="4324863" y="1173185"/>
            <a:ext cx="3006811" cy="416924"/>
          </a:xfrm>
          <a:prstGeom prst="rect">
            <a:avLst/>
          </a:prstGeom>
          <a:noFill/>
        </p:spPr>
        <p:txBody>
          <a:bodyPr wrap="square" lIns="0" tIns="0" rIns="0" bIns="0" rtlCol="0">
            <a:noAutofit/>
          </a:bodyPr>
          <a:lstStyle/>
          <a:p>
            <a:pPr algn="ctr">
              <a:lnSpc>
                <a:spcPct val="110000"/>
              </a:lnSpc>
            </a:pPr>
            <a:r>
              <a:rPr lang="en-US" altLang="ko-KR" dirty="0" smtClean="0"/>
              <a:t>Group by </a:t>
            </a:r>
            <a:r>
              <a:rPr lang="en-US" altLang="ko-KR" dirty="0" err="1" smtClean="0"/>
              <a:t>cust_country</a:t>
            </a:r>
            <a:endParaRPr lang="ko-KR" altLang="en-US" dirty="0" smtClean="0"/>
          </a:p>
        </p:txBody>
      </p:sp>
      <p:sp>
        <p:nvSpPr>
          <p:cNvPr id="22" name="TextBox 21"/>
          <p:cNvSpPr txBox="1"/>
          <p:nvPr/>
        </p:nvSpPr>
        <p:spPr>
          <a:xfrm>
            <a:off x="6598506" y="1255266"/>
            <a:ext cx="3006811" cy="416924"/>
          </a:xfrm>
          <a:prstGeom prst="rect">
            <a:avLst/>
          </a:prstGeom>
          <a:noFill/>
        </p:spPr>
        <p:txBody>
          <a:bodyPr wrap="square" lIns="0" tIns="0" rIns="0" bIns="0" rtlCol="0">
            <a:noAutofit/>
          </a:bodyPr>
          <a:lstStyle/>
          <a:p>
            <a:pPr algn="ctr">
              <a:lnSpc>
                <a:spcPct val="110000"/>
              </a:lnSpc>
            </a:pPr>
            <a:endParaRPr lang="ko-KR" altLang="en-US" dirty="0" smtClean="0"/>
          </a:p>
        </p:txBody>
      </p:sp>
      <p:sp>
        <p:nvSpPr>
          <p:cNvPr id="23" name="이등변 삼각형 22"/>
          <p:cNvSpPr/>
          <p:nvPr/>
        </p:nvSpPr>
        <p:spPr>
          <a:xfrm rot="5400000">
            <a:off x="6895017" y="2251756"/>
            <a:ext cx="1369444" cy="278227"/>
          </a:xfrm>
          <a:prstGeom prst="triangle">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pic>
        <p:nvPicPr>
          <p:cNvPr id="24" name="그림 23"/>
          <p:cNvPicPr>
            <a:picLocks noChangeAspect="1"/>
          </p:cNvPicPr>
          <p:nvPr/>
        </p:nvPicPr>
        <p:blipFill>
          <a:blip r:embed="rId2"/>
          <a:stretch>
            <a:fillRect/>
          </a:stretch>
        </p:blipFill>
        <p:spPr>
          <a:xfrm>
            <a:off x="8100554" y="2450705"/>
            <a:ext cx="558369" cy="529734"/>
          </a:xfrm>
          <a:prstGeom prst="rect">
            <a:avLst/>
          </a:prstGeom>
        </p:spPr>
      </p:pic>
      <p:sp>
        <p:nvSpPr>
          <p:cNvPr id="3" name="직사각형 2"/>
          <p:cNvSpPr/>
          <p:nvPr/>
        </p:nvSpPr>
        <p:spPr>
          <a:xfrm>
            <a:off x="8185557" y="1199729"/>
            <a:ext cx="1829475" cy="415498"/>
          </a:xfrm>
          <a:prstGeom prst="rect">
            <a:avLst/>
          </a:prstGeom>
        </p:spPr>
        <p:txBody>
          <a:bodyPr wrap="none">
            <a:spAutoFit/>
          </a:bodyPr>
          <a:lstStyle/>
          <a:p>
            <a:pPr>
              <a:lnSpc>
                <a:spcPct val="150000"/>
              </a:lnSpc>
            </a:pPr>
            <a:r>
              <a:rPr lang="ko-KR" altLang="en-US" sz="1400" b="1" dirty="0" smtClean="0">
                <a:solidFill>
                  <a:srgbClr val="C00000"/>
                </a:solidFill>
              </a:rPr>
              <a:t>남성 경우 </a:t>
            </a:r>
            <a:r>
              <a:rPr lang="en-US" altLang="ko-KR" sz="1400" b="1" dirty="0" smtClean="0">
                <a:solidFill>
                  <a:srgbClr val="C00000"/>
                </a:solidFill>
              </a:rPr>
              <a:t>sum(grade)</a:t>
            </a:r>
            <a:endParaRPr lang="en-US" altLang="ko-KR" sz="1400" b="1" dirty="0">
              <a:solidFill>
                <a:srgbClr val="C00000"/>
              </a:solidFill>
            </a:endParaRPr>
          </a:p>
        </p:txBody>
      </p:sp>
      <p:sp>
        <p:nvSpPr>
          <p:cNvPr id="26" name="직사각형 25"/>
          <p:cNvSpPr/>
          <p:nvPr/>
        </p:nvSpPr>
        <p:spPr>
          <a:xfrm>
            <a:off x="10333413" y="1221213"/>
            <a:ext cx="1829475" cy="415498"/>
          </a:xfrm>
          <a:prstGeom prst="rect">
            <a:avLst/>
          </a:prstGeom>
        </p:spPr>
        <p:txBody>
          <a:bodyPr wrap="none">
            <a:spAutoFit/>
          </a:bodyPr>
          <a:lstStyle/>
          <a:p>
            <a:pPr>
              <a:lnSpc>
                <a:spcPct val="150000"/>
              </a:lnSpc>
            </a:pPr>
            <a:r>
              <a:rPr lang="ko-KR" altLang="en-US" sz="1400" b="1" dirty="0" smtClean="0">
                <a:solidFill>
                  <a:srgbClr val="C00000"/>
                </a:solidFill>
              </a:rPr>
              <a:t>여성 경우 </a:t>
            </a:r>
            <a:r>
              <a:rPr lang="en-US" altLang="ko-KR" sz="1400" b="1" dirty="0" smtClean="0">
                <a:solidFill>
                  <a:srgbClr val="C00000"/>
                </a:solidFill>
              </a:rPr>
              <a:t>sum(grade)</a:t>
            </a:r>
            <a:endParaRPr lang="en-US" altLang="ko-KR" sz="1400" b="1" dirty="0">
              <a:solidFill>
                <a:srgbClr val="C00000"/>
              </a:solidFill>
            </a:endParaRPr>
          </a:p>
        </p:txBody>
      </p:sp>
      <p:sp>
        <p:nvSpPr>
          <p:cNvPr id="27" name="직사각형 26"/>
          <p:cNvSpPr/>
          <p:nvPr/>
        </p:nvSpPr>
        <p:spPr>
          <a:xfrm>
            <a:off x="10887550" y="1636711"/>
            <a:ext cx="798407" cy="646083"/>
          </a:xfrm>
          <a:prstGeom prst="rect">
            <a:avLst/>
          </a:prstGeom>
          <a:solidFill>
            <a:schemeClr val="bg1">
              <a:lumMod val="95000"/>
            </a:schemeClr>
          </a:solidFill>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solidFill>
                  <a:schemeClr val="tx1"/>
                </a:solidFill>
              </a:rPr>
              <a:t>10</a:t>
            </a:r>
            <a:endParaRPr lang="ko-KR" altLang="en-US" dirty="0">
              <a:solidFill>
                <a:schemeClr val="tx1"/>
              </a:solidFill>
            </a:endParaRPr>
          </a:p>
        </p:txBody>
      </p:sp>
      <p:sp>
        <p:nvSpPr>
          <p:cNvPr id="34" name="이등변 삼각형 33"/>
          <p:cNvSpPr/>
          <p:nvPr/>
        </p:nvSpPr>
        <p:spPr>
          <a:xfrm rot="5400000">
            <a:off x="6932274" y="5279568"/>
            <a:ext cx="1089383" cy="220166"/>
          </a:xfrm>
          <a:prstGeom prst="triangle">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pic>
        <p:nvPicPr>
          <p:cNvPr id="36" name="그림 35"/>
          <p:cNvPicPr>
            <a:picLocks noChangeAspect="1"/>
          </p:cNvPicPr>
          <p:nvPr/>
        </p:nvPicPr>
        <p:blipFill>
          <a:blip r:embed="rId2"/>
          <a:stretch>
            <a:fillRect/>
          </a:stretch>
        </p:blipFill>
        <p:spPr>
          <a:xfrm>
            <a:off x="8102412" y="3308782"/>
            <a:ext cx="556511" cy="527971"/>
          </a:xfrm>
          <a:prstGeom prst="rect">
            <a:avLst/>
          </a:prstGeom>
        </p:spPr>
      </p:pic>
      <p:pic>
        <p:nvPicPr>
          <p:cNvPr id="37" name="그림 36"/>
          <p:cNvPicPr>
            <a:picLocks noChangeAspect="1"/>
          </p:cNvPicPr>
          <p:nvPr/>
        </p:nvPicPr>
        <p:blipFill>
          <a:blip r:embed="rId2"/>
          <a:stretch>
            <a:fillRect/>
          </a:stretch>
        </p:blipFill>
        <p:spPr>
          <a:xfrm>
            <a:off x="8100554" y="4050391"/>
            <a:ext cx="558369" cy="529734"/>
          </a:xfrm>
          <a:prstGeom prst="rect">
            <a:avLst/>
          </a:prstGeom>
        </p:spPr>
      </p:pic>
      <p:pic>
        <p:nvPicPr>
          <p:cNvPr id="38" name="그림 37"/>
          <p:cNvPicPr>
            <a:picLocks noChangeAspect="1"/>
          </p:cNvPicPr>
          <p:nvPr/>
        </p:nvPicPr>
        <p:blipFill>
          <a:blip r:embed="rId2"/>
          <a:stretch>
            <a:fillRect/>
          </a:stretch>
        </p:blipFill>
        <p:spPr>
          <a:xfrm>
            <a:off x="8102412" y="4914116"/>
            <a:ext cx="556511" cy="527971"/>
          </a:xfrm>
          <a:prstGeom prst="rect">
            <a:avLst/>
          </a:prstGeom>
        </p:spPr>
      </p:pic>
      <p:pic>
        <p:nvPicPr>
          <p:cNvPr id="39" name="그림 38"/>
          <p:cNvPicPr>
            <a:picLocks noChangeAspect="1"/>
          </p:cNvPicPr>
          <p:nvPr/>
        </p:nvPicPr>
        <p:blipFill>
          <a:blip r:embed="rId2"/>
          <a:stretch>
            <a:fillRect/>
          </a:stretch>
        </p:blipFill>
        <p:spPr>
          <a:xfrm>
            <a:off x="8100554" y="5655725"/>
            <a:ext cx="558369" cy="529734"/>
          </a:xfrm>
          <a:prstGeom prst="rect">
            <a:avLst/>
          </a:prstGeom>
        </p:spPr>
      </p:pic>
      <p:sp>
        <p:nvSpPr>
          <p:cNvPr id="40" name="이등변 삼각형 39"/>
          <p:cNvSpPr/>
          <p:nvPr/>
        </p:nvSpPr>
        <p:spPr>
          <a:xfrm rot="5400000">
            <a:off x="6932274" y="3846979"/>
            <a:ext cx="1089383" cy="220166"/>
          </a:xfrm>
          <a:prstGeom prst="triangle">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cxnSp>
        <p:nvCxnSpPr>
          <p:cNvPr id="45" name="꺾인 연결선 44"/>
          <p:cNvCxnSpPr>
            <a:stCxn id="24" idx="3"/>
            <a:endCxn id="27" idx="2"/>
          </p:cNvCxnSpPr>
          <p:nvPr/>
        </p:nvCxnSpPr>
        <p:spPr>
          <a:xfrm flipV="1">
            <a:off x="8658923" y="2282794"/>
            <a:ext cx="2627831" cy="432778"/>
          </a:xfrm>
          <a:prstGeom prst="bentConnector2">
            <a:avLst/>
          </a:prstGeom>
          <a:ln w="1905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47" name="직선 화살표 연결선 46"/>
          <p:cNvCxnSpPr>
            <a:stCxn id="4" idx="3"/>
            <a:endCxn id="19" idx="1"/>
          </p:cNvCxnSpPr>
          <p:nvPr/>
        </p:nvCxnSpPr>
        <p:spPr>
          <a:xfrm flipV="1">
            <a:off x="8658923" y="1959753"/>
            <a:ext cx="882744" cy="13329"/>
          </a:xfrm>
          <a:prstGeom prst="straightConnector1">
            <a:avLst/>
          </a:prstGeom>
          <a:ln w="19050">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9508714" y="3583459"/>
            <a:ext cx="1894704" cy="700217"/>
          </a:xfrm>
          <a:prstGeom prst="rect">
            <a:avLst/>
          </a:prstGeom>
          <a:noFill/>
        </p:spPr>
        <p:txBody>
          <a:bodyPr wrap="square" lIns="0" tIns="0" rIns="0" bIns="0" rtlCol="0" anchor="ctr">
            <a:noAutofit/>
          </a:bodyPr>
          <a:lstStyle/>
          <a:p>
            <a:pPr algn="ctr">
              <a:lnSpc>
                <a:spcPct val="110000"/>
              </a:lnSpc>
            </a:pPr>
            <a:r>
              <a:rPr lang="en-US" altLang="ko-KR" sz="1400" dirty="0" smtClean="0"/>
              <a:t>………..</a:t>
            </a:r>
            <a:endParaRPr lang="ko-KR" altLang="en-US" sz="1400" dirty="0" smtClean="0"/>
          </a:p>
        </p:txBody>
      </p:sp>
      <p:sp>
        <p:nvSpPr>
          <p:cNvPr id="49" name="TextBox 48"/>
          <p:cNvSpPr txBox="1"/>
          <p:nvPr/>
        </p:nvSpPr>
        <p:spPr>
          <a:xfrm>
            <a:off x="9508714" y="4964883"/>
            <a:ext cx="1894704" cy="700217"/>
          </a:xfrm>
          <a:prstGeom prst="rect">
            <a:avLst/>
          </a:prstGeom>
          <a:noFill/>
        </p:spPr>
        <p:txBody>
          <a:bodyPr wrap="square" lIns="0" tIns="0" rIns="0" bIns="0" rtlCol="0" anchor="ctr">
            <a:noAutofit/>
          </a:bodyPr>
          <a:lstStyle/>
          <a:p>
            <a:pPr algn="ctr">
              <a:lnSpc>
                <a:spcPct val="110000"/>
              </a:lnSpc>
            </a:pPr>
            <a:r>
              <a:rPr lang="en-US" altLang="ko-KR" sz="1400" dirty="0" smtClean="0"/>
              <a:t>………..</a:t>
            </a:r>
            <a:endParaRPr lang="ko-KR" altLang="en-US" sz="1400" dirty="0" smtClean="0"/>
          </a:p>
        </p:txBody>
      </p:sp>
    </p:spTree>
    <p:extLst>
      <p:ext uri="{BB962C8B-B14F-4D97-AF65-F5344CB8AC3E}">
        <p14:creationId xmlns:p14="http://schemas.microsoft.com/office/powerpoint/2010/main" val="132223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Pandas Group by Case when</a:t>
            </a:r>
            <a:r>
              <a:rPr lang="ko-KR" altLang="en-US" dirty="0" smtClean="0"/>
              <a:t>활용 </a:t>
            </a:r>
            <a:r>
              <a:rPr lang="en-US" altLang="ko-KR" dirty="0" smtClean="0"/>
              <a:t>– </a:t>
            </a:r>
            <a:r>
              <a:rPr lang="ko-KR" altLang="en-US" dirty="0" smtClean="0"/>
              <a:t>개별 </a:t>
            </a:r>
            <a:r>
              <a:rPr lang="en-US" altLang="ko-KR" dirty="0" err="1" smtClean="0"/>
              <a:t>groupby</a:t>
            </a:r>
            <a:r>
              <a:rPr lang="en-US" altLang="ko-KR" dirty="0" smtClean="0"/>
              <a:t> </a:t>
            </a:r>
            <a:r>
              <a:rPr lang="ko-KR" altLang="en-US" dirty="0" smtClean="0"/>
              <a:t>후 조인</a:t>
            </a:r>
            <a:endParaRPr lang="ko-KR" altLang="en-US" dirty="0"/>
          </a:p>
        </p:txBody>
      </p:sp>
      <p:sp>
        <p:nvSpPr>
          <p:cNvPr id="3" name="내용 개체 틀 2"/>
          <p:cNvSpPr>
            <a:spLocks noGrp="1"/>
          </p:cNvSpPr>
          <p:nvPr>
            <p:ph idx="1"/>
          </p:nvPr>
        </p:nvSpPr>
        <p:spPr>
          <a:xfrm>
            <a:off x="530628" y="1180356"/>
            <a:ext cx="11129420" cy="444842"/>
          </a:xfrm>
        </p:spPr>
        <p:txBody>
          <a:bodyPr>
            <a:normAutofit/>
          </a:bodyPr>
          <a:lstStyle/>
          <a:p>
            <a:pPr marL="0" indent="0">
              <a:buNone/>
            </a:pPr>
            <a:r>
              <a:rPr lang="en-US" altLang="ko-KR" sz="1800" dirty="0" smtClean="0"/>
              <a:t>Pandas</a:t>
            </a:r>
            <a:r>
              <a:rPr lang="ko-KR" altLang="en-US" sz="1800" dirty="0" smtClean="0"/>
              <a:t>는 </a:t>
            </a:r>
            <a:r>
              <a:rPr lang="en-US" altLang="ko-KR" sz="1800" dirty="0" smtClean="0"/>
              <a:t>Group by case when </a:t>
            </a:r>
            <a:r>
              <a:rPr lang="ko-KR" altLang="en-US" sz="1800" dirty="0" smtClean="0"/>
              <a:t>구문을 지원하지 않음</a:t>
            </a:r>
            <a:r>
              <a:rPr lang="en-US" altLang="ko-KR" sz="1800" dirty="0" smtClean="0"/>
              <a:t>. </a:t>
            </a:r>
            <a:endParaRPr lang="ko-KR" altLang="en-US" sz="1800" dirty="0"/>
          </a:p>
        </p:txBody>
      </p:sp>
      <p:sp>
        <p:nvSpPr>
          <p:cNvPr id="9" name="직사각형 8"/>
          <p:cNvSpPr/>
          <p:nvPr/>
        </p:nvSpPr>
        <p:spPr>
          <a:xfrm>
            <a:off x="456489" y="1625198"/>
            <a:ext cx="11661372" cy="1569660"/>
          </a:xfrm>
          <a:prstGeom prst="rect">
            <a:avLst/>
          </a:prstGeom>
        </p:spPr>
        <p:txBody>
          <a:bodyPr wrap="square">
            <a:spAutoFit/>
          </a:bodyPr>
          <a:lstStyle/>
          <a:p>
            <a:pPr>
              <a:lnSpc>
                <a:spcPct val="150000"/>
              </a:lnSpc>
            </a:pPr>
            <a:r>
              <a:rPr lang="en-US" altLang="ko-KR" sz="1600" dirty="0"/>
              <a:t>SELECT </a:t>
            </a:r>
            <a:r>
              <a:rPr lang="en-US" altLang="ko-KR" sz="1600" dirty="0" err="1"/>
              <a:t>cust_country</a:t>
            </a:r>
            <a:r>
              <a:rPr lang="en-US" altLang="ko-KR" sz="1600" dirty="0"/>
              <a:t>, sum(grade) </a:t>
            </a:r>
            <a:r>
              <a:rPr lang="en-US" altLang="ko-KR" sz="1600" dirty="0" err="1"/>
              <a:t>total_sum</a:t>
            </a:r>
            <a:r>
              <a:rPr lang="en-US" altLang="ko-KR" sz="1600" dirty="0"/>
              <a:t>,</a:t>
            </a:r>
          </a:p>
          <a:p>
            <a:pPr>
              <a:lnSpc>
                <a:spcPct val="150000"/>
              </a:lnSpc>
            </a:pPr>
            <a:r>
              <a:rPr lang="en-US" altLang="ko-KR" sz="1600" b="1" dirty="0">
                <a:solidFill>
                  <a:srgbClr val="C00000"/>
                </a:solidFill>
              </a:rPr>
              <a:t>Sum(case when gender==‘M’ then grade end) </a:t>
            </a:r>
            <a:r>
              <a:rPr lang="en-US" altLang="ko-KR" sz="1600" b="1" dirty="0" err="1" smtClean="0">
                <a:solidFill>
                  <a:srgbClr val="C00000"/>
                </a:solidFill>
              </a:rPr>
              <a:t>male_sum</a:t>
            </a:r>
            <a:r>
              <a:rPr lang="en-US" altLang="ko-KR" sz="1600" b="1" dirty="0" smtClean="0">
                <a:solidFill>
                  <a:srgbClr val="C00000"/>
                </a:solidFill>
              </a:rPr>
              <a:t>, Sum(case </a:t>
            </a:r>
            <a:r>
              <a:rPr lang="en-US" altLang="ko-KR" sz="1600" b="1" dirty="0">
                <a:solidFill>
                  <a:srgbClr val="C00000"/>
                </a:solidFill>
              </a:rPr>
              <a:t>when gender==‘F’ then grade end) </a:t>
            </a:r>
            <a:r>
              <a:rPr lang="en-US" altLang="ko-KR" sz="1600" b="1" dirty="0" err="1">
                <a:solidFill>
                  <a:srgbClr val="C00000"/>
                </a:solidFill>
              </a:rPr>
              <a:t>female_sum</a:t>
            </a:r>
            <a:r>
              <a:rPr lang="en-US" altLang="ko-KR" sz="1600" b="1" dirty="0"/>
              <a:t/>
            </a:r>
            <a:br>
              <a:rPr lang="en-US" altLang="ko-KR" sz="1600" b="1" dirty="0"/>
            </a:br>
            <a:r>
              <a:rPr lang="en-US" altLang="ko-KR" sz="1600" dirty="0"/>
              <a:t>FROM customer GROUP BY </a:t>
            </a:r>
            <a:r>
              <a:rPr lang="en-US" altLang="ko-KR" sz="1600" dirty="0" err="1"/>
              <a:t>cust_country</a:t>
            </a:r>
            <a:endParaRPr lang="ko-KR" altLang="en-US" sz="1600" dirty="0"/>
          </a:p>
          <a:p>
            <a:pPr>
              <a:lnSpc>
                <a:spcPct val="150000"/>
              </a:lnSpc>
            </a:pPr>
            <a:r>
              <a:rPr lang="en-US" altLang="ko-KR" sz="1600" dirty="0"/>
              <a:t> </a:t>
            </a:r>
          </a:p>
        </p:txBody>
      </p:sp>
      <p:sp>
        <p:nvSpPr>
          <p:cNvPr id="12" name="TextBox 11"/>
          <p:cNvSpPr txBox="1"/>
          <p:nvPr/>
        </p:nvSpPr>
        <p:spPr>
          <a:xfrm>
            <a:off x="942519" y="4142212"/>
            <a:ext cx="4836272" cy="2133600"/>
          </a:xfrm>
          <a:prstGeom prst="rect">
            <a:avLst/>
          </a:prstGeom>
          <a:noFill/>
        </p:spPr>
        <p:txBody>
          <a:bodyPr wrap="square" lIns="0" tIns="0" rIns="0" bIns="0" rtlCol="0">
            <a:noAutofit/>
          </a:bodyPr>
          <a:lstStyle/>
          <a:p>
            <a:pPr>
              <a:lnSpc>
                <a:spcPct val="150000"/>
              </a:lnSpc>
            </a:pPr>
            <a:r>
              <a:rPr lang="en-US" altLang="ko-KR" sz="1500" dirty="0" err="1" smtClean="0"/>
              <a:t>Cond_male</a:t>
            </a:r>
            <a:r>
              <a:rPr lang="en-US" altLang="ko-KR" sz="1500" dirty="0" smtClean="0"/>
              <a:t> = customer[‘gender’] == ‘M’</a:t>
            </a:r>
          </a:p>
          <a:p>
            <a:pPr>
              <a:lnSpc>
                <a:spcPct val="150000"/>
              </a:lnSpc>
            </a:pPr>
            <a:r>
              <a:rPr lang="en-US" altLang="ko-KR" sz="1500" dirty="0" err="1" smtClean="0"/>
              <a:t>Cond_female</a:t>
            </a:r>
            <a:r>
              <a:rPr lang="en-US" altLang="ko-KR" sz="1500" dirty="0" smtClean="0"/>
              <a:t>= </a:t>
            </a:r>
            <a:r>
              <a:rPr lang="en-US" altLang="ko-KR" sz="1500" dirty="0"/>
              <a:t>customer[‘gender’] == </a:t>
            </a:r>
            <a:r>
              <a:rPr lang="en-US" altLang="ko-KR" sz="1500" dirty="0" smtClean="0"/>
              <a:t>‘F’ </a:t>
            </a:r>
          </a:p>
          <a:p>
            <a:pPr>
              <a:lnSpc>
                <a:spcPct val="150000"/>
              </a:lnSpc>
            </a:pPr>
            <a:r>
              <a:rPr lang="en-US" altLang="ko-KR" sz="1500" dirty="0" err="1" smtClean="0"/>
              <a:t>Cust_male</a:t>
            </a:r>
            <a:r>
              <a:rPr lang="en-US" altLang="ko-KR" sz="1500" dirty="0" smtClean="0"/>
              <a:t> = customer[</a:t>
            </a:r>
            <a:r>
              <a:rPr lang="en-US" altLang="ko-KR" sz="1500" dirty="0" err="1" smtClean="0"/>
              <a:t>cond_male</a:t>
            </a:r>
            <a:r>
              <a:rPr lang="en-US" altLang="ko-KR" sz="1500" dirty="0" smtClean="0"/>
              <a:t>]</a:t>
            </a:r>
          </a:p>
          <a:p>
            <a:pPr>
              <a:lnSpc>
                <a:spcPct val="150000"/>
              </a:lnSpc>
            </a:pPr>
            <a:r>
              <a:rPr lang="en-US" altLang="ko-KR" sz="1500" dirty="0" err="1" smtClean="0"/>
              <a:t>Cust_female</a:t>
            </a:r>
            <a:r>
              <a:rPr lang="en-US" altLang="ko-KR" sz="1500" dirty="0" smtClean="0"/>
              <a:t> = customer[</a:t>
            </a:r>
            <a:r>
              <a:rPr lang="en-US" altLang="ko-KR" sz="1500" dirty="0" err="1" smtClean="0"/>
              <a:t>cond_female</a:t>
            </a:r>
            <a:r>
              <a:rPr lang="en-US" altLang="ko-KR" sz="1500" dirty="0" smtClean="0"/>
              <a:t>]</a:t>
            </a:r>
          </a:p>
          <a:p>
            <a:pPr>
              <a:lnSpc>
                <a:spcPct val="150000"/>
              </a:lnSpc>
            </a:pPr>
            <a:r>
              <a:rPr lang="en-US" altLang="ko-KR" sz="1500" dirty="0" err="1" smtClean="0"/>
              <a:t>Cust_male_group</a:t>
            </a:r>
            <a:r>
              <a:rPr lang="en-US" altLang="ko-KR" sz="1500" dirty="0" smtClean="0"/>
              <a:t> = </a:t>
            </a:r>
            <a:r>
              <a:rPr lang="en-US" altLang="ko-KR" sz="1500" dirty="0" err="1" smtClean="0"/>
              <a:t>cust_male.groupby</a:t>
            </a:r>
            <a:r>
              <a:rPr lang="en-US" altLang="ko-KR" sz="1500" dirty="0" smtClean="0"/>
              <a:t>(‘</a:t>
            </a:r>
            <a:r>
              <a:rPr lang="en-US" altLang="ko-KR" sz="1500" dirty="0" err="1" smtClean="0"/>
              <a:t>cust_country</a:t>
            </a:r>
            <a:r>
              <a:rPr lang="en-US" altLang="ko-KR" sz="1500" dirty="0" smtClean="0"/>
              <a:t>’)</a:t>
            </a:r>
          </a:p>
          <a:p>
            <a:pPr>
              <a:lnSpc>
                <a:spcPct val="150000"/>
              </a:lnSpc>
            </a:pPr>
            <a:r>
              <a:rPr lang="en-US" altLang="ko-KR" sz="1500" dirty="0" err="1" smtClean="0"/>
              <a:t>Cust_female_group</a:t>
            </a:r>
            <a:r>
              <a:rPr lang="en-US" altLang="ko-KR" sz="1500" dirty="0" smtClean="0"/>
              <a:t> =- </a:t>
            </a:r>
            <a:r>
              <a:rPr lang="en-US" altLang="ko-KR" sz="1500" dirty="0" err="1" smtClean="0"/>
              <a:t>cust_female_groupby</a:t>
            </a:r>
            <a:r>
              <a:rPr lang="en-US" altLang="ko-KR" sz="1500" dirty="0" smtClean="0"/>
              <a:t>(‘</a:t>
            </a:r>
            <a:r>
              <a:rPr lang="en-US" altLang="ko-KR" sz="1500" dirty="0" err="1" smtClean="0"/>
              <a:t>cust_country</a:t>
            </a:r>
            <a:r>
              <a:rPr lang="en-US" altLang="ko-KR" sz="1500" dirty="0" smtClean="0"/>
              <a:t>’)</a:t>
            </a:r>
          </a:p>
          <a:p>
            <a:pPr>
              <a:lnSpc>
                <a:spcPct val="150000"/>
              </a:lnSpc>
            </a:pPr>
            <a:endParaRPr lang="en-US" altLang="ko-KR" sz="1500" dirty="0" smtClean="0"/>
          </a:p>
          <a:p>
            <a:pPr>
              <a:lnSpc>
                <a:spcPct val="150000"/>
              </a:lnSpc>
            </a:pPr>
            <a:endParaRPr lang="ko-KR" altLang="en-US" sz="1500" dirty="0" smtClean="0"/>
          </a:p>
        </p:txBody>
      </p:sp>
      <p:sp>
        <p:nvSpPr>
          <p:cNvPr id="14" name="TextBox 13"/>
          <p:cNvSpPr txBox="1"/>
          <p:nvPr/>
        </p:nvSpPr>
        <p:spPr>
          <a:xfrm>
            <a:off x="6287175" y="4142212"/>
            <a:ext cx="4836272" cy="1410091"/>
          </a:xfrm>
          <a:prstGeom prst="rect">
            <a:avLst/>
          </a:prstGeom>
          <a:noFill/>
        </p:spPr>
        <p:txBody>
          <a:bodyPr wrap="square" lIns="0" tIns="0" rIns="0" bIns="0" rtlCol="0">
            <a:noAutofit/>
          </a:bodyPr>
          <a:lstStyle/>
          <a:p>
            <a:pPr>
              <a:lnSpc>
                <a:spcPct val="150000"/>
              </a:lnSpc>
            </a:pPr>
            <a:r>
              <a:rPr lang="en-US" altLang="ko-KR" sz="1500" dirty="0" err="1" smtClean="0"/>
              <a:t>Cust_male_grp_df</a:t>
            </a:r>
            <a:r>
              <a:rPr lang="en-US" altLang="ko-KR" sz="1500" dirty="0" smtClean="0"/>
              <a:t> = </a:t>
            </a:r>
            <a:r>
              <a:rPr lang="en-US" altLang="ko-KR" sz="1500" dirty="0" err="1" smtClean="0"/>
              <a:t>Cust_male_group</a:t>
            </a:r>
            <a:r>
              <a:rPr lang="en-US" altLang="ko-KR" sz="1500" dirty="0" smtClean="0"/>
              <a:t>[‘grade’].sum()</a:t>
            </a:r>
          </a:p>
          <a:p>
            <a:pPr>
              <a:lnSpc>
                <a:spcPct val="150000"/>
              </a:lnSpc>
            </a:pPr>
            <a:r>
              <a:rPr lang="en-US" altLang="ko-KR" sz="1500" dirty="0" err="1" smtClean="0"/>
              <a:t>Cust_female_grp_df</a:t>
            </a:r>
            <a:r>
              <a:rPr lang="en-US" altLang="ko-KR" sz="1500" dirty="0" smtClean="0"/>
              <a:t> </a:t>
            </a:r>
            <a:r>
              <a:rPr lang="en-US" altLang="ko-KR" sz="1500" dirty="0"/>
              <a:t>= </a:t>
            </a:r>
            <a:r>
              <a:rPr lang="en-US" altLang="ko-KR" sz="1500" dirty="0" err="1" smtClean="0"/>
              <a:t>Cust_female_group</a:t>
            </a:r>
            <a:r>
              <a:rPr lang="en-US" altLang="ko-KR" sz="1500" dirty="0"/>
              <a:t>[</a:t>
            </a:r>
            <a:r>
              <a:rPr lang="en-US" altLang="ko-KR" sz="1500" dirty="0" smtClean="0"/>
              <a:t>‘grade’].sum()</a:t>
            </a:r>
          </a:p>
          <a:p>
            <a:pPr>
              <a:lnSpc>
                <a:spcPct val="150000"/>
              </a:lnSpc>
            </a:pPr>
            <a:r>
              <a:rPr lang="en-US" altLang="ko-KR" sz="1500" dirty="0" err="1" smtClean="0"/>
              <a:t>Cust_case_df</a:t>
            </a:r>
            <a:r>
              <a:rPr lang="en-US" altLang="ko-KR" sz="1500" dirty="0" smtClean="0"/>
              <a:t> = </a:t>
            </a:r>
            <a:r>
              <a:rPr lang="en-US" altLang="ko-KR" sz="1500" dirty="0" err="1" smtClean="0"/>
              <a:t>cust_male_grp_df.merge</a:t>
            </a:r>
            <a:r>
              <a:rPr lang="en-US" altLang="ko-KR" sz="1500" dirty="0" smtClean="0"/>
              <a:t>(</a:t>
            </a:r>
            <a:r>
              <a:rPr lang="en-US" altLang="ko-KR" sz="1500" dirty="0" err="1" smtClean="0"/>
              <a:t>cust_female_grp_df</a:t>
            </a:r>
            <a:r>
              <a:rPr lang="en-US" altLang="ko-KR" sz="1500" dirty="0" smtClean="0"/>
              <a:t>, on=‘</a:t>
            </a:r>
            <a:r>
              <a:rPr lang="en-US" altLang="ko-KR" sz="1500" dirty="0" err="1" smtClean="0"/>
              <a:t>cust_country</a:t>
            </a:r>
            <a:r>
              <a:rPr lang="en-US" altLang="ko-KR" sz="1500" dirty="0" smtClean="0"/>
              <a:t>’, how=‘outer’]</a:t>
            </a:r>
          </a:p>
          <a:p>
            <a:pPr>
              <a:lnSpc>
                <a:spcPct val="150000"/>
              </a:lnSpc>
            </a:pPr>
            <a:endParaRPr lang="ko-KR" altLang="en-US" sz="1500" dirty="0" smtClean="0"/>
          </a:p>
        </p:txBody>
      </p:sp>
      <p:sp>
        <p:nvSpPr>
          <p:cNvPr id="15" name="TextBox 14"/>
          <p:cNvSpPr txBox="1"/>
          <p:nvPr/>
        </p:nvSpPr>
        <p:spPr>
          <a:xfrm>
            <a:off x="769525" y="3093945"/>
            <a:ext cx="4316627" cy="403654"/>
          </a:xfrm>
          <a:prstGeom prst="rect">
            <a:avLst/>
          </a:prstGeom>
          <a:noFill/>
        </p:spPr>
        <p:txBody>
          <a:bodyPr wrap="square" lIns="0" tIns="0" rIns="0" bIns="0" rtlCol="0">
            <a:noAutofit/>
          </a:bodyPr>
          <a:lstStyle/>
          <a:p>
            <a:pPr>
              <a:lnSpc>
                <a:spcPct val="150000"/>
              </a:lnSpc>
            </a:pPr>
            <a:r>
              <a:rPr lang="en-US" altLang="ko-KR" sz="1600" dirty="0" smtClean="0"/>
              <a:t>Case when </a:t>
            </a:r>
            <a:r>
              <a:rPr lang="ko-KR" altLang="en-US" sz="1600" dirty="0" smtClean="0"/>
              <a:t>조건으로 별도의 </a:t>
            </a:r>
            <a:r>
              <a:rPr lang="en-US" altLang="ko-KR" sz="1600" dirty="0" err="1" smtClean="0"/>
              <a:t>DataFrame</a:t>
            </a:r>
            <a:r>
              <a:rPr lang="ko-KR" altLang="en-US" sz="1600" dirty="0" smtClean="0"/>
              <a:t>을 만들고 </a:t>
            </a:r>
            <a:endParaRPr lang="en-US" altLang="ko-KR" sz="1600" dirty="0" smtClean="0"/>
          </a:p>
          <a:p>
            <a:pPr>
              <a:lnSpc>
                <a:spcPct val="150000"/>
              </a:lnSpc>
            </a:pPr>
            <a:r>
              <a:rPr lang="ko-KR" altLang="en-US" sz="1600" dirty="0" smtClean="0"/>
              <a:t>이들을 개별적으로  </a:t>
            </a:r>
            <a:r>
              <a:rPr lang="en-US" altLang="ko-KR" sz="1600" dirty="0" err="1" smtClean="0"/>
              <a:t>groupby</a:t>
            </a:r>
            <a:r>
              <a:rPr lang="en-US" altLang="ko-KR" sz="1600" dirty="0" smtClean="0"/>
              <a:t> </a:t>
            </a:r>
            <a:r>
              <a:rPr lang="ko-KR" altLang="en-US" sz="1600" dirty="0" smtClean="0"/>
              <a:t>수행</a:t>
            </a:r>
            <a:r>
              <a:rPr lang="en-US" altLang="ko-KR" sz="1600" dirty="0" smtClean="0"/>
              <a:t>. </a:t>
            </a:r>
            <a:endParaRPr lang="ko-KR" altLang="en-US" sz="1600" dirty="0" smtClean="0"/>
          </a:p>
        </p:txBody>
      </p:sp>
      <p:sp>
        <p:nvSpPr>
          <p:cNvPr id="16" name="TextBox 15"/>
          <p:cNvSpPr txBox="1"/>
          <p:nvPr/>
        </p:nvSpPr>
        <p:spPr>
          <a:xfrm>
            <a:off x="6153665" y="3145432"/>
            <a:ext cx="5601730" cy="403654"/>
          </a:xfrm>
          <a:prstGeom prst="rect">
            <a:avLst/>
          </a:prstGeom>
          <a:noFill/>
        </p:spPr>
        <p:txBody>
          <a:bodyPr wrap="square" lIns="0" tIns="0" rIns="0" bIns="0" rtlCol="0">
            <a:noAutofit/>
          </a:bodyPr>
          <a:lstStyle/>
          <a:p>
            <a:pPr>
              <a:lnSpc>
                <a:spcPct val="150000"/>
              </a:lnSpc>
            </a:pPr>
            <a:r>
              <a:rPr lang="ko-KR" altLang="en-US" sz="1600" dirty="0" smtClean="0"/>
              <a:t>개별  </a:t>
            </a:r>
            <a:r>
              <a:rPr lang="en-US" altLang="ko-KR" sz="1600" dirty="0" err="1" smtClean="0"/>
              <a:t>DataFrameGroupby</a:t>
            </a:r>
            <a:r>
              <a:rPr lang="ko-KR" altLang="en-US" sz="1600" dirty="0" smtClean="0"/>
              <a:t>에</a:t>
            </a:r>
            <a:r>
              <a:rPr lang="en-US" altLang="ko-KR" sz="1600" dirty="0" smtClean="0"/>
              <a:t> </a:t>
            </a:r>
            <a:r>
              <a:rPr lang="ko-KR" altLang="en-US" sz="1600" dirty="0" smtClean="0"/>
              <a:t>각각 </a:t>
            </a:r>
            <a:r>
              <a:rPr lang="en-US" altLang="ko-KR" sz="1600" dirty="0" smtClean="0"/>
              <a:t>aggregation </a:t>
            </a:r>
            <a:r>
              <a:rPr lang="ko-KR" altLang="en-US" sz="1600" dirty="0" smtClean="0"/>
              <a:t>함수 적용하여 결과 </a:t>
            </a:r>
            <a:r>
              <a:rPr lang="en-US" altLang="ko-KR" sz="1600" dirty="0" err="1" smtClean="0"/>
              <a:t>DataFrame</a:t>
            </a:r>
            <a:r>
              <a:rPr lang="ko-KR" altLang="en-US" sz="1600" dirty="0" smtClean="0"/>
              <a:t>을 만들고 이들을 조인하여 최종 결과 도출</a:t>
            </a:r>
          </a:p>
        </p:txBody>
      </p:sp>
      <p:sp>
        <p:nvSpPr>
          <p:cNvPr id="17" name="오른쪽 화살표 16"/>
          <p:cNvSpPr/>
          <p:nvPr/>
        </p:nvSpPr>
        <p:spPr>
          <a:xfrm>
            <a:off x="5297973" y="3143009"/>
            <a:ext cx="593125" cy="993381"/>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Tree>
    <p:extLst>
      <p:ext uri="{BB962C8B-B14F-4D97-AF65-F5344CB8AC3E}">
        <p14:creationId xmlns:p14="http://schemas.microsoft.com/office/powerpoint/2010/main" val="1492087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p:txBody>
          <a:bodyPr anchor="ctr">
            <a:normAutofit/>
          </a:bodyPr>
          <a:lstStyle/>
          <a:p>
            <a:pPr marL="0" indent="0" algn="ctr">
              <a:buNone/>
            </a:pPr>
            <a:r>
              <a:rPr lang="en-US" altLang="ko-KR" sz="3600" dirty="0" smtClean="0"/>
              <a:t>Feature Engineering</a:t>
            </a:r>
            <a:endParaRPr lang="ko-KR" altLang="en-US" sz="3600" dirty="0"/>
          </a:p>
        </p:txBody>
      </p:sp>
    </p:spTree>
    <p:extLst>
      <p:ext uri="{BB962C8B-B14F-4D97-AF65-F5344CB8AC3E}">
        <p14:creationId xmlns:p14="http://schemas.microsoft.com/office/powerpoint/2010/main" val="1789560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err="1" smtClean="0"/>
              <a:t>머신러닝</a:t>
            </a:r>
            <a:r>
              <a:rPr lang="ko-KR" altLang="en-US" dirty="0" smtClean="0"/>
              <a:t> 모델 성능 최적화</a:t>
            </a:r>
            <a:endParaRPr lang="ko-KR" altLang="en-US" dirty="0"/>
          </a:p>
        </p:txBody>
      </p:sp>
      <p:sp>
        <p:nvSpPr>
          <p:cNvPr id="4" name="직사각형 3"/>
          <p:cNvSpPr/>
          <p:nvPr/>
        </p:nvSpPr>
        <p:spPr>
          <a:xfrm>
            <a:off x="1145059" y="2438400"/>
            <a:ext cx="2026507" cy="1013254"/>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Feature Engineering</a:t>
            </a:r>
            <a:endParaRPr lang="ko-KR" altLang="en-US" dirty="0"/>
          </a:p>
        </p:txBody>
      </p:sp>
      <p:sp>
        <p:nvSpPr>
          <p:cNvPr id="5" name="직사각형 4"/>
          <p:cNvSpPr/>
          <p:nvPr/>
        </p:nvSpPr>
        <p:spPr>
          <a:xfrm>
            <a:off x="5000366" y="2438400"/>
            <a:ext cx="1911179" cy="1013254"/>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알고리즘 </a:t>
            </a:r>
            <a:endParaRPr lang="en-US" altLang="ko-KR" dirty="0" smtClean="0"/>
          </a:p>
          <a:p>
            <a:pPr algn="ctr">
              <a:lnSpc>
                <a:spcPct val="90000"/>
              </a:lnSpc>
            </a:pPr>
            <a:r>
              <a:rPr lang="ko-KR" altLang="en-US" dirty="0" smtClean="0"/>
              <a:t>선택</a:t>
            </a:r>
            <a:endParaRPr lang="ko-KR" altLang="en-US" dirty="0"/>
          </a:p>
        </p:txBody>
      </p:sp>
      <p:sp>
        <p:nvSpPr>
          <p:cNvPr id="6" name="직사각형 5"/>
          <p:cNvSpPr/>
          <p:nvPr/>
        </p:nvSpPr>
        <p:spPr>
          <a:xfrm>
            <a:off x="8896862" y="2438400"/>
            <a:ext cx="1911179" cy="1013254"/>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altLang="ko-KR" dirty="0" smtClean="0"/>
              <a:t>Hyper parameter </a:t>
            </a:r>
            <a:r>
              <a:rPr lang="ko-KR" altLang="en-US" dirty="0" smtClean="0"/>
              <a:t>튜닝</a:t>
            </a:r>
            <a:endParaRPr lang="ko-KR" altLang="en-US" dirty="0"/>
          </a:p>
        </p:txBody>
      </p:sp>
      <p:sp>
        <p:nvSpPr>
          <p:cNvPr id="7" name="덧셈 기호 6"/>
          <p:cNvSpPr/>
          <p:nvPr/>
        </p:nvSpPr>
        <p:spPr>
          <a:xfrm>
            <a:off x="3628766" y="2537254"/>
            <a:ext cx="914400" cy="914400"/>
          </a:xfrm>
          <a:prstGeom prst="mathPlus">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8" name="덧셈 기호 7"/>
          <p:cNvSpPr/>
          <p:nvPr/>
        </p:nvSpPr>
        <p:spPr>
          <a:xfrm>
            <a:off x="7447003" y="2537254"/>
            <a:ext cx="914400" cy="914400"/>
          </a:xfrm>
          <a:prstGeom prst="mathPlus">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9" name="TextBox 8"/>
          <p:cNvSpPr txBox="1"/>
          <p:nvPr/>
        </p:nvSpPr>
        <p:spPr>
          <a:xfrm>
            <a:off x="4458789" y="3773183"/>
            <a:ext cx="2988214" cy="1477328"/>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ko-KR" altLang="en-US" sz="1600" dirty="0" smtClean="0"/>
              <a:t>선형</a:t>
            </a:r>
            <a:r>
              <a:rPr lang="en-US" altLang="ko-KR" sz="1600" dirty="0" smtClean="0"/>
              <a:t>, SVM, </a:t>
            </a:r>
            <a:r>
              <a:rPr lang="ko-KR" altLang="en-US" sz="1600" dirty="0" smtClean="0"/>
              <a:t>확률</a:t>
            </a:r>
            <a:r>
              <a:rPr lang="en-US" altLang="ko-KR" sz="1600" dirty="0" smtClean="0"/>
              <a:t>,  </a:t>
            </a:r>
            <a:r>
              <a:rPr lang="ko-KR" altLang="en-US" sz="1600" dirty="0" smtClean="0"/>
              <a:t>트리 기반의 다양한 알고리즘</a:t>
            </a:r>
            <a:endParaRPr lang="en-US" altLang="ko-KR" sz="1600" dirty="0" smtClean="0"/>
          </a:p>
          <a:p>
            <a:pPr marL="285750" indent="-285750">
              <a:lnSpc>
                <a:spcPct val="150000"/>
              </a:lnSpc>
              <a:buFont typeface="Arial" panose="020B0604020202020204" pitchFamily="34" charset="0"/>
              <a:buChar char="•"/>
            </a:pPr>
            <a:r>
              <a:rPr lang="en-US" altLang="ko-KR" sz="1600" dirty="0" smtClean="0"/>
              <a:t>Boosting </a:t>
            </a:r>
            <a:r>
              <a:rPr lang="ko-KR" altLang="en-US" sz="1600" dirty="0" smtClean="0"/>
              <a:t>계열 알고리즘의 강세</a:t>
            </a:r>
            <a:endParaRPr lang="en-US" altLang="ko-KR" sz="1600" dirty="0" smtClean="0"/>
          </a:p>
          <a:p>
            <a:pPr marL="285750" indent="-285750">
              <a:lnSpc>
                <a:spcPct val="150000"/>
              </a:lnSpc>
              <a:buFont typeface="Arial" panose="020B0604020202020204" pitchFamily="34" charset="0"/>
              <a:buChar char="•"/>
            </a:pPr>
            <a:r>
              <a:rPr lang="ko-KR" altLang="en-US" sz="1600" dirty="0" smtClean="0"/>
              <a:t>모델 혼합</a:t>
            </a:r>
            <a:r>
              <a:rPr lang="en-US" altLang="ko-KR" sz="1600" dirty="0" smtClean="0"/>
              <a:t>(Blending), Stacking</a:t>
            </a:r>
            <a:endParaRPr lang="ko-KR" altLang="en-US" sz="1600" dirty="0" smtClean="0"/>
          </a:p>
        </p:txBody>
      </p:sp>
      <p:sp>
        <p:nvSpPr>
          <p:cNvPr id="10" name="TextBox 9"/>
          <p:cNvSpPr txBox="1"/>
          <p:nvPr/>
        </p:nvSpPr>
        <p:spPr>
          <a:xfrm>
            <a:off x="8447315" y="3773183"/>
            <a:ext cx="2988214" cy="1107996"/>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en-US" altLang="ko-KR" sz="1600" dirty="0" smtClean="0"/>
              <a:t>Feature engineering</a:t>
            </a:r>
            <a:r>
              <a:rPr lang="ko-KR" altLang="en-US" sz="1600" dirty="0" smtClean="0"/>
              <a:t>된 데이터 세트로 최적화된 알고리즘 </a:t>
            </a:r>
            <a:r>
              <a:rPr lang="ko-KR" altLang="en-US" sz="1600" dirty="0" err="1" smtClean="0"/>
              <a:t>하이퍼</a:t>
            </a:r>
            <a:r>
              <a:rPr lang="ko-KR" altLang="en-US" sz="1600" dirty="0" smtClean="0"/>
              <a:t> </a:t>
            </a:r>
            <a:r>
              <a:rPr lang="ko-KR" altLang="en-US" sz="1600" dirty="0" err="1" smtClean="0"/>
              <a:t>파라미터</a:t>
            </a:r>
            <a:r>
              <a:rPr lang="ko-KR" altLang="en-US" sz="1600" dirty="0" smtClean="0"/>
              <a:t> 튜닝</a:t>
            </a:r>
          </a:p>
        </p:txBody>
      </p:sp>
      <p:sp>
        <p:nvSpPr>
          <p:cNvPr id="11" name="TextBox 10"/>
          <p:cNvSpPr txBox="1"/>
          <p:nvPr/>
        </p:nvSpPr>
        <p:spPr>
          <a:xfrm>
            <a:off x="664205" y="3773183"/>
            <a:ext cx="2988214" cy="1477328"/>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ko-KR" altLang="en-US" sz="1600" dirty="0" smtClean="0"/>
              <a:t>알고리즘이 보다 효율적으로 예측할 수 있도록 데이터 가공</a:t>
            </a:r>
            <a:endParaRPr lang="en-US" altLang="ko-KR" sz="1600" dirty="0" smtClean="0"/>
          </a:p>
          <a:p>
            <a:pPr marL="285750" indent="-285750">
              <a:lnSpc>
                <a:spcPct val="150000"/>
              </a:lnSpc>
              <a:buFont typeface="Arial" panose="020B0604020202020204" pitchFamily="34" charset="0"/>
              <a:buChar char="•"/>
            </a:pPr>
            <a:r>
              <a:rPr lang="ko-KR" altLang="en-US" sz="1600" dirty="0" smtClean="0"/>
              <a:t>기존 </a:t>
            </a:r>
            <a:r>
              <a:rPr lang="en-US" altLang="ko-KR" sz="1600" dirty="0" smtClean="0"/>
              <a:t>feature</a:t>
            </a:r>
            <a:r>
              <a:rPr lang="ko-KR" altLang="en-US" sz="1600" dirty="0" smtClean="0"/>
              <a:t>들을 다양한 형태로 재 가공</a:t>
            </a:r>
            <a:r>
              <a:rPr lang="en-US" altLang="ko-KR" sz="1600" dirty="0" smtClean="0"/>
              <a:t>. </a:t>
            </a:r>
            <a:endParaRPr lang="ko-KR" altLang="en-US" sz="1600" dirty="0" smtClean="0"/>
          </a:p>
        </p:txBody>
      </p:sp>
    </p:spTree>
    <p:extLst>
      <p:ext uri="{BB962C8B-B14F-4D97-AF65-F5344CB8AC3E}">
        <p14:creationId xmlns:p14="http://schemas.microsoft.com/office/powerpoint/2010/main" val="2930865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Feature Engineering</a:t>
            </a:r>
            <a:r>
              <a:rPr lang="ko-KR" altLang="en-US" dirty="0" smtClean="0"/>
              <a:t>의 주요 기법</a:t>
            </a:r>
            <a:endParaRPr lang="ko-KR" altLang="en-US" dirty="0"/>
          </a:p>
        </p:txBody>
      </p:sp>
      <p:sp>
        <p:nvSpPr>
          <p:cNvPr id="3" name="내용 개체 틀 2"/>
          <p:cNvSpPr>
            <a:spLocks noGrp="1"/>
          </p:cNvSpPr>
          <p:nvPr>
            <p:ph idx="1"/>
          </p:nvPr>
        </p:nvSpPr>
        <p:spPr>
          <a:xfrm>
            <a:off x="661951" y="2020388"/>
            <a:ext cx="4180048" cy="4110445"/>
          </a:xfrm>
        </p:spPr>
        <p:txBody>
          <a:bodyPr>
            <a:normAutofit/>
          </a:bodyPr>
          <a:lstStyle/>
          <a:p>
            <a:r>
              <a:rPr lang="ko-KR" altLang="en-US" sz="1600" dirty="0" smtClean="0"/>
              <a:t>스케일링</a:t>
            </a:r>
            <a:r>
              <a:rPr lang="en-US" altLang="ko-KR" sz="1600" dirty="0" smtClean="0"/>
              <a:t>(Scaling)</a:t>
            </a:r>
          </a:p>
          <a:p>
            <a:pPr lvl="1"/>
            <a:r>
              <a:rPr lang="en-US" altLang="ko-KR" sz="1600" dirty="0" err="1" smtClean="0"/>
              <a:t>StandardScaler</a:t>
            </a:r>
            <a:r>
              <a:rPr lang="en-US" altLang="ko-KR" sz="1600" dirty="0" smtClean="0"/>
              <a:t>, </a:t>
            </a:r>
            <a:r>
              <a:rPr lang="en-US" altLang="ko-KR" sz="1600" dirty="0" err="1" smtClean="0"/>
              <a:t>MinMaxScaler</a:t>
            </a:r>
            <a:endParaRPr lang="en-US" altLang="ko-KR" sz="1600" dirty="0" smtClean="0"/>
          </a:p>
          <a:p>
            <a:r>
              <a:rPr lang="ko-KR" altLang="en-US" sz="1600" dirty="0" smtClean="0"/>
              <a:t>변환</a:t>
            </a:r>
            <a:r>
              <a:rPr lang="en-US" altLang="ko-KR" sz="1600" dirty="0" smtClean="0"/>
              <a:t>(Transformation)</a:t>
            </a:r>
          </a:p>
          <a:p>
            <a:pPr lvl="1"/>
            <a:r>
              <a:rPr lang="ko-KR" altLang="en-US" sz="1600" dirty="0" smtClean="0"/>
              <a:t>로그</a:t>
            </a:r>
            <a:r>
              <a:rPr lang="en-US" altLang="ko-KR" sz="1600" dirty="0"/>
              <a:t> </a:t>
            </a:r>
            <a:r>
              <a:rPr lang="ko-KR" altLang="en-US" sz="1600" dirty="0" smtClean="0"/>
              <a:t>변환</a:t>
            </a:r>
            <a:r>
              <a:rPr lang="en-US" altLang="ko-KR" sz="1600" dirty="0" smtClean="0"/>
              <a:t>(Log Transformation), </a:t>
            </a:r>
          </a:p>
          <a:p>
            <a:pPr lvl="1"/>
            <a:r>
              <a:rPr lang="en-US" altLang="ko-KR" sz="1600" dirty="0" smtClean="0"/>
              <a:t>Polynomial </a:t>
            </a:r>
            <a:r>
              <a:rPr lang="ko-KR" altLang="en-US" sz="1600" dirty="0" smtClean="0"/>
              <a:t>피처 변환</a:t>
            </a:r>
            <a:endParaRPr lang="en-US" altLang="ko-KR" sz="1600" dirty="0" smtClean="0"/>
          </a:p>
          <a:p>
            <a:pPr lvl="1"/>
            <a:r>
              <a:rPr lang="en-US" altLang="ko-KR" sz="1600" dirty="0" smtClean="0"/>
              <a:t>PCA </a:t>
            </a:r>
            <a:r>
              <a:rPr lang="ko-KR" altLang="en-US" sz="1600" dirty="0" smtClean="0"/>
              <a:t>변환</a:t>
            </a:r>
            <a:endParaRPr lang="en-US" altLang="ko-KR" sz="1600" dirty="0"/>
          </a:p>
          <a:p>
            <a:r>
              <a:rPr lang="ko-KR" altLang="en-US" sz="1600" dirty="0" err="1" smtClean="0"/>
              <a:t>인코딩</a:t>
            </a:r>
            <a:r>
              <a:rPr lang="en-US" altLang="ko-KR" sz="1600" dirty="0" smtClean="0"/>
              <a:t>(Encoding)</a:t>
            </a:r>
          </a:p>
          <a:p>
            <a:pPr lvl="1"/>
            <a:r>
              <a:rPr lang="ko-KR" altLang="en-US" sz="1600" dirty="0" smtClean="0"/>
              <a:t>레이블 </a:t>
            </a:r>
            <a:r>
              <a:rPr lang="ko-KR" altLang="en-US" sz="1600" dirty="0" err="1" smtClean="0"/>
              <a:t>인코딩</a:t>
            </a:r>
            <a:r>
              <a:rPr lang="en-US" altLang="ko-KR" sz="1600" dirty="0" smtClean="0"/>
              <a:t>, </a:t>
            </a:r>
            <a:r>
              <a:rPr lang="ko-KR" altLang="en-US" sz="1600" dirty="0" err="1" smtClean="0"/>
              <a:t>원핫</a:t>
            </a:r>
            <a:r>
              <a:rPr lang="ko-KR" altLang="en-US" sz="1600" dirty="0" smtClean="0"/>
              <a:t> </a:t>
            </a:r>
            <a:r>
              <a:rPr lang="ko-KR" altLang="en-US" sz="1600" dirty="0" err="1" smtClean="0"/>
              <a:t>인코딩</a:t>
            </a:r>
            <a:endParaRPr lang="en-US" altLang="ko-KR" sz="1600" dirty="0"/>
          </a:p>
          <a:p>
            <a:r>
              <a:rPr lang="ko-KR" altLang="en-US" sz="1600" dirty="0" err="1" smtClean="0"/>
              <a:t>결측치</a:t>
            </a:r>
            <a:r>
              <a:rPr lang="en-US" altLang="ko-KR" sz="1600" dirty="0" smtClean="0"/>
              <a:t>(Null</a:t>
            </a:r>
            <a:r>
              <a:rPr lang="ko-KR" altLang="en-US" sz="1600" dirty="0" smtClean="0"/>
              <a:t>값</a:t>
            </a:r>
            <a:r>
              <a:rPr lang="en-US" altLang="ko-KR" sz="1600" dirty="0" smtClean="0"/>
              <a:t>)/</a:t>
            </a:r>
            <a:r>
              <a:rPr lang="ko-KR" altLang="en-US" sz="1600" dirty="0" smtClean="0"/>
              <a:t>이상치</a:t>
            </a:r>
            <a:r>
              <a:rPr lang="en-US" altLang="ko-KR" sz="1600" dirty="0" smtClean="0"/>
              <a:t>(Outlier)</a:t>
            </a:r>
            <a:r>
              <a:rPr lang="ko-KR" altLang="en-US" sz="1600" dirty="0" smtClean="0"/>
              <a:t> 치환</a:t>
            </a:r>
            <a:endParaRPr lang="en-US" altLang="ko-KR" sz="1600" dirty="0" smtClean="0"/>
          </a:p>
          <a:p>
            <a:r>
              <a:rPr lang="en-US" altLang="ko-KR" sz="1600" dirty="0" smtClean="0"/>
              <a:t>Skew </a:t>
            </a:r>
            <a:r>
              <a:rPr lang="ko-KR" altLang="en-US" sz="1600" dirty="0" smtClean="0"/>
              <a:t>데이터 세트 보정 </a:t>
            </a:r>
            <a:endParaRPr lang="en-US" altLang="ko-KR" sz="1600" dirty="0" smtClean="0"/>
          </a:p>
          <a:p>
            <a:pPr lvl="1"/>
            <a:r>
              <a:rPr lang="ko-KR" altLang="en-US" sz="1600" dirty="0" smtClean="0"/>
              <a:t>오버</a:t>
            </a:r>
            <a:r>
              <a:rPr lang="en-US" altLang="ko-KR" sz="1600" dirty="0" smtClean="0"/>
              <a:t>/</a:t>
            </a:r>
            <a:r>
              <a:rPr lang="ko-KR" altLang="en-US" sz="1600" dirty="0" err="1" smtClean="0"/>
              <a:t>언더</a:t>
            </a:r>
            <a:r>
              <a:rPr lang="ko-KR" altLang="en-US" sz="1600" dirty="0" smtClean="0"/>
              <a:t> </a:t>
            </a:r>
            <a:r>
              <a:rPr lang="en-US" altLang="ko-KR" sz="1600" dirty="0" smtClean="0"/>
              <a:t>Sampling</a:t>
            </a:r>
          </a:p>
        </p:txBody>
      </p:sp>
      <p:sp>
        <p:nvSpPr>
          <p:cNvPr id="4" name="덧셈 기호 3"/>
          <p:cNvSpPr/>
          <p:nvPr/>
        </p:nvSpPr>
        <p:spPr>
          <a:xfrm>
            <a:off x="5068388" y="3161210"/>
            <a:ext cx="914400" cy="914400"/>
          </a:xfrm>
          <a:prstGeom prst="mathPlus">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5" name="직사각형 4"/>
          <p:cNvSpPr/>
          <p:nvPr/>
        </p:nvSpPr>
        <p:spPr>
          <a:xfrm>
            <a:off x="6923314" y="3276298"/>
            <a:ext cx="4929052" cy="1200329"/>
          </a:xfrm>
          <a:prstGeom prst="rect">
            <a:avLst/>
          </a:prstGeom>
        </p:spPr>
        <p:txBody>
          <a:bodyPr wrap="square">
            <a:spAutoFit/>
          </a:bodyPr>
          <a:lstStyle/>
          <a:p>
            <a:pPr marL="285750" indent="-285750">
              <a:lnSpc>
                <a:spcPct val="150000"/>
              </a:lnSpc>
              <a:buFont typeface="Arial" panose="020B0604020202020204" pitchFamily="34" charset="0"/>
              <a:buChar char="•"/>
            </a:pPr>
            <a:r>
              <a:rPr lang="ko-KR" altLang="en-US" sz="1600" b="1" dirty="0" smtClean="0"/>
              <a:t>중요 피처들을 결합</a:t>
            </a:r>
            <a:r>
              <a:rPr lang="en-US" altLang="ko-KR" sz="1600" b="1" dirty="0" smtClean="0"/>
              <a:t>/</a:t>
            </a:r>
            <a:r>
              <a:rPr lang="ko-KR" altLang="en-US" sz="1600" b="1" dirty="0" smtClean="0"/>
              <a:t>재 가공 작업을 통해 새롭고 의미 있는 피처들을 도출 </a:t>
            </a:r>
            <a:endParaRPr lang="en-US" altLang="ko-KR" sz="1600" b="1" dirty="0" smtClean="0"/>
          </a:p>
          <a:p>
            <a:pPr marL="285750" indent="-285750">
              <a:lnSpc>
                <a:spcPct val="150000"/>
              </a:lnSpc>
              <a:buFont typeface="Arial" panose="020B0604020202020204" pitchFamily="34" charset="0"/>
              <a:buChar char="•"/>
            </a:pPr>
            <a:r>
              <a:rPr lang="ko-KR" altLang="en-US" sz="1600" b="1" dirty="0" smtClean="0"/>
              <a:t>업무와 연관성이 높은 새로운 피처들을 생산</a:t>
            </a:r>
            <a:endParaRPr lang="ko-KR" altLang="en-US" sz="1600" b="1" dirty="0"/>
          </a:p>
        </p:txBody>
      </p:sp>
      <p:sp>
        <p:nvSpPr>
          <p:cNvPr id="6" name="직사각형 5"/>
          <p:cNvSpPr/>
          <p:nvPr/>
        </p:nvSpPr>
        <p:spPr>
          <a:xfrm>
            <a:off x="661951" y="1390299"/>
            <a:ext cx="3204655" cy="444137"/>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기본  </a:t>
            </a:r>
            <a:r>
              <a:rPr lang="en-US" altLang="ko-KR" dirty="0" smtClean="0"/>
              <a:t>Feature Engineering</a:t>
            </a:r>
            <a:endParaRPr lang="ko-KR" altLang="en-US" dirty="0"/>
          </a:p>
        </p:txBody>
      </p:sp>
      <p:sp>
        <p:nvSpPr>
          <p:cNvPr id="7" name="직사각형 6"/>
          <p:cNvSpPr/>
          <p:nvPr/>
        </p:nvSpPr>
        <p:spPr>
          <a:xfrm>
            <a:off x="7019108" y="1390299"/>
            <a:ext cx="4737463" cy="444137"/>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업무적인 이해에 기반한 피처 </a:t>
            </a:r>
            <a:r>
              <a:rPr lang="ko-KR" altLang="en-US" smtClean="0"/>
              <a:t>재 가공과 생산</a:t>
            </a:r>
            <a:endParaRPr lang="ko-KR" altLang="en-US" dirty="0"/>
          </a:p>
        </p:txBody>
      </p:sp>
    </p:spTree>
    <p:extLst>
      <p:ext uri="{BB962C8B-B14F-4D97-AF65-F5344CB8AC3E}">
        <p14:creationId xmlns:p14="http://schemas.microsoft.com/office/powerpoint/2010/main" val="2903120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업무 이해에 기반한 </a:t>
            </a:r>
            <a:r>
              <a:rPr lang="en-US" altLang="ko-KR" dirty="0" smtClean="0"/>
              <a:t>Feature Engineering</a:t>
            </a:r>
            <a:endParaRPr lang="ko-KR" altLang="en-US" dirty="0"/>
          </a:p>
        </p:txBody>
      </p:sp>
      <p:pic>
        <p:nvPicPr>
          <p:cNvPr id="4" name="그림 3"/>
          <p:cNvPicPr>
            <a:picLocks noChangeAspect="1"/>
          </p:cNvPicPr>
          <p:nvPr/>
        </p:nvPicPr>
        <p:blipFill>
          <a:blip r:embed="rId2"/>
          <a:stretch>
            <a:fillRect/>
          </a:stretch>
        </p:blipFill>
        <p:spPr>
          <a:xfrm>
            <a:off x="771797" y="2031137"/>
            <a:ext cx="6172200" cy="2847975"/>
          </a:xfrm>
          <a:prstGeom prst="rect">
            <a:avLst/>
          </a:prstGeom>
        </p:spPr>
      </p:pic>
      <p:sp>
        <p:nvSpPr>
          <p:cNvPr id="5" name="TextBox 4"/>
          <p:cNvSpPr txBox="1"/>
          <p:nvPr/>
        </p:nvSpPr>
        <p:spPr>
          <a:xfrm>
            <a:off x="7149737" y="3294016"/>
            <a:ext cx="4754880" cy="450669"/>
          </a:xfrm>
          <a:prstGeom prst="rect">
            <a:avLst/>
          </a:prstGeom>
          <a:noFill/>
        </p:spPr>
        <p:txBody>
          <a:bodyPr wrap="none" lIns="0" tIns="0" rIns="0" bIns="0" rtlCol="0">
            <a:noAutofit/>
          </a:bodyPr>
          <a:lstStyle/>
          <a:p>
            <a:pPr>
              <a:lnSpc>
                <a:spcPct val="110000"/>
              </a:lnSpc>
            </a:pPr>
            <a:r>
              <a:rPr lang="ko-KR" altLang="en-US" dirty="0" smtClean="0"/>
              <a:t>업무적으로 의미 있는 </a:t>
            </a:r>
            <a:r>
              <a:rPr lang="en-US" altLang="ko-KR" dirty="0" smtClean="0"/>
              <a:t>Feature</a:t>
            </a:r>
            <a:r>
              <a:rPr lang="ko-KR" altLang="en-US" dirty="0" smtClean="0"/>
              <a:t>들의 수집</a:t>
            </a:r>
            <a:r>
              <a:rPr lang="en-US" altLang="ko-KR" dirty="0" smtClean="0"/>
              <a:t>/</a:t>
            </a:r>
            <a:r>
              <a:rPr lang="ko-KR" altLang="en-US" dirty="0" smtClean="0"/>
              <a:t>재 생산</a:t>
            </a:r>
          </a:p>
        </p:txBody>
      </p:sp>
    </p:spTree>
    <p:extLst>
      <p:ext uri="{BB962C8B-B14F-4D97-AF65-F5344CB8AC3E}">
        <p14:creationId xmlns:p14="http://schemas.microsoft.com/office/powerpoint/2010/main" val="877930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Feature Engineering</a:t>
            </a:r>
            <a:r>
              <a:rPr lang="ko-KR" altLang="en-US" dirty="0" smtClean="0"/>
              <a:t>을 위한 주요 접근 방식</a:t>
            </a:r>
            <a:endParaRPr lang="ko-KR" altLang="en-US" dirty="0"/>
          </a:p>
        </p:txBody>
      </p:sp>
      <p:sp>
        <p:nvSpPr>
          <p:cNvPr id="3" name="내용 개체 틀 2"/>
          <p:cNvSpPr>
            <a:spLocks noGrp="1"/>
          </p:cNvSpPr>
          <p:nvPr>
            <p:ph idx="1"/>
          </p:nvPr>
        </p:nvSpPr>
        <p:spPr>
          <a:xfrm>
            <a:off x="449746" y="2351314"/>
            <a:ext cx="5819634" cy="1933303"/>
          </a:xfrm>
        </p:spPr>
        <p:txBody>
          <a:bodyPr>
            <a:noAutofit/>
          </a:bodyPr>
          <a:lstStyle/>
          <a:p>
            <a:pPr lvl="1">
              <a:lnSpc>
                <a:spcPct val="150000"/>
              </a:lnSpc>
              <a:buFont typeface="Arial" panose="020B0604020202020204" pitchFamily="34" charset="0"/>
              <a:buChar char="•"/>
            </a:pPr>
            <a:r>
              <a:rPr lang="ko-KR" altLang="en-US" sz="1600" dirty="0" smtClean="0"/>
              <a:t>중요도가 높은 </a:t>
            </a:r>
            <a:r>
              <a:rPr lang="en-US" altLang="ko-KR" sz="1600" dirty="0" smtClean="0"/>
              <a:t>feature</a:t>
            </a:r>
            <a:r>
              <a:rPr lang="ko-KR" altLang="en-US" sz="1600" dirty="0" smtClean="0"/>
              <a:t>들에 대해서 재 가공</a:t>
            </a:r>
            <a:endParaRPr lang="en-US" altLang="ko-KR" sz="1600" dirty="0" smtClean="0"/>
          </a:p>
          <a:p>
            <a:pPr lvl="1">
              <a:lnSpc>
                <a:spcPct val="150000"/>
              </a:lnSpc>
              <a:buFont typeface="Arial" panose="020B0604020202020204" pitchFamily="34" charset="0"/>
              <a:buChar char="•"/>
            </a:pPr>
            <a:r>
              <a:rPr lang="ko-KR" altLang="en-US" sz="1600" dirty="0" smtClean="0"/>
              <a:t>주요 컬럼 끼리 차</a:t>
            </a:r>
            <a:r>
              <a:rPr lang="en-US" altLang="ko-KR" sz="1600" dirty="0"/>
              <a:t> </a:t>
            </a:r>
            <a:r>
              <a:rPr lang="ko-KR" altLang="en-US" sz="1600" dirty="0" smtClean="0"/>
              <a:t>또는 합</a:t>
            </a:r>
            <a:r>
              <a:rPr lang="en-US" altLang="ko-KR" sz="1600" dirty="0" smtClean="0"/>
              <a:t>, </a:t>
            </a:r>
            <a:r>
              <a:rPr lang="ko-KR" altLang="en-US" sz="1600" dirty="0" smtClean="0"/>
              <a:t>비율 등을 재 가공</a:t>
            </a:r>
            <a:endParaRPr lang="en-US" altLang="ko-KR" sz="1600" dirty="0" smtClean="0"/>
          </a:p>
          <a:p>
            <a:pPr lvl="1">
              <a:lnSpc>
                <a:spcPct val="150000"/>
              </a:lnSpc>
              <a:buFont typeface="Arial" panose="020B0604020202020204" pitchFamily="34" charset="0"/>
              <a:buChar char="•"/>
            </a:pPr>
            <a:r>
              <a:rPr lang="ko-KR" altLang="en-US" sz="1600" dirty="0" smtClean="0"/>
              <a:t>주요 컬럼 및 가공 컬럼들에 대한 다양한 </a:t>
            </a:r>
            <a:r>
              <a:rPr lang="en-US" altLang="ko-KR" sz="1600" dirty="0" smtClean="0"/>
              <a:t>aggregation </a:t>
            </a:r>
            <a:r>
              <a:rPr lang="ko-KR" altLang="en-US" sz="1600" dirty="0" smtClean="0"/>
              <a:t>적용</a:t>
            </a:r>
            <a:r>
              <a:rPr lang="en-US" altLang="ko-KR" sz="1600" dirty="0" smtClean="0"/>
              <a:t>.</a:t>
            </a:r>
          </a:p>
          <a:p>
            <a:pPr lvl="1">
              <a:lnSpc>
                <a:spcPct val="150000"/>
              </a:lnSpc>
              <a:buFont typeface="Arial" panose="020B0604020202020204" pitchFamily="34" charset="0"/>
              <a:buChar char="•"/>
            </a:pPr>
            <a:r>
              <a:rPr lang="ko-KR" altLang="en-US" sz="1600" dirty="0" smtClean="0"/>
              <a:t>업무적으로 의미 있는 컬럼 재 생산</a:t>
            </a:r>
            <a:endParaRPr lang="en-US" altLang="ko-KR" sz="1600" dirty="0" smtClean="0"/>
          </a:p>
          <a:p>
            <a:pPr lvl="1">
              <a:lnSpc>
                <a:spcPct val="150000"/>
              </a:lnSpc>
              <a:buFont typeface="Arial" panose="020B0604020202020204" pitchFamily="34" charset="0"/>
              <a:buChar char="•"/>
            </a:pPr>
            <a:endParaRPr lang="ko-KR" altLang="en-US" sz="1600" dirty="0"/>
          </a:p>
        </p:txBody>
      </p:sp>
      <p:sp>
        <p:nvSpPr>
          <p:cNvPr id="4" name="직사각형 3"/>
          <p:cNvSpPr/>
          <p:nvPr/>
        </p:nvSpPr>
        <p:spPr>
          <a:xfrm>
            <a:off x="820621" y="1464307"/>
            <a:ext cx="3549599" cy="646331"/>
          </a:xfrm>
          <a:prstGeom prst="rect">
            <a:avLst/>
          </a:prstGeom>
        </p:spPr>
        <p:style>
          <a:lnRef idx="1">
            <a:schemeClr val="dk1"/>
          </a:lnRef>
          <a:fillRef idx="3">
            <a:schemeClr val="dk1"/>
          </a:fillRef>
          <a:effectRef idx="2">
            <a:schemeClr val="dk1"/>
          </a:effectRef>
          <a:fontRef idx="minor">
            <a:schemeClr val="lt1"/>
          </a:fontRef>
        </p:style>
        <p:txBody>
          <a:bodyPr wrap="square">
            <a:spAutoFit/>
          </a:bodyPr>
          <a:lstStyle/>
          <a:p>
            <a:pPr algn="ctr"/>
            <a:r>
              <a:rPr lang="ko-KR" altLang="en-US" dirty="0"/>
              <a:t>업무적으로 중요한 </a:t>
            </a:r>
            <a:r>
              <a:rPr lang="en-US" altLang="ko-KR" dirty="0"/>
              <a:t>feature </a:t>
            </a:r>
            <a:r>
              <a:rPr lang="ko-KR" altLang="en-US" dirty="0"/>
              <a:t>들의 재 결합 및 재 가공</a:t>
            </a:r>
          </a:p>
        </p:txBody>
      </p:sp>
      <p:sp>
        <p:nvSpPr>
          <p:cNvPr id="5" name="내용 개체 틀 2"/>
          <p:cNvSpPr txBox="1">
            <a:spLocks/>
          </p:cNvSpPr>
          <p:nvPr/>
        </p:nvSpPr>
        <p:spPr>
          <a:xfrm>
            <a:off x="6352902" y="2351314"/>
            <a:ext cx="5625009" cy="1742901"/>
          </a:xfrm>
          <a:prstGeom prst="rect">
            <a:avLst/>
          </a:prstGeom>
        </p:spPr>
        <p:txBody>
          <a:bodyPr vert="horz" lIns="0" tIns="0" rIns="0" bIns="0" rtlCol="0">
            <a:normAutofit/>
          </a:bodyPr>
          <a:lstStyle>
            <a:lvl1pPr marL="228600" indent="-228600" algn="l" defTabSz="914400" rtl="0" eaLnBrk="1" latinLnBrk="1"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1"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a:lstStyle>
          <a:p>
            <a:pPr lvl="1">
              <a:lnSpc>
                <a:spcPct val="150000"/>
              </a:lnSpc>
              <a:buFont typeface="Arial" panose="020B0604020202020204" pitchFamily="34" charset="0"/>
              <a:buChar char="•"/>
            </a:pPr>
            <a:r>
              <a:rPr lang="ko-KR" altLang="en-US" sz="1600" dirty="0" err="1" smtClean="0"/>
              <a:t>시계열성</a:t>
            </a:r>
            <a:r>
              <a:rPr lang="ko-KR" altLang="en-US" sz="1600" dirty="0" smtClean="0"/>
              <a:t> 데이터의 경우 오래전 데이터 보다는 최근 데이터를 기반으로 별도의 재 가공 적용</a:t>
            </a:r>
            <a:endParaRPr lang="en-US" altLang="ko-KR" sz="1600" dirty="0" smtClean="0"/>
          </a:p>
          <a:p>
            <a:pPr lvl="1">
              <a:lnSpc>
                <a:spcPct val="150000"/>
              </a:lnSpc>
              <a:buFont typeface="Arial" panose="020B0604020202020204" pitchFamily="34" charset="0"/>
              <a:buChar char="•"/>
            </a:pPr>
            <a:r>
              <a:rPr lang="ko-KR" altLang="en-US" sz="1600" dirty="0" smtClean="0"/>
              <a:t>업무적으로 여전히 유효한 최근 데이터를 필터링하여 재 가공</a:t>
            </a:r>
            <a:r>
              <a:rPr lang="en-US" altLang="ko-KR" sz="1600" dirty="0" smtClean="0"/>
              <a:t>. </a:t>
            </a:r>
            <a:r>
              <a:rPr lang="ko-KR" altLang="en-US" sz="1600" dirty="0" smtClean="0"/>
              <a:t> </a:t>
            </a:r>
            <a:endParaRPr lang="ko-KR" altLang="en-US" sz="1600" dirty="0"/>
          </a:p>
        </p:txBody>
      </p:sp>
      <p:sp>
        <p:nvSpPr>
          <p:cNvPr id="6" name="직사각형 5"/>
          <p:cNvSpPr/>
          <p:nvPr/>
        </p:nvSpPr>
        <p:spPr>
          <a:xfrm>
            <a:off x="7471527" y="1464307"/>
            <a:ext cx="3635860" cy="646331"/>
          </a:xfrm>
          <a:prstGeom prst="rect">
            <a:avLst/>
          </a:prstGeom>
        </p:spPr>
        <p:style>
          <a:lnRef idx="1">
            <a:schemeClr val="dk1"/>
          </a:lnRef>
          <a:fillRef idx="3">
            <a:schemeClr val="dk1"/>
          </a:fillRef>
          <a:effectRef idx="2">
            <a:schemeClr val="dk1"/>
          </a:effectRef>
          <a:fontRef idx="minor">
            <a:schemeClr val="lt1"/>
          </a:fontRef>
        </p:style>
        <p:txBody>
          <a:bodyPr wrap="square">
            <a:spAutoFit/>
          </a:bodyPr>
          <a:lstStyle/>
          <a:p>
            <a:pPr algn="ctr"/>
            <a:r>
              <a:rPr lang="ko-KR" altLang="en-US" dirty="0" smtClean="0"/>
              <a:t>최근 데이터</a:t>
            </a:r>
            <a:r>
              <a:rPr lang="en-US" altLang="ko-KR" dirty="0" smtClean="0"/>
              <a:t>, Active</a:t>
            </a:r>
            <a:r>
              <a:rPr lang="ko-KR" altLang="en-US" dirty="0" smtClean="0"/>
              <a:t>인 데이터 위주 </a:t>
            </a:r>
            <a:r>
              <a:rPr lang="ko-KR" altLang="en-US" dirty="0" err="1" smtClean="0"/>
              <a:t>필터링</a:t>
            </a:r>
            <a:r>
              <a:rPr lang="ko-KR" altLang="en-US" dirty="0" smtClean="0"/>
              <a:t> 후 데이터 가공</a:t>
            </a:r>
            <a:endParaRPr lang="ko-KR" altLang="en-US" dirty="0"/>
          </a:p>
        </p:txBody>
      </p:sp>
      <p:sp>
        <p:nvSpPr>
          <p:cNvPr id="7" name="TextBox 6"/>
          <p:cNvSpPr txBox="1"/>
          <p:nvPr/>
        </p:nvSpPr>
        <p:spPr>
          <a:xfrm>
            <a:off x="1194323" y="4641872"/>
            <a:ext cx="10465725" cy="1062243"/>
          </a:xfrm>
          <a:prstGeom prst="rect">
            <a:avLst/>
          </a:prstGeom>
          <a:solidFill>
            <a:schemeClr val="bg1">
              <a:lumMod val="95000"/>
            </a:schemeClr>
          </a:solidFill>
        </p:spPr>
        <p:txBody>
          <a:bodyPr wrap="square" lIns="0" tIns="0" rIns="0" bIns="0" rtlCol="0">
            <a:noAutofit/>
          </a:bodyPr>
          <a:lstStyle/>
          <a:p>
            <a:pPr marL="342900" indent="-342900">
              <a:lnSpc>
                <a:spcPct val="150000"/>
              </a:lnSpc>
              <a:buFont typeface="Arial" panose="020B0604020202020204" pitchFamily="34" charset="0"/>
              <a:buChar char="•"/>
            </a:pPr>
            <a:r>
              <a:rPr lang="ko-KR" altLang="en-US" sz="1600" dirty="0" smtClean="0"/>
              <a:t>아직 데이터로 표출 되지 않은 중요 피처들을 </a:t>
            </a:r>
            <a:r>
              <a:rPr lang="en-US" altLang="ko-KR" sz="1600" dirty="0" smtClean="0"/>
              <a:t>Feature engineering</a:t>
            </a:r>
            <a:r>
              <a:rPr lang="ko-KR" altLang="en-US" sz="1600" dirty="0" smtClean="0"/>
              <a:t>을 통해 도출</a:t>
            </a:r>
            <a:endParaRPr lang="en-US" altLang="ko-KR" sz="1600" dirty="0" smtClean="0"/>
          </a:p>
          <a:p>
            <a:pPr marL="342900" indent="-342900">
              <a:lnSpc>
                <a:spcPct val="150000"/>
              </a:lnSpc>
              <a:buFont typeface="Arial" panose="020B0604020202020204" pitchFamily="34" charset="0"/>
              <a:buChar char="•"/>
            </a:pPr>
            <a:r>
              <a:rPr lang="ko-KR" altLang="en-US" sz="1600" dirty="0" smtClean="0"/>
              <a:t>지나치게 비슷한 피처들을 너무 많이 도출하는 것은 </a:t>
            </a:r>
            <a:r>
              <a:rPr lang="ko-KR" altLang="en-US" sz="1600" dirty="0" err="1" smtClean="0"/>
              <a:t>과적합</a:t>
            </a:r>
            <a:r>
              <a:rPr lang="en-US" altLang="ko-KR" sz="1600" dirty="0" smtClean="0"/>
              <a:t>(Overfitting)</a:t>
            </a:r>
            <a:r>
              <a:rPr lang="ko-KR" altLang="en-US" sz="1600" dirty="0" smtClean="0"/>
              <a:t>을 가져 올 수 있음</a:t>
            </a:r>
            <a:r>
              <a:rPr lang="en-US" altLang="ko-KR" sz="1600" dirty="0" smtClean="0"/>
              <a:t>.  </a:t>
            </a:r>
            <a:r>
              <a:rPr lang="ko-KR" altLang="en-US" sz="1600" dirty="0" smtClean="0"/>
              <a:t>적절한 피처들을 선택하는 추가 작업이 필요할 수 있음</a:t>
            </a:r>
            <a:r>
              <a:rPr lang="en-US" altLang="ko-KR" sz="1600" dirty="0" smtClean="0"/>
              <a:t>. </a:t>
            </a:r>
            <a:endParaRPr lang="ko-KR" altLang="en-US" sz="1600" dirty="0" smtClean="0"/>
          </a:p>
        </p:txBody>
      </p:sp>
    </p:spTree>
    <p:extLst>
      <p:ext uri="{BB962C8B-B14F-4D97-AF65-F5344CB8AC3E}">
        <p14:creationId xmlns:p14="http://schemas.microsoft.com/office/powerpoint/2010/main" val="402935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err="1" smtClean="0"/>
              <a:t>머신러닝</a:t>
            </a:r>
            <a:r>
              <a:rPr lang="ko-KR" altLang="en-US" dirty="0" smtClean="0"/>
              <a:t> 전문가의 지향점</a:t>
            </a:r>
            <a:endParaRPr lang="ko-KR" altLang="en-US" dirty="0"/>
          </a:p>
        </p:txBody>
      </p:sp>
      <p:pic>
        <p:nvPicPr>
          <p:cNvPr id="12" name="그림 11"/>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2504157" y="1536792"/>
            <a:ext cx="7454674" cy="4465934"/>
          </a:xfrm>
          <a:prstGeom prst="rect">
            <a:avLst/>
          </a:prstGeom>
        </p:spPr>
      </p:pic>
      <p:sp>
        <p:nvSpPr>
          <p:cNvPr id="13" name="직사각형 12"/>
          <p:cNvSpPr/>
          <p:nvPr/>
        </p:nvSpPr>
        <p:spPr>
          <a:xfrm>
            <a:off x="7602513" y="3003183"/>
            <a:ext cx="2664893" cy="503792"/>
          </a:xfrm>
          <a:prstGeom prst="rect">
            <a:avLst/>
          </a:prstGeom>
        </p:spPr>
        <p:txBody>
          <a:bodyPr wrap="square">
            <a:spAutoFit/>
          </a:bodyPr>
          <a:lstStyle/>
          <a:p>
            <a:pPr>
              <a:lnSpc>
                <a:spcPct val="150000"/>
              </a:lnSpc>
            </a:pPr>
            <a:r>
              <a:rPr lang="ko-KR" altLang="en-US" sz="2000" b="1" dirty="0" err="1" smtClean="0">
                <a:solidFill>
                  <a:schemeClr val="bg1"/>
                </a:solidFill>
              </a:rPr>
              <a:t>머신러닝</a:t>
            </a:r>
            <a:r>
              <a:rPr lang="ko-KR" altLang="en-US" sz="2000" b="1" dirty="0" smtClean="0">
                <a:solidFill>
                  <a:schemeClr val="bg1"/>
                </a:solidFill>
              </a:rPr>
              <a:t> 활용 능력</a:t>
            </a:r>
            <a:endParaRPr lang="ko-KR" altLang="en-US" sz="2000" b="1" dirty="0">
              <a:solidFill>
                <a:schemeClr val="bg1"/>
              </a:solidFill>
            </a:endParaRPr>
          </a:p>
        </p:txBody>
      </p:sp>
      <p:sp>
        <p:nvSpPr>
          <p:cNvPr id="14" name="직사각형 13"/>
          <p:cNvSpPr/>
          <p:nvPr/>
        </p:nvSpPr>
        <p:spPr>
          <a:xfrm>
            <a:off x="2504157" y="3418682"/>
            <a:ext cx="2095445" cy="503792"/>
          </a:xfrm>
          <a:prstGeom prst="rect">
            <a:avLst/>
          </a:prstGeom>
        </p:spPr>
        <p:txBody>
          <a:bodyPr wrap="none">
            <a:spAutoFit/>
          </a:bodyPr>
          <a:lstStyle/>
          <a:p>
            <a:pPr>
              <a:lnSpc>
                <a:spcPct val="150000"/>
              </a:lnSpc>
            </a:pPr>
            <a:r>
              <a:rPr lang="ko-KR" altLang="en-US" sz="2000" b="1" dirty="0">
                <a:solidFill>
                  <a:schemeClr val="bg1"/>
                </a:solidFill>
              </a:rPr>
              <a:t>데이터 처리 능력</a:t>
            </a:r>
            <a:endParaRPr lang="en-US" altLang="ko-KR" sz="2000" b="1" dirty="0">
              <a:solidFill>
                <a:schemeClr val="bg1"/>
              </a:solidFill>
            </a:endParaRPr>
          </a:p>
        </p:txBody>
      </p:sp>
      <p:sp>
        <p:nvSpPr>
          <p:cNvPr id="15" name="직사각형 14"/>
          <p:cNvSpPr/>
          <p:nvPr/>
        </p:nvSpPr>
        <p:spPr>
          <a:xfrm>
            <a:off x="4939917" y="4811448"/>
            <a:ext cx="3435556" cy="503792"/>
          </a:xfrm>
          <a:prstGeom prst="rect">
            <a:avLst/>
          </a:prstGeom>
        </p:spPr>
        <p:txBody>
          <a:bodyPr wrap="none">
            <a:spAutoFit/>
          </a:bodyPr>
          <a:lstStyle/>
          <a:p>
            <a:pPr>
              <a:lnSpc>
                <a:spcPct val="150000"/>
              </a:lnSpc>
            </a:pPr>
            <a:r>
              <a:rPr lang="ko-KR" altLang="en-US" sz="2000" b="1" dirty="0">
                <a:solidFill>
                  <a:schemeClr val="bg1"/>
                </a:solidFill>
              </a:rPr>
              <a:t>적용 비즈니스 도메인의 이해</a:t>
            </a:r>
            <a:endParaRPr lang="en-US" altLang="ko-KR" sz="2000" b="1" dirty="0">
              <a:solidFill>
                <a:schemeClr val="bg1"/>
              </a:solidFill>
            </a:endParaRPr>
          </a:p>
        </p:txBody>
      </p:sp>
    </p:spTree>
    <p:extLst>
      <p:ext uri="{BB962C8B-B14F-4D97-AF65-F5344CB8AC3E}">
        <p14:creationId xmlns:p14="http://schemas.microsoft.com/office/powerpoint/2010/main" val="570107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Kaggle</a:t>
            </a:r>
            <a:r>
              <a:rPr lang="en-US" altLang="ko-KR" dirty="0" smtClean="0"/>
              <a:t> Home Credit Default Risk</a:t>
            </a:r>
            <a:endParaRPr lang="ko-KR" altLang="en-US" dirty="0"/>
          </a:p>
        </p:txBody>
      </p:sp>
      <p:pic>
        <p:nvPicPr>
          <p:cNvPr id="4" name="그림 3"/>
          <p:cNvPicPr>
            <a:picLocks noChangeAspect="1"/>
          </p:cNvPicPr>
          <p:nvPr/>
        </p:nvPicPr>
        <p:blipFill>
          <a:blip r:embed="rId2"/>
          <a:stretch>
            <a:fillRect/>
          </a:stretch>
        </p:blipFill>
        <p:spPr>
          <a:xfrm>
            <a:off x="531950" y="2541893"/>
            <a:ext cx="11191875" cy="2400300"/>
          </a:xfrm>
          <a:prstGeom prst="rect">
            <a:avLst/>
          </a:prstGeom>
        </p:spPr>
      </p:pic>
      <p:sp>
        <p:nvSpPr>
          <p:cNvPr id="5" name="TextBox 4"/>
          <p:cNvSpPr txBox="1"/>
          <p:nvPr/>
        </p:nvSpPr>
        <p:spPr>
          <a:xfrm>
            <a:off x="601362" y="1787616"/>
            <a:ext cx="11058686" cy="691978"/>
          </a:xfrm>
          <a:prstGeom prst="rect">
            <a:avLst/>
          </a:prstGeom>
          <a:noFill/>
        </p:spPr>
        <p:txBody>
          <a:bodyPr wrap="square" lIns="0" tIns="0" rIns="0" bIns="0" rtlCol="0">
            <a:noAutofit/>
          </a:bodyPr>
          <a:lstStyle/>
          <a:p>
            <a:pPr algn="ctr">
              <a:lnSpc>
                <a:spcPct val="110000"/>
              </a:lnSpc>
            </a:pPr>
            <a:r>
              <a:rPr lang="ko-KR" altLang="en-US" sz="2400" b="1" dirty="0" smtClean="0"/>
              <a:t>개인 대출 고객이 채무를 이행할지 여부를 예측하는 </a:t>
            </a:r>
            <a:r>
              <a:rPr lang="en-US" altLang="ko-KR" sz="2400" b="1" dirty="0" smtClean="0"/>
              <a:t>Competition</a:t>
            </a:r>
            <a:endParaRPr lang="ko-KR" altLang="en-US" sz="2400" b="1" dirty="0" smtClean="0"/>
          </a:p>
        </p:txBody>
      </p:sp>
    </p:spTree>
    <p:extLst>
      <p:ext uri="{BB962C8B-B14F-4D97-AF65-F5344CB8AC3E}">
        <p14:creationId xmlns:p14="http://schemas.microsoft.com/office/powerpoint/2010/main" val="2587769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직사각형 15"/>
          <p:cNvSpPr/>
          <p:nvPr/>
        </p:nvSpPr>
        <p:spPr>
          <a:xfrm>
            <a:off x="9023894" y="1042888"/>
            <a:ext cx="3075179" cy="1760961"/>
          </a:xfrm>
          <a:prstGeom prst="rect">
            <a:avLst/>
          </a:prstGeom>
          <a:solidFill>
            <a:schemeClr val="bg1">
              <a:lumMod val="9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 name="제목 1"/>
          <p:cNvSpPr>
            <a:spLocks noGrp="1"/>
          </p:cNvSpPr>
          <p:nvPr>
            <p:ph type="title"/>
          </p:nvPr>
        </p:nvSpPr>
        <p:spPr/>
        <p:txBody>
          <a:bodyPr/>
          <a:lstStyle/>
          <a:p>
            <a:r>
              <a:rPr lang="ko-KR" altLang="en-US" dirty="0" smtClean="0"/>
              <a:t>데이터 모델 설명</a:t>
            </a:r>
            <a:endParaRPr lang="ko-KR" altLang="en-US" dirty="0"/>
          </a:p>
        </p:txBody>
      </p:sp>
      <p:pic>
        <p:nvPicPr>
          <p:cNvPr id="4" name="그림 3"/>
          <p:cNvPicPr>
            <a:picLocks noChangeAspect="1"/>
          </p:cNvPicPr>
          <p:nvPr/>
        </p:nvPicPr>
        <p:blipFill>
          <a:blip r:embed="rId2"/>
          <a:stretch>
            <a:fillRect/>
          </a:stretch>
        </p:blipFill>
        <p:spPr>
          <a:xfrm>
            <a:off x="1929843" y="1181229"/>
            <a:ext cx="7004980" cy="4688379"/>
          </a:xfrm>
          <a:prstGeom prst="rect">
            <a:avLst/>
          </a:prstGeom>
        </p:spPr>
      </p:pic>
      <p:sp>
        <p:nvSpPr>
          <p:cNvPr id="5" name="TextBox 4"/>
          <p:cNvSpPr txBox="1"/>
          <p:nvPr/>
        </p:nvSpPr>
        <p:spPr>
          <a:xfrm>
            <a:off x="6425512" y="1544405"/>
            <a:ext cx="3122142" cy="482858"/>
          </a:xfrm>
          <a:prstGeom prst="rect">
            <a:avLst/>
          </a:prstGeom>
          <a:noFill/>
        </p:spPr>
        <p:txBody>
          <a:bodyPr wrap="none" lIns="0" tIns="0" rIns="0" bIns="0" rtlCol="0">
            <a:noAutofit/>
          </a:bodyPr>
          <a:lstStyle/>
          <a:p>
            <a:pPr>
              <a:lnSpc>
                <a:spcPct val="110000"/>
              </a:lnSpc>
            </a:pPr>
            <a:r>
              <a:rPr lang="ko-KR" altLang="en-US" sz="1400" dirty="0" smtClean="0"/>
              <a:t>고객 정보와 현재 대출 정보 제공</a:t>
            </a:r>
            <a:endParaRPr lang="en-US" altLang="ko-KR" sz="1400" dirty="0" smtClean="0"/>
          </a:p>
          <a:p>
            <a:pPr>
              <a:lnSpc>
                <a:spcPct val="110000"/>
              </a:lnSpc>
            </a:pPr>
            <a:r>
              <a:rPr lang="en-US" altLang="ko-KR" sz="1400" dirty="0" smtClean="0"/>
              <a:t># SK_ID_CURR</a:t>
            </a:r>
            <a:endParaRPr lang="ko-KR" altLang="en-US" sz="1400" dirty="0" smtClean="0"/>
          </a:p>
        </p:txBody>
      </p:sp>
      <p:sp>
        <p:nvSpPr>
          <p:cNvPr id="6" name="직사각형 5"/>
          <p:cNvSpPr/>
          <p:nvPr/>
        </p:nvSpPr>
        <p:spPr>
          <a:xfrm>
            <a:off x="7110531" y="1042888"/>
            <a:ext cx="1051890"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a:t>현재 대출</a:t>
            </a:r>
            <a:endParaRPr lang="en-US" altLang="ko-KR" sz="1600" dirty="0"/>
          </a:p>
        </p:txBody>
      </p:sp>
      <p:sp>
        <p:nvSpPr>
          <p:cNvPr id="7" name="TextBox 6"/>
          <p:cNvSpPr txBox="1"/>
          <p:nvPr/>
        </p:nvSpPr>
        <p:spPr>
          <a:xfrm>
            <a:off x="7934258" y="3550303"/>
            <a:ext cx="3122142" cy="482858"/>
          </a:xfrm>
          <a:prstGeom prst="rect">
            <a:avLst/>
          </a:prstGeom>
          <a:noFill/>
        </p:spPr>
        <p:txBody>
          <a:bodyPr wrap="none" lIns="0" tIns="0" rIns="0" bIns="0" rtlCol="0">
            <a:noAutofit/>
          </a:bodyPr>
          <a:lstStyle/>
          <a:p>
            <a:pPr>
              <a:lnSpc>
                <a:spcPct val="110000"/>
              </a:lnSpc>
            </a:pPr>
            <a:r>
              <a:rPr lang="ko-KR" altLang="en-US" sz="1400" dirty="0" smtClean="0"/>
              <a:t>고객의 현재 대출 이전 과거 대출 정보 제공</a:t>
            </a:r>
            <a:endParaRPr lang="en-US" altLang="ko-KR" sz="1400" dirty="0" smtClean="0"/>
          </a:p>
          <a:p>
            <a:pPr>
              <a:lnSpc>
                <a:spcPct val="110000"/>
              </a:lnSpc>
            </a:pPr>
            <a:r>
              <a:rPr lang="en-US" altLang="ko-KR" sz="1400" dirty="0" smtClean="0"/>
              <a:t># SK_ID_PREV</a:t>
            </a:r>
          </a:p>
          <a:p>
            <a:pPr>
              <a:lnSpc>
                <a:spcPct val="110000"/>
              </a:lnSpc>
            </a:pPr>
            <a:r>
              <a:rPr lang="en-US" altLang="ko-KR" sz="1400" dirty="0" smtClean="0"/>
              <a:t>* SK_ID_CURR</a:t>
            </a:r>
            <a:endParaRPr lang="ko-KR" altLang="en-US" sz="1400" dirty="0" smtClean="0"/>
          </a:p>
        </p:txBody>
      </p:sp>
      <p:sp>
        <p:nvSpPr>
          <p:cNvPr id="8" name="직사각형 7"/>
          <p:cNvSpPr/>
          <p:nvPr/>
        </p:nvSpPr>
        <p:spPr>
          <a:xfrm>
            <a:off x="7986583" y="2981999"/>
            <a:ext cx="1508746"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과거 대출 이력</a:t>
            </a:r>
            <a:endParaRPr lang="en-US" altLang="ko-KR" sz="1600" dirty="0"/>
          </a:p>
        </p:txBody>
      </p:sp>
      <p:sp>
        <p:nvSpPr>
          <p:cNvPr id="9" name="직사각형 8"/>
          <p:cNvSpPr/>
          <p:nvPr/>
        </p:nvSpPr>
        <p:spPr>
          <a:xfrm>
            <a:off x="341389" y="1845675"/>
            <a:ext cx="1508746"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타사 대출 이력</a:t>
            </a:r>
            <a:endParaRPr lang="en-US" altLang="ko-KR" sz="1600" dirty="0"/>
          </a:p>
        </p:txBody>
      </p:sp>
      <p:sp>
        <p:nvSpPr>
          <p:cNvPr id="10" name="TextBox 9"/>
          <p:cNvSpPr txBox="1"/>
          <p:nvPr/>
        </p:nvSpPr>
        <p:spPr>
          <a:xfrm>
            <a:off x="341389" y="2294772"/>
            <a:ext cx="1855443" cy="1050515"/>
          </a:xfrm>
          <a:prstGeom prst="rect">
            <a:avLst/>
          </a:prstGeom>
          <a:noFill/>
        </p:spPr>
        <p:txBody>
          <a:bodyPr wrap="none" lIns="0" tIns="0" rIns="0" bIns="0" rtlCol="0">
            <a:noAutofit/>
          </a:bodyPr>
          <a:lstStyle/>
          <a:p>
            <a:pPr>
              <a:lnSpc>
                <a:spcPct val="110000"/>
              </a:lnSpc>
            </a:pPr>
            <a:r>
              <a:rPr lang="ko-KR" altLang="en-US" sz="1400" dirty="0" smtClean="0"/>
              <a:t>고객의 현재 대출 이전 타사 대출 정보 제공</a:t>
            </a:r>
            <a:endParaRPr lang="en-US" altLang="ko-KR" sz="1400" dirty="0" smtClean="0"/>
          </a:p>
          <a:p>
            <a:pPr>
              <a:lnSpc>
                <a:spcPct val="110000"/>
              </a:lnSpc>
            </a:pPr>
            <a:r>
              <a:rPr lang="en-US" altLang="ko-KR" sz="1400" dirty="0" smtClean="0"/>
              <a:t># SK_ID_BUREAU</a:t>
            </a:r>
          </a:p>
          <a:p>
            <a:pPr>
              <a:lnSpc>
                <a:spcPct val="110000"/>
              </a:lnSpc>
            </a:pPr>
            <a:r>
              <a:rPr lang="en-US" altLang="ko-KR" sz="1400" dirty="0" smtClean="0"/>
              <a:t>* SK_ID_CURR</a:t>
            </a:r>
            <a:endParaRPr lang="ko-KR" altLang="en-US" sz="1400" dirty="0" smtClean="0"/>
          </a:p>
        </p:txBody>
      </p:sp>
      <p:sp>
        <p:nvSpPr>
          <p:cNvPr id="11" name="직사각형 10"/>
          <p:cNvSpPr/>
          <p:nvPr/>
        </p:nvSpPr>
        <p:spPr>
          <a:xfrm>
            <a:off x="112962" y="4284075"/>
            <a:ext cx="1965603"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타사 대출 월별 잔액</a:t>
            </a:r>
            <a:endParaRPr lang="en-US" altLang="ko-KR" sz="1600" dirty="0"/>
          </a:p>
        </p:txBody>
      </p:sp>
      <p:sp>
        <p:nvSpPr>
          <p:cNvPr id="12" name="TextBox 11"/>
          <p:cNvSpPr txBox="1"/>
          <p:nvPr/>
        </p:nvSpPr>
        <p:spPr>
          <a:xfrm>
            <a:off x="112962" y="4819093"/>
            <a:ext cx="1855443" cy="1050515"/>
          </a:xfrm>
          <a:prstGeom prst="rect">
            <a:avLst/>
          </a:prstGeom>
          <a:noFill/>
        </p:spPr>
        <p:txBody>
          <a:bodyPr wrap="none" lIns="0" tIns="0" rIns="0" bIns="0" rtlCol="0">
            <a:noAutofit/>
          </a:bodyPr>
          <a:lstStyle/>
          <a:p>
            <a:pPr>
              <a:lnSpc>
                <a:spcPct val="110000"/>
              </a:lnSpc>
            </a:pPr>
            <a:r>
              <a:rPr lang="ko-KR" altLang="en-US" sz="1400" dirty="0" smtClean="0"/>
              <a:t>타사 대출의 월별  채무 이행 이력</a:t>
            </a:r>
            <a:endParaRPr lang="en-US" altLang="ko-KR" sz="1400" dirty="0" smtClean="0"/>
          </a:p>
          <a:p>
            <a:pPr>
              <a:lnSpc>
                <a:spcPct val="110000"/>
              </a:lnSpc>
            </a:pPr>
            <a:r>
              <a:rPr lang="en-US" altLang="ko-KR" sz="1400" dirty="0" smtClean="0"/>
              <a:t>#SK_ID_BUREAU</a:t>
            </a:r>
          </a:p>
          <a:p>
            <a:pPr>
              <a:lnSpc>
                <a:spcPct val="110000"/>
              </a:lnSpc>
            </a:pPr>
            <a:r>
              <a:rPr lang="en-US" altLang="ko-KR" sz="1400" dirty="0" smtClean="0"/>
              <a:t># </a:t>
            </a:r>
            <a:r>
              <a:rPr lang="en-US" altLang="ko-KR" sz="1400" dirty="0"/>
              <a:t>MONTHS_BALANCE</a:t>
            </a:r>
            <a:endParaRPr lang="ko-KR" altLang="en-US" sz="1400" dirty="0"/>
          </a:p>
        </p:txBody>
      </p:sp>
      <p:sp>
        <p:nvSpPr>
          <p:cNvPr id="13" name="직사각형 12"/>
          <p:cNvSpPr/>
          <p:nvPr/>
        </p:nvSpPr>
        <p:spPr>
          <a:xfrm>
            <a:off x="9178943" y="4809747"/>
            <a:ext cx="2869696"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현금</a:t>
            </a:r>
            <a:r>
              <a:rPr lang="en-US" altLang="ko-KR" sz="1600" dirty="0" smtClean="0"/>
              <a:t>/</a:t>
            </a:r>
            <a:r>
              <a:rPr lang="ko-KR" altLang="en-US" sz="1600" dirty="0" smtClean="0"/>
              <a:t>카드대출 잔액</a:t>
            </a:r>
            <a:r>
              <a:rPr lang="en-US" altLang="ko-KR" sz="1600" dirty="0" smtClean="0"/>
              <a:t>, </a:t>
            </a:r>
            <a:r>
              <a:rPr lang="ko-KR" altLang="en-US" sz="1600" dirty="0" err="1" smtClean="0"/>
              <a:t>납부이력</a:t>
            </a:r>
            <a:endParaRPr lang="en-US" altLang="ko-KR" sz="1600" dirty="0"/>
          </a:p>
        </p:txBody>
      </p:sp>
      <p:sp>
        <p:nvSpPr>
          <p:cNvPr id="14" name="TextBox 13"/>
          <p:cNvSpPr txBox="1"/>
          <p:nvPr/>
        </p:nvSpPr>
        <p:spPr>
          <a:xfrm>
            <a:off x="9178943" y="5344350"/>
            <a:ext cx="1855443" cy="1050515"/>
          </a:xfrm>
          <a:prstGeom prst="rect">
            <a:avLst/>
          </a:prstGeom>
          <a:noFill/>
        </p:spPr>
        <p:txBody>
          <a:bodyPr wrap="none" lIns="0" tIns="0" rIns="0" bIns="0" rtlCol="0">
            <a:noAutofit/>
          </a:bodyPr>
          <a:lstStyle/>
          <a:p>
            <a:pPr>
              <a:lnSpc>
                <a:spcPct val="110000"/>
              </a:lnSpc>
            </a:pPr>
            <a:r>
              <a:rPr lang="ko-KR" altLang="en-US" sz="1400" dirty="0" smtClean="0"/>
              <a:t>월별 현금</a:t>
            </a:r>
            <a:r>
              <a:rPr lang="en-US" altLang="ko-KR" sz="1400" dirty="0" smtClean="0"/>
              <a:t>/</a:t>
            </a:r>
            <a:r>
              <a:rPr lang="ko-KR" altLang="en-US" sz="1400" dirty="0" smtClean="0"/>
              <a:t>카드대출 잔액</a:t>
            </a:r>
            <a:r>
              <a:rPr lang="en-US" altLang="ko-KR" sz="1400" dirty="0" smtClean="0"/>
              <a:t>, </a:t>
            </a:r>
          </a:p>
          <a:p>
            <a:pPr>
              <a:lnSpc>
                <a:spcPct val="110000"/>
              </a:lnSpc>
            </a:pPr>
            <a:r>
              <a:rPr lang="ko-KR" altLang="en-US" sz="1400" dirty="0" smtClean="0"/>
              <a:t>대출 채무 이행 이력</a:t>
            </a:r>
            <a:endParaRPr lang="en-US" altLang="ko-KR" sz="1400" dirty="0" smtClean="0"/>
          </a:p>
          <a:p>
            <a:pPr>
              <a:lnSpc>
                <a:spcPct val="110000"/>
              </a:lnSpc>
            </a:pPr>
            <a:r>
              <a:rPr lang="en-US" altLang="ko-KR" sz="1400" dirty="0" smtClean="0"/>
              <a:t>#SK_ID_PREV</a:t>
            </a:r>
          </a:p>
          <a:p>
            <a:pPr>
              <a:lnSpc>
                <a:spcPct val="110000"/>
              </a:lnSpc>
            </a:pPr>
            <a:r>
              <a:rPr lang="en-US" altLang="ko-KR" sz="1400" dirty="0" smtClean="0"/>
              <a:t># MONTHS_BALANCE</a:t>
            </a:r>
            <a:endParaRPr lang="ko-KR" altLang="en-US" sz="1400" dirty="0" smtClean="0"/>
          </a:p>
        </p:txBody>
      </p:sp>
      <p:sp>
        <p:nvSpPr>
          <p:cNvPr id="3" name="TextBox 2"/>
          <p:cNvSpPr txBox="1"/>
          <p:nvPr/>
        </p:nvSpPr>
        <p:spPr>
          <a:xfrm>
            <a:off x="9178943" y="1041840"/>
            <a:ext cx="2859579" cy="1762010"/>
          </a:xfrm>
          <a:prstGeom prst="rect">
            <a:avLst/>
          </a:prstGeom>
          <a:noFill/>
        </p:spPr>
        <p:txBody>
          <a:bodyPr wrap="none" lIns="0" tIns="0" rIns="0" bIns="0" rtlCol="0">
            <a:noAutofit/>
          </a:bodyPr>
          <a:lstStyle/>
          <a:p>
            <a:pPr algn="ctr">
              <a:lnSpc>
                <a:spcPct val="150000"/>
              </a:lnSpc>
            </a:pPr>
            <a:r>
              <a:rPr lang="ko-KR" altLang="en-US" dirty="0" smtClean="0"/>
              <a:t>대출 유형</a:t>
            </a:r>
            <a:endParaRPr lang="en-US" altLang="ko-KR" dirty="0" smtClean="0"/>
          </a:p>
          <a:p>
            <a:pPr marL="285750" indent="-285750">
              <a:lnSpc>
                <a:spcPct val="150000"/>
              </a:lnSpc>
              <a:buFont typeface="Arial" panose="020B0604020202020204" pitchFamily="34" charset="0"/>
              <a:buChar char="•"/>
            </a:pPr>
            <a:r>
              <a:rPr lang="en-US" altLang="ko-KR" sz="1400" dirty="0" smtClean="0"/>
              <a:t>Mortgage(</a:t>
            </a:r>
            <a:r>
              <a:rPr lang="ko-KR" altLang="en-US" sz="1400" dirty="0" smtClean="0"/>
              <a:t>담보대출</a:t>
            </a:r>
            <a:r>
              <a:rPr lang="en-US" altLang="ko-KR" sz="1400" dirty="0" smtClean="0"/>
              <a:t>)</a:t>
            </a:r>
          </a:p>
          <a:p>
            <a:pPr marL="285750" indent="-285750">
              <a:lnSpc>
                <a:spcPct val="150000"/>
              </a:lnSpc>
              <a:buFont typeface="Arial" panose="020B0604020202020204" pitchFamily="34" charset="0"/>
              <a:buChar char="•"/>
            </a:pPr>
            <a:r>
              <a:rPr lang="en-US" altLang="ko-KR" sz="1400" dirty="0" smtClean="0"/>
              <a:t>POS(Consumer loan, </a:t>
            </a:r>
            <a:r>
              <a:rPr lang="ko-KR" altLang="en-US" sz="1400" dirty="0" smtClean="0"/>
              <a:t>자동차 할부</a:t>
            </a:r>
            <a:r>
              <a:rPr lang="en-US" altLang="ko-KR" sz="1400" dirty="0" smtClean="0"/>
              <a:t>)</a:t>
            </a:r>
          </a:p>
          <a:p>
            <a:pPr marL="285750" indent="-285750">
              <a:lnSpc>
                <a:spcPct val="150000"/>
              </a:lnSpc>
              <a:buFont typeface="Arial" panose="020B0604020202020204" pitchFamily="34" charset="0"/>
              <a:buChar char="•"/>
            </a:pPr>
            <a:r>
              <a:rPr lang="ko-KR" altLang="en-US" sz="1400" dirty="0" smtClean="0"/>
              <a:t>현금 대출</a:t>
            </a:r>
            <a:r>
              <a:rPr lang="en-US" altLang="ko-KR" sz="1400" dirty="0" smtClean="0"/>
              <a:t>(</a:t>
            </a:r>
            <a:r>
              <a:rPr lang="ko-KR" altLang="en-US" sz="1400" dirty="0" smtClean="0"/>
              <a:t>신용 대출</a:t>
            </a:r>
            <a:r>
              <a:rPr lang="en-US" altLang="ko-KR" sz="1400" dirty="0" smtClean="0"/>
              <a:t>)</a:t>
            </a:r>
          </a:p>
          <a:p>
            <a:pPr marL="285750" indent="-285750">
              <a:lnSpc>
                <a:spcPct val="150000"/>
              </a:lnSpc>
              <a:buFont typeface="Arial" panose="020B0604020202020204" pitchFamily="34" charset="0"/>
              <a:buChar char="•"/>
            </a:pPr>
            <a:r>
              <a:rPr lang="ko-KR" altLang="en-US" sz="1400" dirty="0" smtClean="0"/>
              <a:t>카드 대출</a:t>
            </a:r>
          </a:p>
        </p:txBody>
      </p:sp>
    </p:spTree>
    <p:extLst>
      <p:ext uri="{BB962C8B-B14F-4D97-AF65-F5344CB8AC3E}">
        <p14:creationId xmlns:p14="http://schemas.microsoft.com/office/powerpoint/2010/main" val="1530683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Home Credit </a:t>
            </a:r>
            <a:r>
              <a:rPr lang="ko-KR" altLang="en-US" dirty="0" smtClean="0"/>
              <a:t>주요 분석 도메인</a:t>
            </a:r>
            <a:endParaRPr lang="ko-KR" altLang="en-US" dirty="0"/>
          </a:p>
        </p:txBody>
      </p:sp>
      <p:sp>
        <p:nvSpPr>
          <p:cNvPr id="5" name="직사각형 4"/>
          <p:cNvSpPr/>
          <p:nvPr/>
        </p:nvSpPr>
        <p:spPr>
          <a:xfrm>
            <a:off x="1294121" y="3919744"/>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신상</a:t>
            </a:r>
            <a:endParaRPr lang="ko-KR" altLang="en-US" dirty="0"/>
          </a:p>
        </p:txBody>
      </p:sp>
      <p:sp>
        <p:nvSpPr>
          <p:cNvPr id="6" name="직사각형 5"/>
          <p:cNvSpPr/>
          <p:nvPr/>
        </p:nvSpPr>
        <p:spPr>
          <a:xfrm>
            <a:off x="4691069" y="1357245"/>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자산</a:t>
            </a:r>
            <a:endParaRPr lang="ko-KR" altLang="en-US" dirty="0"/>
          </a:p>
        </p:txBody>
      </p:sp>
      <p:sp>
        <p:nvSpPr>
          <p:cNvPr id="7" name="직사각형 6"/>
          <p:cNvSpPr/>
          <p:nvPr/>
        </p:nvSpPr>
        <p:spPr>
          <a:xfrm>
            <a:off x="7006555" y="1436783"/>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소득</a:t>
            </a:r>
            <a:endParaRPr lang="ko-KR" altLang="en-US" dirty="0"/>
          </a:p>
        </p:txBody>
      </p:sp>
      <p:sp>
        <p:nvSpPr>
          <p:cNvPr id="8" name="직사각형 7"/>
          <p:cNvSpPr/>
          <p:nvPr/>
        </p:nvSpPr>
        <p:spPr>
          <a:xfrm>
            <a:off x="9173428" y="2300777"/>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거주지</a:t>
            </a:r>
            <a:endParaRPr lang="ko-KR" altLang="en-US" dirty="0"/>
          </a:p>
        </p:txBody>
      </p:sp>
      <p:sp>
        <p:nvSpPr>
          <p:cNvPr id="9" name="직사각형 8"/>
          <p:cNvSpPr/>
          <p:nvPr/>
        </p:nvSpPr>
        <p:spPr>
          <a:xfrm>
            <a:off x="1294121" y="2569541"/>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대출 금액</a:t>
            </a:r>
            <a:endParaRPr lang="ko-KR" altLang="en-US" dirty="0"/>
          </a:p>
        </p:txBody>
      </p:sp>
      <p:sp>
        <p:nvSpPr>
          <p:cNvPr id="10" name="직사각형 9"/>
          <p:cNvSpPr/>
          <p:nvPr/>
        </p:nvSpPr>
        <p:spPr>
          <a:xfrm>
            <a:off x="9898358" y="3668490"/>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행동</a:t>
            </a:r>
            <a:endParaRPr lang="ko-KR" altLang="en-US" dirty="0"/>
          </a:p>
        </p:txBody>
      </p:sp>
      <p:sp>
        <p:nvSpPr>
          <p:cNvPr id="11" name="직사각형 10"/>
          <p:cNvSpPr/>
          <p:nvPr/>
        </p:nvSpPr>
        <p:spPr>
          <a:xfrm>
            <a:off x="2732869" y="5272367"/>
            <a:ext cx="172594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과거 대출 이력</a:t>
            </a:r>
            <a:endParaRPr lang="ko-KR" altLang="en-US" dirty="0"/>
          </a:p>
        </p:txBody>
      </p:sp>
      <p:sp>
        <p:nvSpPr>
          <p:cNvPr id="12" name="직사각형 11"/>
          <p:cNvSpPr/>
          <p:nvPr/>
        </p:nvSpPr>
        <p:spPr>
          <a:xfrm>
            <a:off x="5239265" y="5664431"/>
            <a:ext cx="2165794"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mtClean="0"/>
              <a:t>과거 대출 </a:t>
            </a:r>
            <a:r>
              <a:rPr lang="ko-KR" altLang="en-US" dirty="0" err="1" smtClean="0"/>
              <a:t>납부이력</a:t>
            </a:r>
            <a:endParaRPr lang="ko-KR" altLang="en-US" dirty="0"/>
          </a:p>
        </p:txBody>
      </p:sp>
      <p:sp>
        <p:nvSpPr>
          <p:cNvPr id="13" name="직사각형 12"/>
          <p:cNvSpPr/>
          <p:nvPr/>
        </p:nvSpPr>
        <p:spPr>
          <a:xfrm>
            <a:off x="8465378" y="5161923"/>
            <a:ext cx="2165794"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타 기관 대출 이력</a:t>
            </a:r>
            <a:endParaRPr lang="ko-KR" altLang="en-US" dirty="0"/>
          </a:p>
        </p:txBody>
      </p:sp>
      <p:pic>
        <p:nvPicPr>
          <p:cNvPr id="15" name="그림 14"/>
          <p:cNvPicPr>
            <a:picLocks noChangeAspect="1"/>
          </p:cNvPicPr>
          <p:nvPr/>
        </p:nvPicPr>
        <p:blipFill>
          <a:blip r:embed="rId2"/>
          <a:stretch>
            <a:fillRect/>
          </a:stretch>
        </p:blipFill>
        <p:spPr>
          <a:xfrm>
            <a:off x="4550373" y="2882795"/>
            <a:ext cx="3181112" cy="1806562"/>
          </a:xfrm>
          <a:prstGeom prst="rect">
            <a:avLst/>
          </a:prstGeom>
        </p:spPr>
      </p:pic>
      <p:sp>
        <p:nvSpPr>
          <p:cNvPr id="16" name="직사각형 15"/>
          <p:cNvSpPr/>
          <p:nvPr/>
        </p:nvSpPr>
        <p:spPr>
          <a:xfrm>
            <a:off x="2524920" y="1719426"/>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신용 점수</a:t>
            </a:r>
            <a:endParaRPr lang="ko-KR" altLang="en-US" dirty="0"/>
          </a:p>
        </p:txBody>
      </p:sp>
    </p:spTree>
    <p:extLst>
      <p:ext uri="{BB962C8B-B14F-4D97-AF65-F5344CB8AC3E}">
        <p14:creationId xmlns:p14="http://schemas.microsoft.com/office/powerpoint/2010/main" val="2716042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a:t>a</a:t>
            </a:r>
            <a:r>
              <a:rPr lang="en-US" altLang="ko-KR" dirty="0" err="1" smtClean="0"/>
              <a:t>pplication_train</a:t>
            </a:r>
            <a:r>
              <a:rPr lang="en-US" altLang="ko-KR" dirty="0" smtClean="0"/>
              <a:t>(test) </a:t>
            </a:r>
            <a:r>
              <a:rPr lang="ko-KR" altLang="en-US" dirty="0" smtClean="0"/>
              <a:t>주요 속성 분류</a:t>
            </a:r>
            <a:endParaRPr lang="ko-KR" altLang="en-US" dirty="0"/>
          </a:p>
        </p:txBody>
      </p:sp>
      <p:sp>
        <p:nvSpPr>
          <p:cNvPr id="4" name="직사각형 3"/>
          <p:cNvSpPr/>
          <p:nvPr/>
        </p:nvSpPr>
        <p:spPr>
          <a:xfrm>
            <a:off x="2189614" y="1960608"/>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신상</a:t>
            </a:r>
            <a:endParaRPr lang="ko-KR" altLang="en-US" dirty="0"/>
          </a:p>
        </p:txBody>
      </p:sp>
      <p:sp>
        <p:nvSpPr>
          <p:cNvPr id="5" name="직사각형 4"/>
          <p:cNvSpPr/>
          <p:nvPr/>
        </p:nvSpPr>
        <p:spPr>
          <a:xfrm>
            <a:off x="4214475" y="1960608"/>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자산</a:t>
            </a:r>
            <a:endParaRPr lang="ko-KR" altLang="en-US" dirty="0"/>
          </a:p>
        </p:txBody>
      </p:sp>
      <p:sp>
        <p:nvSpPr>
          <p:cNvPr id="6" name="직사각형 5"/>
          <p:cNvSpPr/>
          <p:nvPr/>
        </p:nvSpPr>
        <p:spPr>
          <a:xfrm>
            <a:off x="6239336" y="1960608"/>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소득</a:t>
            </a:r>
            <a:endParaRPr lang="ko-KR" altLang="en-US" dirty="0"/>
          </a:p>
        </p:txBody>
      </p:sp>
      <p:sp>
        <p:nvSpPr>
          <p:cNvPr id="7" name="직사각형 6"/>
          <p:cNvSpPr/>
          <p:nvPr/>
        </p:nvSpPr>
        <p:spPr>
          <a:xfrm>
            <a:off x="8264197" y="1960608"/>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거주지</a:t>
            </a:r>
            <a:endParaRPr lang="ko-KR" altLang="en-US" dirty="0"/>
          </a:p>
        </p:txBody>
      </p:sp>
      <p:sp>
        <p:nvSpPr>
          <p:cNvPr id="8" name="직사각형 7"/>
          <p:cNvSpPr/>
          <p:nvPr/>
        </p:nvSpPr>
        <p:spPr>
          <a:xfrm>
            <a:off x="164753" y="1960608"/>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대출 금액</a:t>
            </a:r>
            <a:endParaRPr lang="ko-KR" altLang="en-US" dirty="0"/>
          </a:p>
        </p:txBody>
      </p:sp>
      <p:sp>
        <p:nvSpPr>
          <p:cNvPr id="9" name="직사각형 8"/>
          <p:cNvSpPr/>
          <p:nvPr/>
        </p:nvSpPr>
        <p:spPr>
          <a:xfrm>
            <a:off x="10289056" y="1960608"/>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행동</a:t>
            </a:r>
            <a:endParaRPr lang="ko-KR" altLang="en-US" dirty="0"/>
          </a:p>
        </p:txBody>
      </p:sp>
      <p:sp>
        <p:nvSpPr>
          <p:cNvPr id="10" name="TextBox 9"/>
          <p:cNvSpPr txBox="1"/>
          <p:nvPr/>
        </p:nvSpPr>
        <p:spPr>
          <a:xfrm>
            <a:off x="164753" y="2669062"/>
            <a:ext cx="1515762" cy="914400"/>
          </a:xfrm>
          <a:prstGeom prst="rect">
            <a:avLst/>
          </a:prstGeom>
          <a:noFill/>
        </p:spPr>
        <p:txBody>
          <a:bodyPr wrap="none" lIns="0" tIns="0" rIns="0" bIns="0" rtlCol="0">
            <a:noAutofit/>
          </a:bodyPr>
          <a:lstStyle/>
          <a:p>
            <a:pPr>
              <a:lnSpc>
                <a:spcPct val="150000"/>
              </a:lnSpc>
            </a:pPr>
            <a:r>
              <a:rPr lang="ko-KR" altLang="en-US" sz="1200" dirty="0" smtClean="0"/>
              <a:t>대출 금액</a:t>
            </a:r>
            <a:endParaRPr lang="en-US" altLang="ko-KR" sz="1200" dirty="0" smtClean="0"/>
          </a:p>
          <a:p>
            <a:pPr>
              <a:lnSpc>
                <a:spcPct val="150000"/>
              </a:lnSpc>
            </a:pPr>
            <a:r>
              <a:rPr lang="ko-KR" altLang="en-US" sz="1200" dirty="0" smtClean="0"/>
              <a:t>대출 유형</a:t>
            </a:r>
            <a:endParaRPr lang="en-US" altLang="ko-KR" sz="1200" dirty="0" smtClean="0"/>
          </a:p>
          <a:p>
            <a:pPr>
              <a:lnSpc>
                <a:spcPct val="150000"/>
              </a:lnSpc>
            </a:pPr>
            <a:r>
              <a:rPr lang="ko-KR" altLang="en-US" sz="1200" dirty="0" smtClean="0"/>
              <a:t>월 대출 납입액</a:t>
            </a:r>
            <a:endParaRPr lang="en-US" altLang="ko-KR" sz="1200" dirty="0" smtClean="0"/>
          </a:p>
          <a:p>
            <a:pPr>
              <a:lnSpc>
                <a:spcPct val="150000"/>
              </a:lnSpc>
            </a:pPr>
            <a:r>
              <a:rPr lang="ko-KR" altLang="en-US" sz="1200" dirty="0" smtClean="0"/>
              <a:t>소비자 대출 상품 금액</a:t>
            </a:r>
          </a:p>
        </p:txBody>
      </p:sp>
      <p:sp>
        <p:nvSpPr>
          <p:cNvPr id="11" name="TextBox 10"/>
          <p:cNvSpPr txBox="1"/>
          <p:nvPr/>
        </p:nvSpPr>
        <p:spPr>
          <a:xfrm>
            <a:off x="2123712" y="2669062"/>
            <a:ext cx="1515762" cy="914400"/>
          </a:xfrm>
          <a:prstGeom prst="rect">
            <a:avLst/>
          </a:prstGeom>
          <a:noFill/>
        </p:spPr>
        <p:txBody>
          <a:bodyPr wrap="none" lIns="0" tIns="0" rIns="0" bIns="0" rtlCol="0">
            <a:noAutofit/>
          </a:bodyPr>
          <a:lstStyle/>
          <a:p>
            <a:pPr>
              <a:lnSpc>
                <a:spcPct val="150000"/>
              </a:lnSpc>
            </a:pPr>
            <a:r>
              <a:rPr lang="ko-KR" altLang="en-US" sz="1200" dirty="0" smtClean="0"/>
              <a:t>성별</a:t>
            </a:r>
            <a:r>
              <a:rPr lang="en-US" altLang="ko-KR" sz="1200" dirty="0" smtClean="0"/>
              <a:t>, </a:t>
            </a:r>
            <a:r>
              <a:rPr lang="ko-KR" altLang="en-US" sz="1200" dirty="0" smtClean="0"/>
              <a:t>나이</a:t>
            </a:r>
            <a:endParaRPr lang="en-US" altLang="ko-KR" sz="1200" dirty="0" smtClean="0"/>
          </a:p>
          <a:p>
            <a:pPr>
              <a:lnSpc>
                <a:spcPct val="150000"/>
              </a:lnSpc>
            </a:pPr>
            <a:r>
              <a:rPr lang="ko-KR" altLang="en-US" sz="1200" dirty="0" smtClean="0"/>
              <a:t>가족</a:t>
            </a:r>
            <a:r>
              <a:rPr lang="en-US" altLang="ko-KR" sz="1200" dirty="0"/>
              <a:t> </a:t>
            </a:r>
            <a:r>
              <a:rPr lang="ko-KR" altLang="en-US" sz="1200" dirty="0" smtClean="0"/>
              <a:t>유형</a:t>
            </a:r>
            <a:r>
              <a:rPr lang="en-US" altLang="ko-KR" sz="1200" dirty="0" smtClean="0"/>
              <a:t>, </a:t>
            </a:r>
            <a:r>
              <a:rPr lang="ko-KR" altLang="en-US" sz="1200" dirty="0" err="1" smtClean="0"/>
              <a:t>가족수</a:t>
            </a:r>
            <a:endParaRPr lang="en-US" altLang="ko-KR" sz="1200" dirty="0" smtClean="0"/>
          </a:p>
          <a:p>
            <a:pPr>
              <a:lnSpc>
                <a:spcPct val="150000"/>
              </a:lnSpc>
            </a:pPr>
            <a:r>
              <a:rPr lang="ko-KR" altLang="en-US" sz="1200" dirty="0" smtClean="0"/>
              <a:t>교육 레벨</a:t>
            </a:r>
          </a:p>
        </p:txBody>
      </p:sp>
      <p:sp>
        <p:nvSpPr>
          <p:cNvPr id="12" name="TextBox 11"/>
          <p:cNvSpPr txBox="1"/>
          <p:nvPr/>
        </p:nvSpPr>
        <p:spPr>
          <a:xfrm>
            <a:off x="4181524" y="2669062"/>
            <a:ext cx="1515762" cy="914400"/>
          </a:xfrm>
          <a:prstGeom prst="rect">
            <a:avLst/>
          </a:prstGeom>
          <a:noFill/>
        </p:spPr>
        <p:txBody>
          <a:bodyPr wrap="none" lIns="0" tIns="0" rIns="0" bIns="0" rtlCol="0">
            <a:noAutofit/>
          </a:bodyPr>
          <a:lstStyle/>
          <a:p>
            <a:pPr>
              <a:lnSpc>
                <a:spcPct val="150000"/>
              </a:lnSpc>
            </a:pPr>
            <a:r>
              <a:rPr lang="ko-KR" altLang="en-US" sz="1200" dirty="0" smtClean="0"/>
              <a:t>차 소유 여부</a:t>
            </a:r>
            <a:r>
              <a:rPr lang="en-US" altLang="ko-KR" sz="1200" dirty="0" smtClean="0"/>
              <a:t>, </a:t>
            </a:r>
            <a:r>
              <a:rPr lang="ko-KR" altLang="en-US" sz="1200" dirty="0" smtClean="0"/>
              <a:t>차 연식</a:t>
            </a:r>
            <a:r>
              <a:rPr lang="en-US" altLang="ko-KR" sz="1200" dirty="0" smtClean="0"/>
              <a:t> </a:t>
            </a:r>
          </a:p>
          <a:p>
            <a:pPr>
              <a:lnSpc>
                <a:spcPct val="150000"/>
              </a:lnSpc>
            </a:pPr>
            <a:r>
              <a:rPr lang="ko-KR" altLang="en-US" sz="1200" dirty="0" smtClean="0"/>
              <a:t>부동산 소유 여부</a:t>
            </a:r>
            <a:endParaRPr lang="en-US" altLang="ko-KR" sz="1200" dirty="0" smtClean="0"/>
          </a:p>
          <a:p>
            <a:pPr>
              <a:lnSpc>
                <a:spcPct val="150000"/>
              </a:lnSpc>
            </a:pPr>
            <a:r>
              <a:rPr lang="ko-KR" altLang="en-US" sz="1200" dirty="0" smtClean="0"/>
              <a:t>고객 주택 유형</a:t>
            </a:r>
            <a:endParaRPr lang="en-US" altLang="ko-KR" sz="1200" dirty="0" smtClean="0"/>
          </a:p>
          <a:p>
            <a:pPr>
              <a:lnSpc>
                <a:spcPct val="150000"/>
              </a:lnSpc>
            </a:pPr>
            <a:endParaRPr lang="ko-KR" altLang="en-US" sz="1200" dirty="0" smtClean="0"/>
          </a:p>
        </p:txBody>
      </p:sp>
      <p:sp>
        <p:nvSpPr>
          <p:cNvPr id="13" name="TextBox 12"/>
          <p:cNvSpPr txBox="1"/>
          <p:nvPr/>
        </p:nvSpPr>
        <p:spPr>
          <a:xfrm>
            <a:off x="6173434" y="2669062"/>
            <a:ext cx="1515762" cy="914400"/>
          </a:xfrm>
          <a:prstGeom prst="rect">
            <a:avLst/>
          </a:prstGeom>
          <a:noFill/>
        </p:spPr>
        <p:txBody>
          <a:bodyPr wrap="none" lIns="0" tIns="0" rIns="0" bIns="0" rtlCol="0">
            <a:noAutofit/>
          </a:bodyPr>
          <a:lstStyle/>
          <a:p>
            <a:pPr>
              <a:lnSpc>
                <a:spcPct val="150000"/>
              </a:lnSpc>
            </a:pPr>
            <a:r>
              <a:rPr lang="ko-KR" altLang="en-US" sz="1200" dirty="0" smtClean="0"/>
              <a:t>소득액</a:t>
            </a:r>
            <a:r>
              <a:rPr lang="en-US" altLang="ko-KR" sz="1200" dirty="0" smtClean="0"/>
              <a:t>, </a:t>
            </a:r>
            <a:r>
              <a:rPr lang="ko-KR" altLang="en-US" sz="1200" dirty="0" smtClean="0"/>
              <a:t>소득 유형</a:t>
            </a:r>
            <a:endParaRPr lang="en-US" altLang="ko-KR" sz="1200" dirty="0" smtClean="0"/>
          </a:p>
          <a:p>
            <a:pPr>
              <a:lnSpc>
                <a:spcPct val="150000"/>
              </a:lnSpc>
            </a:pPr>
            <a:r>
              <a:rPr lang="ko-KR" altLang="en-US" sz="1200" dirty="0" smtClean="0"/>
              <a:t>직업 유형</a:t>
            </a:r>
            <a:r>
              <a:rPr lang="en-US" altLang="ko-KR" sz="1200" dirty="0" smtClean="0"/>
              <a:t>, </a:t>
            </a:r>
            <a:r>
              <a:rPr lang="ko-KR" altLang="en-US" sz="1200" dirty="0" smtClean="0"/>
              <a:t>현 직업 유지일</a:t>
            </a:r>
            <a:endParaRPr lang="en-US" altLang="ko-KR" sz="1200" dirty="0" smtClean="0"/>
          </a:p>
          <a:p>
            <a:pPr>
              <a:lnSpc>
                <a:spcPct val="150000"/>
              </a:lnSpc>
            </a:pPr>
            <a:r>
              <a:rPr lang="ko-KR" altLang="en-US" sz="1200" dirty="0" smtClean="0"/>
              <a:t>직장 유형</a:t>
            </a:r>
          </a:p>
        </p:txBody>
      </p:sp>
      <p:sp>
        <p:nvSpPr>
          <p:cNvPr id="14" name="TextBox 13"/>
          <p:cNvSpPr txBox="1"/>
          <p:nvPr/>
        </p:nvSpPr>
        <p:spPr>
          <a:xfrm>
            <a:off x="8264197" y="2669062"/>
            <a:ext cx="1515762" cy="914400"/>
          </a:xfrm>
          <a:prstGeom prst="rect">
            <a:avLst/>
          </a:prstGeom>
          <a:noFill/>
        </p:spPr>
        <p:txBody>
          <a:bodyPr wrap="none" lIns="0" tIns="0" rIns="0" bIns="0" rtlCol="0">
            <a:noAutofit/>
          </a:bodyPr>
          <a:lstStyle/>
          <a:p>
            <a:pPr>
              <a:lnSpc>
                <a:spcPct val="150000"/>
              </a:lnSpc>
            </a:pPr>
            <a:r>
              <a:rPr lang="ko-KR" altLang="en-US" sz="1200" dirty="0" smtClean="0"/>
              <a:t>거주 지수</a:t>
            </a:r>
            <a:endParaRPr lang="en-US" altLang="ko-KR" sz="1200" dirty="0" smtClean="0"/>
          </a:p>
          <a:p>
            <a:pPr>
              <a:lnSpc>
                <a:spcPct val="150000"/>
              </a:lnSpc>
            </a:pPr>
            <a:r>
              <a:rPr lang="ko-KR" altLang="en-US" sz="1200" dirty="0" smtClean="0"/>
              <a:t>거주 항목 별 지수 </a:t>
            </a:r>
            <a:endParaRPr lang="en-US" altLang="ko-KR" sz="1200" dirty="0" smtClean="0"/>
          </a:p>
        </p:txBody>
      </p:sp>
      <p:sp>
        <p:nvSpPr>
          <p:cNvPr id="15" name="TextBox 14"/>
          <p:cNvSpPr txBox="1"/>
          <p:nvPr/>
        </p:nvSpPr>
        <p:spPr>
          <a:xfrm>
            <a:off x="10256105" y="2669062"/>
            <a:ext cx="1515762" cy="914400"/>
          </a:xfrm>
          <a:prstGeom prst="rect">
            <a:avLst/>
          </a:prstGeom>
          <a:noFill/>
        </p:spPr>
        <p:txBody>
          <a:bodyPr wrap="none" lIns="0" tIns="0" rIns="0" bIns="0" rtlCol="0">
            <a:noAutofit/>
          </a:bodyPr>
          <a:lstStyle/>
          <a:p>
            <a:pPr>
              <a:lnSpc>
                <a:spcPct val="150000"/>
              </a:lnSpc>
            </a:pPr>
            <a:r>
              <a:rPr lang="ko-KR" altLang="en-US" sz="1200" dirty="0" smtClean="0"/>
              <a:t>동행 고객</a:t>
            </a:r>
            <a:r>
              <a:rPr lang="en-US" altLang="ko-KR" sz="1200" dirty="0" smtClean="0"/>
              <a:t/>
            </a:r>
            <a:br>
              <a:rPr lang="en-US" altLang="ko-KR" sz="1200" dirty="0" smtClean="0"/>
            </a:br>
            <a:r>
              <a:rPr lang="ko-KR" altLang="en-US" sz="1200" dirty="0" err="1" smtClean="0"/>
              <a:t>증명문서</a:t>
            </a:r>
            <a:r>
              <a:rPr lang="ko-KR" altLang="en-US" sz="1200" dirty="0" smtClean="0"/>
              <a:t> 변경 시 </a:t>
            </a:r>
            <a:r>
              <a:rPr lang="ko-KR" altLang="en-US" sz="1200" dirty="0" err="1" smtClean="0"/>
              <a:t>걸린시간</a:t>
            </a:r>
            <a:endParaRPr lang="en-US" altLang="ko-KR" sz="1200" dirty="0" smtClean="0"/>
          </a:p>
          <a:p>
            <a:pPr>
              <a:lnSpc>
                <a:spcPct val="150000"/>
              </a:lnSpc>
            </a:pPr>
            <a:r>
              <a:rPr lang="ko-KR" altLang="en-US" sz="1200" dirty="0" err="1" smtClean="0"/>
              <a:t>신청시</a:t>
            </a:r>
            <a:r>
              <a:rPr lang="ko-KR" altLang="en-US" sz="1200" dirty="0" smtClean="0"/>
              <a:t> 폰 </a:t>
            </a:r>
            <a:r>
              <a:rPr lang="ko-KR" altLang="en-US" sz="1200" dirty="0" err="1" smtClean="0"/>
              <a:t>기재여부</a:t>
            </a:r>
            <a:endParaRPr lang="en-US" altLang="ko-KR" sz="1200" dirty="0" smtClean="0"/>
          </a:p>
          <a:p>
            <a:pPr>
              <a:lnSpc>
                <a:spcPct val="150000"/>
              </a:lnSpc>
            </a:pPr>
            <a:r>
              <a:rPr lang="ko-KR" altLang="en-US" sz="1200" dirty="0" smtClean="0"/>
              <a:t>대출 신청 요일</a:t>
            </a:r>
            <a:r>
              <a:rPr lang="en-US" altLang="ko-KR" sz="1200" dirty="0" smtClean="0"/>
              <a:t>/</a:t>
            </a:r>
            <a:r>
              <a:rPr lang="ko-KR" altLang="en-US" sz="1200" dirty="0" smtClean="0"/>
              <a:t>시간대</a:t>
            </a:r>
            <a:endParaRPr lang="en-US" altLang="ko-KR" sz="1200" dirty="0" smtClean="0"/>
          </a:p>
          <a:p>
            <a:pPr>
              <a:lnSpc>
                <a:spcPct val="150000"/>
              </a:lnSpc>
            </a:pPr>
            <a:r>
              <a:rPr lang="ko-KR" altLang="en-US" sz="1200" dirty="0" smtClean="0"/>
              <a:t>거주지</a:t>
            </a:r>
            <a:r>
              <a:rPr lang="en-US" altLang="ko-KR" sz="1200" dirty="0" smtClean="0"/>
              <a:t>/</a:t>
            </a:r>
            <a:r>
              <a:rPr lang="ko-KR" altLang="en-US" sz="1200" dirty="0" smtClean="0"/>
              <a:t>연락처 </a:t>
            </a:r>
            <a:r>
              <a:rPr lang="ko-KR" altLang="en-US" sz="1200" dirty="0" err="1" smtClean="0"/>
              <a:t>동일여부</a:t>
            </a:r>
            <a:endParaRPr lang="en-US" altLang="ko-KR" sz="1200" dirty="0" smtClean="0"/>
          </a:p>
          <a:p>
            <a:pPr>
              <a:lnSpc>
                <a:spcPct val="150000"/>
              </a:lnSpc>
            </a:pPr>
            <a:r>
              <a:rPr lang="ko-KR" altLang="en-US" sz="1200" dirty="0" smtClean="0"/>
              <a:t>신용 평가점수</a:t>
            </a:r>
            <a:endParaRPr lang="en-US" altLang="ko-KR" sz="1200" dirty="0" smtClean="0"/>
          </a:p>
          <a:p>
            <a:pPr>
              <a:lnSpc>
                <a:spcPct val="150000"/>
              </a:lnSpc>
            </a:pPr>
            <a:r>
              <a:rPr lang="en-US" altLang="ko-KR" sz="1200" dirty="0" smtClean="0"/>
              <a:t>30/60</a:t>
            </a:r>
            <a:r>
              <a:rPr lang="ko-KR" altLang="en-US" sz="1200" dirty="0" smtClean="0"/>
              <a:t>일간 연체 횟수</a:t>
            </a:r>
            <a:endParaRPr lang="en-US" altLang="ko-KR" sz="1200" dirty="0" smtClean="0"/>
          </a:p>
          <a:p>
            <a:pPr>
              <a:lnSpc>
                <a:spcPct val="150000"/>
              </a:lnSpc>
            </a:pPr>
            <a:r>
              <a:rPr lang="ko-KR" altLang="en-US" sz="1200" dirty="0" smtClean="0"/>
              <a:t>대출 </a:t>
            </a:r>
            <a:r>
              <a:rPr lang="ko-KR" altLang="en-US" sz="1200" dirty="0" err="1" smtClean="0"/>
              <a:t>신청전</a:t>
            </a:r>
            <a:r>
              <a:rPr lang="ko-KR" altLang="en-US" sz="1200" dirty="0" smtClean="0"/>
              <a:t> 핸드폰 </a:t>
            </a:r>
            <a:r>
              <a:rPr lang="ko-KR" altLang="en-US" sz="1200" dirty="0" err="1" smtClean="0"/>
              <a:t>변경횟수</a:t>
            </a:r>
            <a:endParaRPr lang="en-US" altLang="ko-KR" sz="1200" dirty="0" smtClean="0"/>
          </a:p>
          <a:p>
            <a:pPr>
              <a:lnSpc>
                <a:spcPct val="150000"/>
              </a:lnSpc>
            </a:pPr>
            <a:r>
              <a:rPr lang="ko-KR" altLang="en-US" sz="1200" dirty="0" smtClean="0"/>
              <a:t>특정 문서 제출 여부</a:t>
            </a:r>
            <a:endParaRPr lang="en-US" altLang="ko-KR" sz="1200" dirty="0" smtClean="0"/>
          </a:p>
        </p:txBody>
      </p:sp>
    </p:spTree>
    <p:extLst>
      <p:ext uri="{BB962C8B-B14F-4D97-AF65-F5344CB8AC3E}">
        <p14:creationId xmlns:p14="http://schemas.microsoft.com/office/powerpoint/2010/main" val="3919728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app_baseline_01 </a:t>
            </a:r>
            <a:r>
              <a:rPr lang="ko-KR" altLang="en-US" dirty="0" smtClean="0"/>
              <a:t>의 </a:t>
            </a:r>
            <a:r>
              <a:rPr lang="en-US" altLang="ko-KR" dirty="0" smtClean="0"/>
              <a:t>feature importance</a:t>
            </a:r>
            <a:r>
              <a:rPr lang="ko-KR" altLang="en-US" dirty="0" smtClean="0"/>
              <a:t>와 </a:t>
            </a:r>
            <a:r>
              <a:rPr lang="en-US" altLang="ko-KR" dirty="0" smtClean="0"/>
              <a:t>AUC</a:t>
            </a:r>
            <a:r>
              <a:rPr lang="ko-KR" altLang="en-US" dirty="0" smtClean="0"/>
              <a:t>값</a:t>
            </a:r>
            <a:endParaRPr lang="ko-KR" altLang="en-US" dirty="0"/>
          </a:p>
        </p:txBody>
      </p:sp>
      <p:sp>
        <p:nvSpPr>
          <p:cNvPr id="4" name="TextBox 3"/>
          <p:cNvSpPr txBox="1"/>
          <p:nvPr/>
        </p:nvSpPr>
        <p:spPr>
          <a:xfrm>
            <a:off x="297792" y="1071149"/>
            <a:ext cx="9373254" cy="1037967"/>
          </a:xfrm>
          <a:prstGeom prst="rect">
            <a:avLst/>
          </a:prstGeom>
          <a:noFill/>
        </p:spPr>
        <p:txBody>
          <a:bodyPr wrap="square" lIns="0" tIns="0" rIns="0" bIns="0" rtlCol="0">
            <a:noAutofit/>
          </a:bodyPr>
          <a:lstStyle/>
          <a:p>
            <a:pPr>
              <a:lnSpc>
                <a:spcPct val="150000"/>
              </a:lnSpc>
            </a:pPr>
            <a:r>
              <a:rPr lang="en-US" altLang="ko-KR" dirty="0" err="1"/>
              <a:t>a</a:t>
            </a:r>
            <a:r>
              <a:rPr lang="en-US" altLang="ko-KR" dirty="0" err="1" smtClean="0"/>
              <a:t>pplication_train</a:t>
            </a:r>
            <a:r>
              <a:rPr lang="en-US" altLang="ko-KR" dirty="0" smtClean="0"/>
              <a:t> </a:t>
            </a:r>
            <a:r>
              <a:rPr lang="ko-KR" altLang="en-US" dirty="0" smtClean="0"/>
              <a:t>데이터 세트만 이용</a:t>
            </a:r>
            <a:r>
              <a:rPr lang="en-US" altLang="ko-KR" dirty="0" smtClean="0"/>
              <a:t>. </a:t>
            </a:r>
            <a:r>
              <a:rPr lang="ko-KR" altLang="en-US" dirty="0" smtClean="0"/>
              <a:t>별도의 </a:t>
            </a:r>
            <a:r>
              <a:rPr lang="en-US" altLang="ko-KR" dirty="0" smtClean="0"/>
              <a:t>feature engineering</a:t>
            </a:r>
            <a:r>
              <a:rPr lang="ko-KR" altLang="en-US" dirty="0" smtClean="0"/>
              <a:t>없음</a:t>
            </a:r>
            <a:endParaRPr lang="en-US" altLang="ko-KR" dirty="0" smtClean="0"/>
          </a:p>
          <a:p>
            <a:r>
              <a:rPr lang="en-US" altLang="ko-KR" dirty="0" smtClean="0"/>
              <a:t>Private score: 0.74013, public score: 0.74422</a:t>
            </a:r>
            <a:endParaRPr lang="en-US" altLang="ko-KR" dirty="0"/>
          </a:p>
        </p:txBody>
      </p:sp>
      <p:pic>
        <p:nvPicPr>
          <p:cNvPr id="3" name="그림 2"/>
          <p:cNvPicPr>
            <a:picLocks noChangeAspect="1"/>
          </p:cNvPicPr>
          <p:nvPr/>
        </p:nvPicPr>
        <p:blipFill>
          <a:blip r:embed="rId2"/>
          <a:stretch>
            <a:fillRect/>
          </a:stretch>
        </p:blipFill>
        <p:spPr>
          <a:xfrm>
            <a:off x="531950" y="1828800"/>
            <a:ext cx="10155792" cy="4572000"/>
          </a:xfrm>
          <a:prstGeom prst="rect">
            <a:avLst/>
          </a:prstGeom>
        </p:spPr>
      </p:pic>
    </p:spTree>
    <p:extLst>
      <p:ext uri="{BB962C8B-B14F-4D97-AF65-F5344CB8AC3E}">
        <p14:creationId xmlns:p14="http://schemas.microsoft.com/office/powerpoint/2010/main" val="95129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app_baseline_02 </a:t>
            </a:r>
            <a:r>
              <a:rPr lang="ko-KR" altLang="en-US" dirty="0"/>
              <a:t>의 </a:t>
            </a:r>
            <a:r>
              <a:rPr lang="en-US" altLang="ko-KR" dirty="0"/>
              <a:t>feature importance</a:t>
            </a:r>
            <a:r>
              <a:rPr lang="ko-KR" altLang="en-US" dirty="0"/>
              <a:t>와 </a:t>
            </a:r>
            <a:r>
              <a:rPr lang="en-US" altLang="ko-KR" dirty="0"/>
              <a:t>AUC</a:t>
            </a:r>
            <a:r>
              <a:rPr lang="ko-KR" altLang="en-US" dirty="0"/>
              <a:t>값</a:t>
            </a:r>
          </a:p>
        </p:txBody>
      </p:sp>
      <p:pic>
        <p:nvPicPr>
          <p:cNvPr id="4" name="그림 3"/>
          <p:cNvPicPr>
            <a:picLocks noChangeAspect="1"/>
          </p:cNvPicPr>
          <p:nvPr/>
        </p:nvPicPr>
        <p:blipFill>
          <a:blip r:embed="rId2"/>
          <a:stretch>
            <a:fillRect/>
          </a:stretch>
        </p:blipFill>
        <p:spPr>
          <a:xfrm>
            <a:off x="398506" y="2007846"/>
            <a:ext cx="9799938" cy="4733254"/>
          </a:xfrm>
          <a:prstGeom prst="rect">
            <a:avLst/>
          </a:prstGeom>
        </p:spPr>
      </p:pic>
      <p:sp>
        <p:nvSpPr>
          <p:cNvPr id="5" name="TextBox 4"/>
          <p:cNvSpPr txBox="1"/>
          <p:nvPr/>
        </p:nvSpPr>
        <p:spPr>
          <a:xfrm>
            <a:off x="297792" y="1005245"/>
            <a:ext cx="11671786" cy="1037967"/>
          </a:xfrm>
          <a:prstGeom prst="rect">
            <a:avLst/>
          </a:prstGeom>
          <a:noFill/>
        </p:spPr>
        <p:txBody>
          <a:bodyPr wrap="square" lIns="0" tIns="0" rIns="0" bIns="0" rtlCol="0">
            <a:noAutofit/>
          </a:bodyPr>
          <a:lstStyle/>
          <a:p>
            <a:pPr>
              <a:lnSpc>
                <a:spcPct val="150000"/>
              </a:lnSpc>
            </a:pPr>
            <a:r>
              <a:rPr lang="en-US" altLang="ko-KR" sz="1600" dirty="0" err="1" smtClean="0"/>
              <a:t>application_train</a:t>
            </a:r>
            <a:r>
              <a:rPr lang="ko-KR" altLang="en-US" sz="1600" dirty="0" smtClean="0"/>
              <a:t>의 </a:t>
            </a:r>
            <a:r>
              <a:rPr lang="en-US" altLang="ko-KR" sz="1600" dirty="0" smtClean="0"/>
              <a:t>EXT_SOURCE_X</a:t>
            </a:r>
            <a:r>
              <a:rPr lang="ko-KR" altLang="en-US" sz="1600" dirty="0" smtClean="0"/>
              <a:t>계열</a:t>
            </a:r>
            <a:r>
              <a:rPr lang="en-US" altLang="ko-KR" sz="1600" dirty="0" smtClean="0"/>
              <a:t>, </a:t>
            </a:r>
            <a:r>
              <a:rPr lang="ko-KR" altLang="en-US" sz="1600" dirty="0" smtClean="0"/>
              <a:t>대출 금액 관련 </a:t>
            </a:r>
            <a:r>
              <a:rPr lang="en-US" altLang="ko-KR" sz="1600" dirty="0" smtClean="0"/>
              <a:t>Feature, AMT_INCOME_TOTAL, DAYS_BIRTH, DAYS_EMPLOYED</a:t>
            </a:r>
          </a:p>
          <a:p>
            <a:r>
              <a:rPr lang="ko-KR" altLang="en-US" sz="1600" dirty="0" smtClean="0"/>
              <a:t>기반 </a:t>
            </a:r>
            <a:r>
              <a:rPr lang="en-US" altLang="ko-KR" sz="1600" dirty="0" smtClean="0"/>
              <a:t>Feature Engineering </a:t>
            </a:r>
            <a:r>
              <a:rPr lang="ko-KR" altLang="en-US" sz="1600" dirty="0" smtClean="0"/>
              <a:t>수행</a:t>
            </a:r>
            <a:endParaRPr lang="en-US" altLang="ko-KR" sz="1600" dirty="0"/>
          </a:p>
          <a:p>
            <a:pPr>
              <a:lnSpc>
                <a:spcPct val="150000"/>
              </a:lnSpc>
            </a:pPr>
            <a:r>
              <a:rPr lang="en-US" altLang="ko-KR" sz="1600" dirty="0"/>
              <a:t>Private score: </a:t>
            </a:r>
            <a:r>
              <a:rPr lang="en-US" altLang="ko-KR" sz="1600" dirty="0" smtClean="0"/>
              <a:t>0.75604,  </a:t>
            </a:r>
            <a:r>
              <a:rPr lang="en-US" altLang="ko-KR" sz="1600" dirty="0"/>
              <a:t>public score: 0.75944</a:t>
            </a:r>
          </a:p>
          <a:p>
            <a:pPr>
              <a:lnSpc>
                <a:spcPct val="150000"/>
              </a:lnSpc>
            </a:pPr>
            <a:endParaRPr lang="en-US" altLang="ko-KR" sz="1600" dirty="0"/>
          </a:p>
        </p:txBody>
      </p:sp>
    </p:spTree>
    <p:extLst>
      <p:ext uri="{BB962C8B-B14F-4D97-AF65-F5344CB8AC3E}">
        <p14:creationId xmlns:p14="http://schemas.microsoft.com/office/powerpoint/2010/main" val="2750241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prev_baseline_01 </a:t>
            </a:r>
            <a:r>
              <a:rPr lang="ko-KR" altLang="en-US" dirty="0"/>
              <a:t>의 </a:t>
            </a:r>
            <a:r>
              <a:rPr lang="en-US" altLang="ko-KR" dirty="0"/>
              <a:t>feature importance</a:t>
            </a:r>
            <a:r>
              <a:rPr lang="ko-KR" altLang="en-US" dirty="0"/>
              <a:t>와 </a:t>
            </a:r>
            <a:r>
              <a:rPr lang="en-US" altLang="ko-KR" dirty="0"/>
              <a:t>AUC</a:t>
            </a:r>
            <a:r>
              <a:rPr lang="ko-KR" altLang="en-US" dirty="0"/>
              <a:t>값</a:t>
            </a:r>
          </a:p>
        </p:txBody>
      </p:sp>
      <p:pic>
        <p:nvPicPr>
          <p:cNvPr id="4" name="그림 3"/>
          <p:cNvPicPr>
            <a:picLocks noChangeAspect="1"/>
          </p:cNvPicPr>
          <p:nvPr/>
        </p:nvPicPr>
        <p:blipFill>
          <a:blip r:embed="rId2"/>
          <a:stretch>
            <a:fillRect/>
          </a:stretch>
        </p:blipFill>
        <p:spPr>
          <a:xfrm>
            <a:off x="828513" y="1664044"/>
            <a:ext cx="9312266" cy="4861174"/>
          </a:xfrm>
          <a:prstGeom prst="rect">
            <a:avLst/>
          </a:prstGeom>
        </p:spPr>
      </p:pic>
      <p:sp>
        <p:nvSpPr>
          <p:cNvPr id="5" name="TextBox 4"/>
          <p:cNvSpPr txBox="1"/>
          <p:nvPr/>
        </p:nvSpPr>
        <p:spPr>
          <a:xfrm>
            <a:off x="297792" y="1005245"/>
            <a:ext cx="11671786" cy="1037967"/>
          </a:xfrm>
          <a:prstGeom prst="rect">
            <a:avLst/>
          </a:prstGeom>
          <a:noFill/>
        </p:spPr>
        <p:txBody>
          <a:bodyPr wrap="square" lIns="0" tIns="0" rIns="0" bIns="0" rtlCol="0" anchor="ctr">
            <a:noAutofit/>
          </a:bodyPr>
          <a:lstStyle/>
          <a:p>
            <a:pPr>
              <a:lnSpc>
                <a:spcPct val="150000"/>
              </a:lnSpc>
            </a:pPr>
            <a:r>
              <a:rPr lang="en-US" altLang="ko-KR" sz="1600" dirty="0" err="1"/>
              <a:t>p</a:t>
            </a:r>
            <a:r>
              <a:rPr lang="en-US" altLang="ko-KR" sz="1600" dirty="0" err="1" smtClean="0"/>
              <a:t>revious_application</a:t>
            </a:r>
            <a:r>
              <a:rPr lang="ko-KR" altLang="en-US" sz="1600" dirty="0" smtClean="0"/>
              <a:t>의  </a:t>
            </a:r>
            <a:r>
              <a:rPr lang="en-US" altLang="ko-KR" sz="1600" dirty="0" smtClean="0"/>
              <a:t>Private </a:t>
            </a:r>
            <a:r>
              <a:rPr lang="en-US" altLang="ko-KR" sz="1600" dirty="0"/>
              <a:t>score: </a:t>
            </a:r>
            <a:r>
              <a:rPr lang="en-US" altLang="ko-KR" sz="1600" dirty="0" smtClean="0"/>
              <a:t>0.76456,  </a:t>
            </a:r>
            <a:r>
              <a:rPr lang="en-US" altLang="ko-KR" sz="1600" dirty="0"/>
              <a:t>public score: </a:t>
            </a:r>
            <a:r>
              <a:rPr lang="en-US" altLang="ko-KR" sz="1600" dirty="0" smtClean="0"/>
              <a:t>0.77444</a:t>
            </a:r>
            <a:endParaRPr lang="en-US" altLang="ko-KR" sz="1600" dirty="0"/>
          </a:p>
          <a:p>
            <a:pPr>
              <a:lnSpc>
                <a:spcPct val="150000"/>
              </a:lnSpc>
            </a:pPr>
            <a:endParaRPr lang="en-US" altLang="ko-KR" sz="1600" dirty="0"/>
          </a:p>
        </p:txBody>
      </p:sp>
    </p:spTree>
    <p:extLst>
      <p:ext uri="{BB962C8B-B14F-4D97-AF65-F5344CB8AC3E}">
        <p14:creationId xmlns:p14="http://schemas.microsoft.com/office/powerpoint/2010/main" val="3267764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직사각형 15"/>
          <p:cNvSpPr/>
          <p:nvPr/>
        </p:nvSpPr>
        <p:spPr>
          <a:xfrm>
            <a:off x="9023894" y="1042888"/>
            <a:ext cx="3075179" cy="1760961"/>
          </a:xfrm>
          <a:prstGeom prst="rect">
            <a:avLst/>
          </a:prstGeom>
          <a:solidFill>
            <a:schemeClr val="bg1">
              <a:lumMod val="9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 name="제목 1"/>
          <p:cNvSpPr>
            <a:spLocks noGrp="1"/>
          </p:cNvSpPr>
          <p:nvPr>
            <p:ph type="title"/>
          </p:nvPr>
        </p:nvSpPr>
        <p:spPr/>
        <p:txBody>
          <a:bodyPr/>
          <a:lstStyle/>
          <a:p>
            <a:r>
              <a:rPr lang="ko-KR" altLang="en-US" dirty="0" smtClean="0"/>
              <a:t>데이터 모델 설명</a:t>
            </a:r>
            <a:endParaRPr lang="ko-KR" altLang="en-US" dirty="0"/>
          </a:p>
        </p:txBody>
      </p:sp>
      <p:pic>
        <p:nvPicPr>
          <p:cNvPr id="4" name="그림 3"/>
          <p:cNvPicPr>
            <a:picLocks noChangeAspect="1"/>
          </p:cNvPicPr>
          <p:nvPr/>
        </p:nvPicPr>
        <p:blipFill>
          <a:blip r:embed="rId2"/>
          <a:stretch>
            <a:fillRect/>
          </a:stretch>
        </p:blipFill>
        <p:spPr>
          <a:xfrm>
            <a:off x="1929843" y="1181229"/>
            <a:ext cx="7004980" cy="4688379"/>
          </a:xfrm>
          <a:prstGeom prst="rect">
            <a:avLst/>
          </a:prstGeom>
        </p:spPr>
      </p:pic>
      <p:sp>
        <p:nvSpPr>
          <p:cNvPr id="5" name="TextBox 4"/>
          <p:cNvSpPr txBox="1"/>
          <p:nvPr/>
        </p:nvSpPr>
        <p:spPr>
          <a:xfrm>
            <a:off x="6425512" y="1544405"/>
            <a:ext cx="3122142" cy="482858"/>
          </a:xfrm>
          <a:prstGeom prst="rect">
            <a:avLst/>
          </a:prstGeom>
          <a:noFill/>
        </p:spPr>
        <p:txBody>
          <a:bodyPr wrap="none" lIns="0" tIns="0" rIns="0" bIns="0" rtlCol="0">
            <a:noAutofit/>
          </a:bodyPr>
          <a:lstStyle/>
          <a:p>
            <a:pPr>
              <a:lnSpc>
                <a:spcPct val="110000"/>
              </a:lnSpc>
            </a:pPr>
            <a:r>
              <a:rPr lang="ko-KR" altLang="en-US" sz="1400" dirty="0" smtClean="0"/>
              <a:t>고객 정보와 현재 대출 정보 제공</a:t>
            </a:r>
            <a:endParaRPr lang="en-US" altLang="ko-KR" sz="1400" dirty="0" smtClean="0"/>
          </a:p>
          <a:p>
            <a:pPr>
              <a:lnSpc>
                <a:spcPct val="110000"/>
              </a:lnSpc>
            </a:pPr>
            <a:r>
              <a:rPr lang="en-US" altLang="ko-KR" sz="1400" dirty="0" smtClean="0"/>
              <a:t># SK_ID_CURR</a:t>
            </a:r>
            <a:endParaRPr lang="ko-KR" altLang="en-US" sz="1400" dirty="0" smtClean="0"/>
          </a:p>
        </p:txBody>
      </p:sp>
      <p:sp>
        <p:nvSpPr>
          <p:cNvPr id="6" name="직사각형 5"/>
          <p:cNvSpPr/>
          <p:nvPr/>
        </p:nvSpPr>
        <p:spPr>
          <a:xfrm>
            <a:off x="7110531" y="1042888"/>
            <a:ext cx="1051890"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a:t>현재 대출</a:t>
            </a:r>
            <a:endParaRPr lang="en-US" altLang="ko-KR" sz="1600" dirty="0"/>
          </a:p>
        </p:txBody>
      </p:sp>
      <p:sp>
        <p:nvSpPr>
          <p:cNvPr id="7" name="TextBox 6"/>
          <p:cNvSpPr txBox="1"/>
          <p:nvPr/>
        </p:nvSpPr>
        <p:spPr>
          <a:xfrm>
            <a:off x="7934258" y="3550303"/>
            <a:ext cx="3122142" cy="482858"/>
          </a:xfrm>
          <a:prstGeom prst="rect">
            <a:avLst/>
          </a:prstGeom>
          <a:noFill/>
        </p:spPr>
        <p:txBody>
          <a:bodyPr wrap="none" lIns="0" tIns="0" rIns="0" bIns="0" rtlCol="0">
            <a:noAutofit/>
          </a:bodyPr>
          <a:lstStyle/>
          <a:p>
            <a:pPr>
              <a:lnSpc>
                <a:spcPct val="110000"/>
              </a:lnSpc>
            </a:pPr>
            <a:r>
              <a:rPr lang="ko-KR" altLang="en-US" sz="1400" dirty="0" smtClean="0"/>
              <a:t>고객의 현재 대출 이전 과거 대출 정보 제공</a:t>
            </a:r>
            <a:endParaRPr lang="en-US" altLang="ko-KR" sz="1400" dirty="0" smtClean="0"/>
          </a:p>
          <a:p>
            <a:pPr>
              <a:lnSpc>
                <a:spcPct val="110000"/>
              </a:lnSpc>
            </a:pPr>
            <a:r>
              <a:rPr lang="en-US" altLang="ko-KR" sz="1400" dirty="0" smtClean="0"/>
              <a:t># SK_ID_PREV</a:t>
            </a:r>
          </a:p>
          <a:p>
            <a:pPr>
              <a:lnSpc>
                <a:spcPct val="110000"/>
              </a:lnSpc>
            </a:pPr>
            <a:r>
              <a:rPr lang="en-US" altLang="ko-KR" sz="1400" dirty="0" smtClean="0"/>
              <a:t>* SK_ID_CURR</a:t>
            </a:r>
            <a:endParaRPr lang="ko-KR" altLang="en-US" sz="1400" dirty="0" smtClean="0"/>
          </a:p>
        </p:txBody>
      </p:sp>
      <p:sp>
        <p:nvSpPr>
          <p:cNvPr id="8" name="직사각형 7"/>
          <p:cNvSpPr/>
          <p:nvPr/>
        </p:nvSpPr>
        <p:spPr>
          <a:xfrm>
            <a:off x="7986583" y="2981999"/>
            <a:ext cx="1508746"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과거 대출 이력</a:t>
            </a:r>
            <a:endParaRPr lang="en-US" altLang="ko-KR" sz="1600" dirty="0"/>
          </a:p>
        </p:txBody>
      </p:sp>
      <p:sp>
        <p:nvSpPr>
          <p:cNvPr id="9" name="직사각형 8"/>
          <p:cNvSpPr/>
          <p:nvPr/>
        </p:nvSpPr>
        <p:spPr>
          <a:xfrm>
            <a:off x="341389" y="1845675"/>
            <a:ext cx="1508746"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타사 대출 이력</a:t>
            </a:r>
            <a:endParaRPr lang="en-US" altLang="ko-KR" sz="1600" dirty="0"/>
          </a:p>
        </p:txBody>
      </p:sp>
      <p:sp>
        <p:nvSpPr>
          <p:cNvPr id="10" name="TextBox 9"/>
          <p:cNvSpPr txBox="1"/>
          <p:nvPr/>
        </p:nvSpPr>
        <p:spPr>
          <a:xfrm>
            <a:off x="341389" y="2294772"/>
            <a:ext cx="1855443" cy="1050515"/>
          </a:xfrm>
          <a:prstGeom prst="rect">
            <a:avLst/>
          </a:prstGeom>
          <a:noFill/>
        </p:spPr>
        <p:txBody>
          <a:bodyPr wrap="none" lIns="0" tIns="0" rIns="0" bIns="0" rtlCol="0">
            <a:noAutofit/>
          </a:bodyPr>
          <a:lstStyle/>
          <a:p>
            <a:pPr>
              <a:lnSpc>
                <a:spcPct val="110000"/>
              </a:lnSpc>
            </a:pPr>
            <a:r>
              <a:rPr lang="ko-KR" altLang="en-US" sz="1400" dirty="0" smtClean="0"/>
              <a:t>고객의 현재 대출 이전 타사 대출 정보 제공</a:t>
            </a:r>
            <a:endParaRPr lang="en-US" altLang="ko-KR" sz="1400" dirty="0" smtClean="0"/>
          </a:p>
          <a:p>
            <a:pPr>
              <a:lnSpc>
                <a:spcPct val="110000"/>
              </a:lnSpc>
            </a:pPr>
            <a:r>
              <a:rPr lang="en-US" altLang="ko-KR" sz="1400" dirty="0" smtClean="0"/>
              <a:t># SK_ID_BUREAU</a:t>
            </a:r>
          </a:p>
          <a:p>
            <a:pPr>
              <a:lnSpc>
                <a:spcPct val="110000"/>
              </a:lnSpc>
            </a:pPr>
            <a:r>
              <a:rPr lang="en-US" altLang="ko-KR" sz="1400" dirty="0" smtClean="0"/>
              <a:t>* SK_ID_CURR</a:t>
            </a:r>
            <a:endParaRPr lang="ko-KR" altLang="en-US" sz="1400" dirty="0" smtClean="0"/>
          </a:p>
        </p:txBody>
      </p:sp>
      <p:sp>
        <p:nvSpPr>
          <p:cNvPr id="11" name="직사각형 10"/>
          <p:cNvSpPr/>
          <p:nvPr/>
        </p:nvSpPr>
        <p:spPr>
          <a:xfrm>
            <a:off x="112962" y="4284075"/>
            <a:ext cx="1965603"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타사 대출 월별 잔액</a:t>
            </a:r>
            <a:endParaRPr lang="en-US" altLang="ko-KR" sz="1600" dirty="0"/>
          </a:p>
        </p:txBody>
      </p:sp>
      <p:sp>
        <p:nvSpPr>
          <p:cNvPr id="12" name="TextBox 11"/>
          <p:cNvSpPr txBox="1"/>
          <p:nvPr/>
        </p:nvSpPr>
        <p:spPr>
          <a:xfrm>
            <a:off x="112962" y="4819093"/>
            <a:ext cx="1855443" cy="1050515"/>
          </a:xfrm>
          <a:prstGeom prst="rect">
            <a:avLst/>
          </a:prstGeom>
          <a:noFill/>
        </p:spPr>
        <p:txBody>
          <a:bodyPr wrap="none" lIns="0" tIns="0" rIns="0" bIns="0" rtlCol="0">
            <a:noAutofit/>
          </a:bodyPr>
          <a:lstStyle/>
          <a:p>
            <a:pPr>
              <a:lnSpc>
                <a:spcPct val="110000"/>
              </a:lnSpc>
            </a:pPr>
            <a:r>
              <a:rPr lang="ko-KR" altLang="en-US" sz="1400" dirty="0" smtClean="0"/>
              <a:t>타사 대출의 월별  채무 이행 이력</a:t>
            </a:r>
            <a:endParaRPr lang="en-US" altLang="ko-KR" sz="1400" dirty="0" smtClean="0"/>
          </a:p>
          <a:p>
            <a:pPr>
              <a:lnSpc>
                <a:spcPct val="110000"/>
              </a:lnSpc>
            </a:pPr>
            <a:r>
              <a:rPr lang="en-US" altLang="ko-KR" sz="1400" dirty="0" smtClean="0"/>
              <a:t>#SK_ID_BUREAU</a:t>
            </a:r>
          </a:p>
          <a:p>
            <a:pPr>
              <a:lnSpc>
                <a:spcPct val="110000"/>
              </a:lnSpc>
            </a:pPr>
            <a:r>
              <a:rPr lang="en-US" altLang="ko-KR" sz="1400" dirty="0" smtClean="0"/>
              <a:t># </a:t>
            </a:r>
            <a:r>
              <a:rPr lang="en-US" altLang="ko-KR" sz="1400" dirty="0"/>
              <a:t>MONTHS_BALANCE</a:t>
            </a:r>
            <a:endParaRPr lang="ko-KR" altLang="en-US" sz="1400" dirty="0"/>
          </a:p>
        </p:txBody>
      </p:sp>
      <p:sp>
        <p:nvSpPr>
          <p:cNvPr id="13" name="직사각형 12"/>
          <p:cNvSpPr/>
          <p:nvPr/>
        </p:nvSpPr>
        <p:spPr>
          <a:xfrm>
            <a:off x="9178943" y="4809747"/>
            <a:ext cx="2869696"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현금</a:t>
            </a:r>
            <a:r>
              <a:rPr lang="en-US" altLang="ko-KR" sz="1600" dirty="0" smtClean="0"/>
              <a:t>/</a:t>
            </a:r>
            <a:r>
              <a:rPr lang="ko-KR" altLang="en-US" sz="1600" dirty="0" smtClean="0"/>
              <a:t>카드대출 잔액</a:t>
            </a:r>
            <a:r>
              <a:rPr lang="en-US" altLang="ko-KR" sz="1600" dirty="0" smtClean="0"/>
              <a:t>, </a:t>
            </a:r>
            <a:r>
              <a:rPr lang="ko-KR" altLang="en-US" sz="1600" dirty="0" err="1" smtClean="0"/>
              <a:t>납부이력</a:t>
            </a:r>
            <a:endParaRPr lang="en-US" altLang="ko-KR" sz="1600" dirty="0"/>
          </a:p>
        </p:txBody>
      </p:sp>
      <p:sp>
        <p:nvSpPr>
          <p:cNvPr id="14" name="TextBox 13"/>
          <p:cNvSpPr txBox="1"/>
          <p:nvPr/>
        </p:nvSpPr>
        <p:spPr>
          <a:xfrm>
            <a:off x="9178943" y="5344350"/>
            <a:ext cx="1855443" cy="1050515"/>
          </a:xfrm>
          <a:prstGeom prst="rect">
            <a:avLst/>
          </a:prstGeom>
          <a:noFill/>
        </p:spPr>
        <p:txBody>
          <a:bodyPr wrap="none" lIns="0" tIns="0" rIns="0" bIns="0" rtlCol="0">
            <a:noAutofit/>
          </a:bodyPr>
          <a:lstStyle/>
          <a:p>
            <a:pPr>
              <a:lnSpc>
                <a:spcPct val="110000"/>
              </a:lnSpc>
            </a:pPr>
            <a:r>
              <a:rPr lang="ko-KR" altLang="en-US" sz="1400" dirty="0" smtClean="0"/>
              <a:t>월별 현금</a:t>
            </a:r>
            <a:r>
              <a:rPr lang="en-US" altLang="ko-KR" sz="1400" dirty="0" smtClean="0"/>
              <a:t>/</a:t>
            </a:r>
            <a:r>
              <a:rPr lang="ko-KR" altLang="en-US" sz="1400" dirty="0" smtClean="0"/>
              <a:t>카드대출 잔액</a:t>
            </a:r>
            <a:r>
              <a:rPr lang="en-US" altLang="ko-KR" sz="1400" dirty="0" smtClean="0"/>
              <a:t>, </a:t>
            </a:r>
          </a:p>
          <a:p>
            <a:pPr>
              <a:lnSpc>
                <a:spcPct val="110000"/>
              </a:lnSpc>
            </a:pPr>
            <a:r>
              <a:rPr lang="ko-KR" altLang="en-US" sz="1400" dirty="0" smtClean="0"/>
              <a:t>대출 채무 이행 이력</a:t>
            </a:r>
            <a:endParaRPr lang="en-US" altLang="ko-KR" sz="1400" dirty="0" smtClean="0"/>
          </a:p>
          <a:p>
            <a:pPr>
              <a:lnSpc>
                <a:spcPct val="110000"/>
              </a:lnSpc>
            </a:pPr>
            <a:r>
              <a:rPr lang="en-US" altLang="ko-KR" sz="1400" dirty="0" smtClean="0"/>
              <a:t>#SK_ID_PREV</a:t>
            </a:r>
          </a:p>
          <a:p>
            <a:pPr>
              <a:lnSpc>
                <a:spcPct val="110000"/>
              </a:lnSpc>
            </a:pPr>
            <a:r>
              <a:rPr lang="en-US" altLang="ko-KR" sz="1400" dirty="0" smtClean="0"/>
              <a:t># MONTHS_BALANCE</a:t>
            </a:r>
            <a:endParaRPr lang="ko-KR" altLang="en-US" sz="1400" dirty="0" smtClean="0"/>
          </a:p>
        </p:txBody>
      </p:sp>
      <p:sp>
        <p:nvSpPr>
          <p:cNvPr id="3" name="TextBox 2"/>
          <p:cNvSpPr txBox="1"/>
          <p:nvPr/>
        </p:nvSpPr>
        <p:spPr>
          <a:xfrm>
            <a:off x="9178943" y="1041840"/>
            <a:ext cx="2859579" cy="1762010"/>
          </a:xfrm>
          <a:prstGeom prst="rect">
            <a:avLst/>
          </a:prstGeom>
          <a:noFill/>
        </p:spPr>
        <p:txBody>
          <a:bodyPr wrap="none" lIns="0" tIns="0" rIns="0" bIns="0" rtlCol="0">
            <a:noAutofit/>
          </a:bodyPr>
          <a:lstStyle/>
          <a:p>
            <a:pPr algn="ctr">
              <a:lnSpc>
                <a:spcPct val="150000"/>
              </a:lnSpc>
            </a:pPr>
            <a:r>
              <a:rPr lang="ko-KR" altLang="en-US" dirty="0" smtClean="0"/>
              <a:t>대출 유형</a:t>
            </a:r>
            <a:endParaRPr lang="en-US" altLang="ko-KR" dirty="0" smtClean="0"/>
          </a:p>
          <a:p>
            <a:pPr marL="285750" indent="-285750">
              <a:lnSpc>
                <a:spcPct val="150000"/>
              </a:lnSpc>
              <a:buFont typeface="Arial" panose="020B0604020202020204" pitchFamily="34" charset="0"/>
              <a:buChar char="•"/>
            </a:pPr>
            <a:r>
              <a:rPr lang="en-US" altLang="ko-KR" sz="1400" dirty="0" smtClean="0"/>
              <a:t>Mortgage(</a:t>
            </a:r>
            <a:r>
              <a:rPr lang="ko-KR" altLang="en-US" sz="1400" dirty="0" smtClean="0"/>
              <a:t>담보대출</a:t>
            </a:r>
            <a:r>
              <a:rPr lang="en-US" altLang="ko-KR" sz="1400" dirty="0" smtClean="0"/>
              <a:t>)</a:t>
            </a:r>
          </a:p>
          <a:p>
            <a:pPr marL="285750" indent="-285750">
              <a:lnSpc>
                <a:spcPct val="150000"/>
              </a:lnSpc>
              <a:buFont typeface="Arial" panose="020B0604020202020204" pitchFamily="34" charset="0"/>
              <a:buChar char="•"/>
            </a:pPr>
            <a:r>
              <a:rPr lang="en-US" altLang="ko-KR" sz="1400" dirty="0" smtClean="0"/>
              <a:t>POS(Consumer loan, </a:t>
            </a:r>
            <a:r>
              <a:rPr lang="ko-KR" altLang="en-US" sz="1400" dirty="0" smtClean="0"/>
              <a:t>자동차 할부</a:t>
            </a:r>
            <a:r>
              <a:rPr lang="en-US" altLang="ko-KR" sz="1400" dirty="0" smtClean="0"/>
              <a:t>)</a:t>
            </a:r>
          </a:p>
          <a:p>
            <a:pPr marL="285750" indent="-285750">
              <a:lnSpc>
                <a:spcPct val="150000"/>
              </a:lnSpc>
              <a:buFont typeface="Arial" panose="020B0604020202020204" pitchFamily="34" charset="0"/>
              <a:buChar char="•"/>
            </a:pPr>
            <a:r>
              <a:rPr lang="ko-KR" altLang="en-US" sz="1400" dirty="0" smtClean="0"/>
              <a:t>현금 대출</a:t>
            </a:r>
            <a:r>
              <a:rPr lang="en-US" altLang="ko-KR" sz="1400" dirty="0" smtClean="0"/>
              <a:t>(</a:t>
            </a:r>
            <a:r>
              <a:rPr lang="ko-KR" altLang="en-US" sz="1400" dirty="0" smtClean="0"/>
              <a:t>신용 대출</a:t>
            </a:r>
            <a:r>
              <a:rPr lang="en-US" altLang="ko-KR" sz="1400" dirty="0" smtClean="0"/>
              <a:t>)</a:t>
            </a:r>
          </a:p>
          <a:p>
            <a:pPr marL="285750" indent="-285750">
              <a:lnSpc>
                <a:spcPct val="150000"/>
              </a:lnSpc>
              <a:buFont typeface="Arial" panose="020B0604020202020204" pitchFamily="34" charset="0"/>
              <a:buChar char="•"/>
            </a:pPr>
            <a:r>
              <a:rPr lang="ko-KR" altLang="en-US" sz="1400" dirty="0" smtClean="0"/>
              <a:t>카드 대출</a:t>
            </a:r>
          </a:p>
        </p:txBody>
      </p:sp>
    </p:spTree>
    <p:extLst>
      <p:ext uri="{BB962C8B-B14F-4D97-AF65-F5344CB8AC3E}">
        <p14:creationId xmlns:p14="http://schemas.microsoft.com/office/powerpoint/2010/main" val="2385544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a:t>p</a:t>
            </a:r>
            <a:r>
              <a:rPr lang="en-US" altLang="ko-KR" dirty="0" err="1" smtClean="0"/>
              <a:t>revious_application</a:t>
            </a:r>
            <a:r>
              <a:rPr lang="en-US" altLang="ko-KR" dirty="0" smtClean="0"/>
              <a:t> </a:t>
            </a:r>
            <a:r>
              <a:rPr lang="ko-KR" altLang="en-US" dirty="0" smtClean="0"/>
              <a:t>주요 속성 분류</a:t>
            </a:r>
            <a:endParaRPr lang="ko-KR" altLang="en-US" dirty="0"/>
          </a:p>
        </p:txBody>
      </p:sp>
      <p:grpSp>
        <p:nvGrpSpPr>
          <p:cNvPr id="3" name="그룹 2"/>
          <p:cNvGrpSpPr/>
          <p:nvPr/>
        </p:nvGrpSpPr>
        <p:grpSpPr>
          <a:xfrm>
            <a:off x="414135" y="1968920"/>
            <a:ext cx="1515762" cy="1622854"/>
            <a:chOff x="414135" y="1968920"/>
            <a:chExt cx="1515762" cy="1622854"/>
          </a:xfrm>
        </p:grpSpPr>
        <p:sp>
          <p:nvSpPr>
            <p:cNvPr id="8" name="직사각형 7"/>
            <p:cNvSpPr/>
            <p:nvPr/>
          </p:nvSpPr>
          <p:spPr>
            <a:xfrm>
              <a:off x="414135" y="1968920"/>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대출 금액</a:t>
              </a:r>
              <a:endParaRPr lang="ko-KR" altLang="en-US" dirty="0"/>
            </a:p>
          </p:txBody>
        </p:sp>
        <p:sp>
          <p:nvSpPr>
            <p:cNvPr id="10" name="TextBox 9"/>
            <p:cNvSpPr txBox="1"/>
            <p:nvPr/>
          </p:nvSpPr>
          <p:spPr>
            <a:xfrm>
              <a:off x="414135" y="2677374"/>
              <a:ext cx="1515762" cy="914400"/>
            </a:xfrm>
            <a:prstGeom prst="rect">
              <a:avLst/>
            </a:prstGeom>
            <a:noFill/>
          </p:spPr>
          <p:txBody>
            <a:bodyPr wrap="none" lIns="0" tIns="0" rIns="0" bIns="0" rtlCol="0">
              <a:noAutofit/>
            </a:bodyPr>
            <a:lstStyle/>
            <a:p>
              <a:pPr>
                <a:lnSpc>
                  <a:spcPct val="150000"/>
                </a:lnSpc>
              </a:pPr>
              <a:r>
                <a:rPr lang="ko-KR" altLang="en-US" sz="1200" dirty="0" smtClean="0"/>
                <a:t>대출 금액</a:t>
              </a:r>
              <a:endParaRPr lang="en-US" altLang="ko-KR" sz="1200" dirty="0" smtClean="0"/>
            </a:p>
            <a:p>
              <a:pPr>
                <a:lnSpc>
                  <a:spcPct val="150000"/>
                </a:lnSpc>
              </a:pPr>
              <a:r>
                <a:rPr lang="ko-KR" altLang="en-US" sz="1200" dirty="0" smtClean="0"/>
                <a:t>월 대출 납입액</a:t>
              </a:r>
              <a:endParaRPr lang="en-US" altLang="ko-KR" sz="1200" dirty="0" smtClean="0"/>
            </a:p>
            <a:p>
              <a:pPr>
                <a:lnSpc>
                  <a:spcPct val="150000"/>
                </a:lnSpc>
              </a:pPr>
              <a:r>
                <a:rPr lang="ko-KR" altLang="en-US" sz="1200" dirty="0" smtClean="0"/>
                <a:t>소비자 대출 상품 금액</a:t>
              </a:r>
              <a:endParaRPr lang="en-US" altLang="ko-KR" sz="1200" dirty="0" smtClean="0"/>
            </a:p>
            <a:p>
              <a:pPr>
                <a:lnSpc>
                  <a:spcPct val="150000"/>
                </a:lnSpc>
              </a:pPr>
              <a:r>
                <a:rPr lang="ko-KR" altLang="en-US" sz="1200" dirty="0" smtClean="0"/>
                <a:t>집단 금리 </a:t>
              </a:r>
              <a:r>
                <a:rPr lang="ko-KR" altLang="en-US" sz="1200" dirty="0" err="1" smtClean="0"/>
                <a:t>적용유형</a:t>
              </a:r>
              <a:endParaRPr lang="ko-KR" altLang="en-US" sz="1200" dirty="0" smtClean="0"/>
            </a:p>
          </p:txBody>
        </p:sp>
      </p:grpSp>
      <p:grpSp>
        <p:nvGrpSpPr>
          <p:cNvPr id="16" name="그룹 15"/>
          <p:cNvGrpSpPr/>
          <p:nvPr/>
        </p:nvGrpSpPr>
        <p:grpSpPr>
          <a:xfrm>
            <a:off x="2883727" y="1968920"/>
            <a:ext cx="1515762" cy="2436824"/>
            <a:chOff x="3378934" y="1968920"/>
            <a:chExt cx="1515762" cy="2436824"/>
          </a:xfrm>
        </p:grpSpPr>
        <p:sp>
          <p:nvSpPr>
            <p:cNvPr id="4" name="직사각형 3"/>
            <p:cNvSpPr/>
            <p:nvPr/>
          </p:nvSpPr>
          <p:spPr>
            <a:xfrm>
              <a:off x="3444836" y="1968920"/>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150000"/>
                </a:lnSpc>
              </a:pPr>
              <a:r>
                <a:rPr lang="ko-KR" altLang="en-US" dirty="0" smtClean="0"/>
                <a:t>대출 유형</a:t>
              </a:r>
              <a:endParaRPr lang="en-US" altLang="ko-KR" dirty="0"/>
            </a:p>
          </p:txBody>
        </p:sp>
        <p:sp>
          <p:nvSpPr>
            <p:cNvPr id="11" name="TextBox 10"/>
            <p:cNvSpPr txBox="1"/>
            <p:nvPr/>
          </p:nvSpPr>
          <p:spPr>
            <a:xfrm>
              <a:off x="3378934" y="2677373"/>
              <a:ext cx="1515762" cy="1728371"/>
            </a:xfrm>
            <a:prstGeom prst="rect">
              <a:avLst/>
            </a:prstGeom>
            <a:noFill/>
          </p:spPr>
          <p:txBody>
            <a:bodyPr wrap="none" lIns="0" tIns="0" rIns="0" bIns="0" rtlCol="0">
              <a:noAutofit/>
            </a:bodyPr>
            <a:lstStyle/>
            <a:p>
              <a:pPr>
                <a:lnSpc>
                  <a:spcPct val="150000"/>
                </a:lnSpc>
              </a:pPr>
              <a:r>
                <a:rPr lang="ko-KR" altLang="en-US" sz="1200" dirty="0" smtClean="0"/>
                <a:t>대출 유형</a:t>
              </a:r>
              <a:endParaRPr lang="en-US" altLang="ko-KR" sz="1200" dirty="0" smtClean="0"/>
            </a:p>
            <a:p>
              <a:pPr>
                <a:lnSpc>
                  <a:spcPct val="150000"/>
                </a:lnSpc>
              </a:pPr>
              <a:r>
                <a:rPr lang="ko-KR" altLang="en-US" sz="1200" dirty="0" smtClean="0"/>
                <a:t>소액 대출 여부</a:t>
              </a:r>
              <a:endParaRPr lang="en-US" altLang="ko-KR" sz="1200" dirty="0" smtClean="0"/>
            </a:p>
            <a:p>
              <a:pPr>
                <a:lnSpc>
                  <a:spcPct val="150000"/>
                </a:lnSpc>
              </a:pPr>
              <a:r>
                <a:rPr lang="ko-KR" altLang="en-US" sz="1200" dirty="0" smtClean="0"/>
                <a:t>납부 방법</a:t>
              </a:r>
              <a:endParaRPr lang="en-US" altLang="ko-KR" sz="1200" dirty="0" smtClean="0"/>
            </a:p>
            <a:p>
              <a:pPr>
                <a:lnSpc>
                  <a:spcPct val="150000"/>
                </a:lnSpc>
              </a:pPr>
              <a:r>
                <a:rPr lang="ko-KR" altLang="en-US" sz="1200" dirty="0" smtClean="0"/>
                <a:t>현금 대출 목적</a:t>
              </a:r>
              <a:endParaRPr lang="en-US" altLang="ko-KR" sz="1200" dirty="0" smtClean="0"/>
            </a:p>
            <a:p>
              <a:pPr>
                <a:lnSpc>
                  <a:spcPct val="150000"/>
                </a:lnSpc>
              </a:pPr>
              <a:r>
                <a:rPr lang="ko-KR" altLang="en-US" sz="1200" dirty="0" smtClean="0"/>
                <a:t>대출 상품 중분류</a:t>
              </a:r>
              <a:endParaRPr lang="en-US" altLang="ko-KR" sz="1200" dirty="0" smtClean="0"/>
            </a:p>
            <a:p>
              <a:pPr>
                <a:lnSpc>
                  <a:spcPct val="150000"/>
                </a:lnSpc>
              </a:pPr>
              <a:r>
                <a:rPr lang="ko-KR" altLang="en-US" sz="1200" dirty="0" err="1" smtClean="0"/>
                <a:t>현금대출</a:t>
              </a:r>
              <a:r>
                <a:rPr lang="en-US" altLang="ko-KR" sz="1200" dirty="0" smtClean="0"/>
                <a:t>/POS/CAR </a:t>
              </a:r>
              <a:r>
                <a:rPr lang="ko-KR" altLang="en-US" sz="1200" dirty="0" smtClean="0"/>
                <a:t>유형</a:t>
              </a:r>
              <a:endParaRPr lang="en-US" altLang="ko-KR" sz="1200" dirty="0" smtClean="0"/>
            </a:p>
            <a:p>
              <a:pPr>
                <a:lnSpc>
                  <a:spcPct val="150000"/>
                </a:lnSpc>
              </a:pPr>
              <a:r>
                <a:rPr lang="ko-KR" altLang="en-US" sz="1200" dirty="0" smtClean="0"/>
                <a:t>이전 대출 결합 상품</a:t>
              </a:r>
            </a:p>
          </p:txBody>
        </p:sp>
      </p:grpSp>
      <p:grpSp>
        <p:nvGrpSpPr>
          <p:cNvPr id="17" name="그룹 16"/>
          <p:cNvGrpSpPr/>
          <p:nvPr/>
        </p:nvGrpSpPr>
        <p:grpSpPr>
          <a:xfrm>
            <a:off x="5353319" y="1968920"/>
            <a:ext cx="1515762" cy="2436824"/>
            <a:chOff x="5436746" y="1968920"/>
            <a:chExt cx="1515762" cy="2436824"/>
          </a:xfrm>
        </p:grpSpPr>
        <p:sp>
          <p:nvSpPr>
            <p:cNvPr id="5" name="직사각형 4"/>
            <p:cNvSpPr/>
            <p:nvPr/>
          </p:nvSpPr>
          <p:spPr>
            <a:xfrm>
              <a:off x="5469697" y="1968920"/>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대출 상태</a:t>
              </a:r>
              <a:endParaRPr lang="ko-KR" altLang="en-US" dirty="0"/>
            </a:p>
          </p:txBody>
        </p:sp>
        <p:sp>
          <p:nvSpPr>
            <p:cNvPr id="12" name="TextBox 11"/>
            <p:cNvSpPr txBox="1"/>
            <p:nvPr/>
          </p:nvSpPr>
          <p:spPr>
            <a:xfrm>
              <a:off x="5436746" y="2677374"/>
              <a:ext cx="1515762" cy="1728370"/>
            </a:xfrm>
            <a:prstGeom prst="rect">
              <a:avLst/>
            </a:prstGeom>
            <a:noFill/>
          </p:spPr>
          <p:txBody>
            <a:bodyPr wrap="none" lIns="0" tIns="0" rIns="0" bIns="0" rtlCol="0">
              <a:noAutofit/>
            </a:bodyPr>
            <a:lstStyle/>
            <a:p>
              <a:pPr>
                <a:lnSpc>
                  <a:spcPct val="150000"/>
                </a:lnSpc>
              </a:pPr>
              <a:r>
                <a:rPr lang="ko-KR" altLang="en-US" sz="1200" dirty="0" smtClean="0"/>
                <a:t>대출 상태</a:t>
              </a:r>
              <a:r>
                <a:rPr lang="en-US" altLang="ko-KR" sz="1200" dirty="0" smtClean="0"/>
                <a:t>(</a:t>
              </a:r>
              <a:r>
                <a:rPr lang="ko-KR" altLang="en-US" sz="1200" dirty="0" smtClean="0"/>
                <a:t>허가</a:t>
              </a:r>
              <a:r>
                <a:rPr lang="en-US" altLang="ko-KR" sz="1200" dirty="0" smtClean="0"/>
                <a:t>, </a:t>
              </a:r>
              <a:r>
                <a:rPr lang="ko-KR" altLang="en-US" sz="1200" dirty="0" smtClean="0"/>
                <a:t>취소</a:t>
              </a:r>
              <a:r>
                <a:rPr lang="en-US" altLang="ko-KR" sz="1200" dirty="0" smtClean="0"/>
                <a:t>)</a:t>
              </a:r>
            </a:p>
            <a:p>
              <a:pPr>
                <a:lnSpc>
                  <a:spcPct val="150000"/>
                </a:lnSpc>
              </a:pPr>
              <a:r>
                <a:rPr lang="ko-KR" altLang="en-US" sz="1200" dirty="0" smtClean="0"/>
                <a:t>현재 신청 </a:t>
              </a:r>
              <a:r>
                <a:rPr lang="ko-KR" altLang="en-US" sz="1200" dirty="0" err="1" smtClean="0"/>
                <a:t>결정기간</a:t>
              </a:r>
              <a:endParaRPr lang="en-US" altLang="ko-KR" sz="1200" dirty="0" smtClean="0"/>
            </a:p>
            <a:p>
              <a:pPr>
                <a:lnSpc>
                  <a:spcPct val="150000"/>
                </a:lnSpc>
              </a:pPr>
              <a:r>
                <a:rPr lang="ko-KR" altLang="en-US" sz="1200" dirty="0" smtClean="0"/>
                <a:t>대출 신청 거절 사유</a:t>
              </a:r>
              <a:endParaRPr lang="en-US" altLang="ko-KR" sz="1200" dirty="0" smtClean="0"/>
            </a:p>
            <a:p>
              <a:pPr>
                <a:lnSpc>
                  <a:spcPct val="150000"/>
                </a:lnSpc>
              </a:pPr>
              <a:r>
                <a:rPr lang="ko-KR" altLang="en-US" sz="1200" dirty="0" smtClean="0"/>
                <a:t>신청</a:t>
              </a:r>
              <a:r>
                <a:rPr lang="en-US" altLang="ko-KR" sz="1200" dirty="0" smtClean="0"/>
                <a:t>/</a:t>
              </a:r>
              <a:r>
                <a:rPr lang="ko-KR" altLang="en-US" sz="1200" dirty="0" smtClean="0"/>
                <a:t>마감까지 다양한 일자들</a:t>
              </a:r>
            </a:p>
          </p:txBody>
        </p:sp>
      </p:grpSp>
      <p:grpSp>
        <p:nvGrpSpPr>
          <p:cNvPr id="18" name="그룹 17"/>
          <p:cNvGrpSpPr/>
          <p:nvPr/>
        </p:nvGrpSpPr>
        <p:grpSpPr>
          <a:xfrm>
            <a:off x="7822911" y="1968920"/>
            <a:ext cx="1515762" cy="1622854"/>
            <a:chOff x="7428656" y="1968920"/>
            <a:chExt cx="1515762" cy="1622854"/>
          </a:xfrm>
        </p:grpSpPr>
        <p:sp>
          <p:nvSpPr>
            <p:cNvPr id="6" name="직사각형 5"/>
            <p:cNvSpPr/>
            <p:nvPr/>
          </p:nvSpPr>
          <p:spPr>
            <a:xfrm>
              <a:off x="7494558" y="1968920"/>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채널</a:t>
              </a:r>
              <a:endParaRPr lang="ko-KR" altLang="en-US" dirty="0"/>
            </a:p>
          </p:txBody>
        </p:sp>
        <p:sp>
          <p:nvSpPr>
            <p:cNvPr id="13" name="TextBox 12"/>
            <p:cNvSpPr txBox="1"/>
            <p:nvPr/>
          </p:nvSpPr>
          <p:spPr>
            <a:xfrm>
              <a:off x="7428656" y="2677374"/>
              <a:ext cx="1515762" cy="914400"/>
            </a:xfrm>
            <a:prstGeom prst="rect">
              <a:avLst/>
            </a:prstGeom>
            <a:noFill/>
          </p:spPr>
          <p:txBody>
            <a:bodyPr wrap="none" lIns="0" tIns="0" rIns="0" bIns="0" rtlCol="0">
              <a:noAutofit/>
            </a:bodyPr>
            <a:lstStyle/>
            <a:p>
              <a:pPr>
                <a:lnSpc>
                  <a:spcPct val="150000"/>
                </a:lnSpc>
              </a:pPr>
              <a:r>
                <a:rPr lang="ko-KR" altLang="en-US" sz="1200" dirty="0" smtClean="0"/>
                <a:t>채널 유형</a:t>
              </a:r>
              <a:endParaRPr lang="en-US" altLang="ko-KR" sz="1200" dirty="0" smtClean="0"/>
            </a:p>
            <a:p>
              <a:pPr>
                <a:lnSpc>
                  <a:spcPct val="150000"/>
                </a:lnSpc>
              </a:pPr>
              <a:r>
                <a:rPr lang="ko-KR" altLang="en-US" sz="1200" dirty="0" smtClean="0"/>
                <a:t>판매 유형</a:t>
              </a:r>
            </a:p>
          </p:txBody>
        </p:sp>
      </p:grpSp>
      <p:grpSp>
        <p:nvGrpSpPr>
          <p:cNvPr id="19" name="그룹 18"/>
          <p:cNvGrpSpPr/>
          <p:nvPr/>
        </p:nvGrpSpPr>
        <p:grpSpPr>
          <a:xfrm>
            <a:off x="10292503" y="1968920"/>
            <a:ext cx="1515762" cy="1622854"/>
            <a:chOff x="10292503" y="1968920"/>
            <a:chExt cx="1515762" cy="1622854"/>
          </a:xfrm>
        </p:grpSpPr>
        <p:sp>
          <p:nvSpPr>
            <p:cNvPr id="9" name="직사각형 8"/>
            <p:cNvSpPr/>
            <p:nvPr/>
          </p:nvSpPr>
          <p:spPr>
            <a:xfrm>
              <a:off x="10325454" y="1968920"/>
              <a:ext cx="1449860" cy="502508"/>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 행동</a:t>
              </a:r>
              <a:endParaRPr lang="ko-KR" altLang="en-US" dirty="0"/>
            </a:p>
          </p:txBody>
        </p:sp>
        <p:sp>
          <p:nvSpPr>
            <p:cNvPr id="15" name="TextBox 14"/>
            <p:cNvSpPr txBox="1"/>
            <p:nvPr/>
          </p:nvSpPr>
          <p:spPr>
            <a:xfrm>
              <a:off x="10292503" y="2677374"/>
              <a:ext cx="1515762" cy="914400"/>
            </a:xfrm>
            <a:prstGeom prst="rect">
              <a:avLst/>
            </a:prstGeom>
            <a:noFill/>
          </p:spPr>
          <p:txBody>
            <a:bodyPr wrap="none" lIns="0" tIns="0" rIns="0" bIns="0" rtlCol="0">
              <a:noAutofit/>
            </a:bodyPr>
            <a:lstStyle/>
            <a:p>
              <a:pPr>
                <a:lnSpc>
                  <a:spcPct val="150000"/>
                </a:lnSpc>
              </a:pPr>
              <a:r>
                <a:rPr lang="ko-KR" altLang="en-US" sz="1200" dirty="0" smtClean="0"/>
                <a:t>동행 고객</a:t>
              </a:r>
              <a:r>
                <a:rPr lang="en-US" altLang="ko-KR" sz="1200" dirty="0" smtClean="0"/>
                <a:t/>
              </a:r>
              <a:br>
                <a:rPr lang="en-US" altLang="ko-KR" sz="1200" dirty="0" smtClean="0"/>
              </a:br>
              <a:r>
                <a:rPr lang="ko-KR" altLang="en-US" sz="1200" dirty="0" smtClean="0"/>
                <a:t>신규 고객</a:t>
              </a:r>
              <a:r>
                <a:rPr lang="en-US" altLang="ko-KR" sz="1200" dirty="0" smtClean="0"/>
                <a:t>/</a:t>
              </a:r>
              <a:r>
                <a:rPr lang="ko-KR" altLang="en-US" sz="1200" dirty="0" smtClean="0"/>
                <a:t>기존 대출 고객</a:t>
              </a:r>
              <a:endParaRPr lang="en-US" altLang="ko-KR" sz="1200" dirty="0" smtClean="0"/>
            </a:p>
          </p:txBody>
        </p:sp>
      </p:grpSp>
    </p:spTree>
    <p:extLst>
      <p:ext uri="{BB962C8B-B14F-4D97-AF65-F5344CB8AC3E}">
        <p14:creationId xmlns:p14="http://schemas.microsoft.com/office/powerpoint/2010/main" val="188393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직사각형 15"/>
          <p:cNvSpPr/>
          <p:nvPr/>
        </p:nvSpPr>
        <p:spPr>
          <a:xfrm>
            <a:off x="9023894" y="1042888"/>
            <a:ext cx="3075179" cy="1760961"/>
          </a:xfrm>
          <a:prstGeom prst="rect">
            <a:avLst/>
          </a:prstGeom>
          <a:solidFill>
            <a:schemeClr val="bg1">
              <a:lumMod val="9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 name="제목 1"/>
          <p:cNvSpPr>
            <a:spLocks noGrp="1"/>
          </p:cNvSpPr>
          <p:nvPr>
            <p:ph type="title"/>
          </p:nvPr>
        </p:nvSpPr>
        <p:spPr/>
        <p:txBody>
          <a:bodyPr/>
          <a:lstStyle/>
          <a:p>
            <a:r>
              <a:rPr lang="ko-KR" altLang="en-US" dirty="0" smtClean="0"/>
              <a:t>데이터 모델 설명</a:t>
            </a:r>
            <a:endParaRPr lang="ko-KR" altLang="en-US" dirty="0"/>
          </a:p>
        </p:txBody>
      </p:sp>
      <p:pic>
        <p:nvPicPr>
          <p:cNvPr id="4" name="그림 3"/>
          <p:cNvPicPr>
            <a:picLocks noChangeAspect="1"/>
          </p:cNvPicPr>
          <p:nvPr/>
        </p:nvPicPr>
        <p:blipFill>
          <a:blip r:embed="rId2"/>
          <a:stretch>
            <a:fillRect/>
          </a:stretch>
        </p:blipFill>
        <p:spPr>
          <a:xfrm>
            <a:off x="1929843" y="1181229"/>
            <a:ext cx="7004980" cy="4688379"/>
          </a:xfrm>
          <a:prstGeom prst="rect">
            <a:avLst/>
          </a:prstGeom>
        </p:spPr>
      </p:pic>
      <p:sp>
        <p:nvSpPr>
          <p:cNvPr id="5" name="TextBox 4"/>
          <p:cNvSpPr txBox="1"/>
          <p:nvPr/>
        </p:nvSpPr>
        <p:spPr>
          <a:xfrm>
            <a:off x="6425512" y="1544405"/>
            <a:ext cx="3122142" cy="482858"/>
          </a:xfrm>
          <a:prstGeom prst="rect">
            <a:avLst/>
          </a:prstGeom>
          <a:noFill/>
        </p:spPr>
        <p:txBody>
          <a:bodyPr wrap="none" lIns="0" tIns="0" rIns="0" bIns="0" rtlCol="0">
            <a:noAutofit/>
          </a:bodyPr>
          <a:lstStyle/>
          <a:p>
            <a:pPr>
              <a:lnSpc>
                <a:spcPct val="110000"/>
              </a:lnSpc>
            </a:pPr>
            <a:r>
              <a:rPr lang="ko-KR" altLang="en-US" sz="1400" dirty="0" smtClean="0"/>
              <a:t>고객 정보와 현재 대출 정보 제공</a:t>
            </a:r>
            <a:endParaRPr lang="en-US" altLang="ko-KR" sz="1400" dirty="0" smtClean="0"/>
          </a:p>
          <a:p>
            <a:pPr>
              <a:lnSpc>
                <a:spcPct val="110000"/>
              </a:lnSpc>
            </a:pPr>
            <a:r>
              <a:rPr lang="en-US" altLang="ko-KR" sz="1400" dirty="0" smtClean="0"/>
              <a:t># SK_ID_CURR</a:t>
            </a:r>
            <a:endParaRPr lang="ko-KR" altLang="en-US" sz="1400" dirty="0" smtClean="0"/>
          </a:p>
        </p:txBody>
      </p:sp>
      <p:sp>
        <p:nvSpPr>
          <p:cNvPr id="6" name="직사각형 5"/>
          <p:cNvSpPr/>
          <p:nvPr/>
        </p:nvSpPr>
        <p:spPr>
          <a:xfrm>
            <a:off x="7110531" y="1042888"/>
            <a:ext cx="1051890"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a:t>현재 대출</a:t>
            </a:r>
            <a:endParaRPr lang="en-US" altLang="ko-KR" sz="1600" dirty="0"/>
          </a:p>
        </p:txBody>
      </p:sp>
      <p:sp>
        <p:nvSpPr>
          <p:cNvPr id="7" name="TextBox 6"/>
          <p:cNvSpPr txBox="1"/>
          <p:nvPr/>
        </p:nvSpPr>
        <p:spPr>
          <a:xfrm>
            <a:off x="7934258" y="3550303"/>
            <a:ext cx="3122142" cy="482858"/>
          </a:xfrm>
          <a:prstGeom prst="rect">
            <a:avLst/>
          </a:prstGeom>
          <a:noFill/>
        </p:spPr>
        <p:txBody>
          <a:bodyPr wrap="none" lIns="0" tIns="0" rIns="0" bIns="0" rtlCol="0">
            <a:noAutofit/>
          </a:bodyPr>
          <a:lstStyle/>
          <a:p>
            <a:pPr>
              <a:lnSpc>
                <a:spcPct val="110000"/>
              </a:lnSpc>
            </a:pPr>
            <a:r>
              <a:rPr lang="ko-KR" altLang="en-US" sz="1400" dirty="0" smtClean="0"/>
              <a:t>고객의 현재 대출 이전 과거 대출 정보 제공</a:t>
            </a:r>
            <a:endParaRPr lang="en-US" altLang="ko-KR" sz="1400" dirty="0" smtClean="0"/>
          </a:p>
          <a:p>
            <a:pPr>
              <a:lnSpc>
                <a:spcPct val="110000"/>
              </a:lnSpc>
            </a:pPr>
            <a:r>
              <a:rPr lang="en-US" altLang="ko-KR" sz="1400" dirty="0" smtClean="0"/>
              <a:t># SK_ID_PREV</a:t>
            </a:r>
          </a:p>
          <a:p>
            <a:pPr>
              <a:lnSpc>
                <a:spcPct val="110000"/>
              </a:lnSpc>
            </a:pPr>
            <a:r>
              <a:rPr lang="en-US" altLang="ko-KR" sz="1400" dirty="0" smtClean="0"/>
              <a:t>* SK_ID_CURR</a:t>
            </a:r>
            <a:endParaRPr lang="ko-KR" altLang="en-US" sz="1400" dirty="0" smtClean="0"/>
          </a:p>
        </p:txBody>
      </p:sp>
      <p:sp>
        <p:nvSpPr>
          <p:cNvPr id="8" name="직사각형 7"/>
          <p:cNvSpPr/>
          <p:nvPr/>
        </p:nvSpPr>
        <p:spPr>
          <a:xfrm>
            <a:off x="7986583" y="2981999"/>
            <a:ext cx="1508746"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과거 대출 이력</a:t>
            </a:r>
            <a:endParaRPr lang="en-US" altLang="ko-KR" sz="1600" dirty="0"/>
          </a:p>
        </p:txBody>
      </p:sp>
      <p:sp>
        <p:nvSpPr>
          <p:cNvPr id="9" name="직사각형 8"/>
          <p:cNvSpPr/>
          <p:nvPr/>
        </p:nvSpPr>
        <p:spPr>
          <a:xfrm>
            <a:off x="341389" y="1845675"/>
            <a:ext cx="1508746"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타사 대출 이력</a:t>
            </a:r>
            <a:endParaRPr lang="en-US" altLang="ko-KR" sz="1600" dirty="0"/>
          </a:p>
        </p:txBody>
      </p:sp>
      <p:sp>
        <p:nvSpPr>
          <p:cNvPr id="10" name="TextBox 9"/>
          <p:cNvSpPr txBox="1"/>
          <p:nvPr/>
        </p:nvSpPr>
        <p:spPr>
          <a:xfrm>
            <a:off x="341389" y="2294772"/>
            <a:ext cx="1855443" cy="1050515"/>
          </a:xfrm>
          <a:prstGeom prst="rect">
            <a:avLst/>
          </a:prstGeom>
          <a:noFill/>
        </p:spPr>
        <p:txBody>
          <a:bodyPr wrap="none" lIns="0" tIns="0" rIns="0" bIns="0" rtlCol="0">
            <a:noAutofit/>
          </a:bodyPr>
          <a:lstStyle/>
          <a:p>
            <a:pPr>
              <a:lnSpc>
                <a:spcPct val="110000"/>
              </a:lnSpc>
            </a:pPr>
            <a:r>
              <a:rPr lang="ko-KR" altLang="en-US" sz="1400" dirty="0" smtClean="0"/>
              <a:t>고객의 현재 대출 이전 타사 대출 정보 제공</a:t>
            </a:r>
            <a:endParaRPr lang="en-US" altLang="ko-KR" sz="1400" dirty="0" smtClean="0"/>
          </a:p>
          <a:p>
            <a:pPr>
              <a:lnSpc>
                <a:spcPct val="110000"/>
              </a:lnSpc>
            </a:pPr>
            <a:r>
              <a:rPr lang="en-US" altLang="ko-KR" sz="1400" dirty="0" smtClean="0"/>
              <a:t># SK_ID_BUREAU</a:t>
            </a:r>
          </a:p>
          <a:p>
            <a:pPr>
              <a:lnSpc>
                <a:spcPct val="110000"/>
              </a:lnSpc>
            </a:pPr>
            <a:r>
              <a:rPr lang="en-US" altLang="ko-KR" sz="1400" dirty="0" smtClean="0"/>
              <a:t>* SK_ID_CURR</a:t>
            </a:r>
            <a:endParaRPr lang="ko-KR" altLang="en-US" sz="1400" dirty="0" smtClean="0"/>
          </a:p>
        </p:txBody>
      </p:sp>
      <p:sp>
        <p:nvSpPr>
          <p:cNvPr id="11" name="직사각형 10"/>
          <p:cNvSpPr/>
          <p:nvPr/>
        </p:nvSpPr>
        <p:spPr>
          <a:xfrm>
            <a:off x="112962" y="4284075"/>
            <a:ext cx="1965603"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타사 대출 월별 잔액</a:t>
            </a:r>
            <a:endParaRPr lang="en-US" altLang="ko-KR" sz="1600" dirty="0"/>
          </a:p>
        </p:txBody>
      </p:sp>
      <p:sp>
        <p:nvSpPr>
          <p:cNvPr id="12" name="TextBox 11"/>
          <p:cNvSpPr txBox="1"/>
          <p:nvPr/>
        </p:nvSpPr>
        <p:spPr>
          <a:xfrm>
            <a:off x="112962" y="4819093"/>
            <a:ext cx="1855443" cy="1050515"/>
          </a:xfrm>
          <a:prstGeom prst="rect">
            <a:avLst/>
          </a:prstGeom>
          <a:noFill/>
        </p:spPr>
        <p:txBody>
          <a:bodyPr wrap="none" lIns="0" tIns="0" rIns="0" bIns="0" rtlCol="0">
            <a:noAutofit/>
          </a:bodyPr>
          <a:lstStyle/>
          <a:p>
            <a:pPr>
              <a:lnSpc>
                <a:spcPct val="110000"/>
              </a:lnSpc>
            </a:pPr>
            <a:r>
              <a:rPr lang="ko-KR" altLang="en-US" sz="1400" dirty="0" smtClean="0"/>
              <a:t>타사 대출의 월별  채무 이행 이력</a:t>
            </a:r>
            <a:endParaRPr lang="en-US" altLang="ko-KR" sz="1400" dirty="0" smtClean="0"/>
          </a:p>
          <a:p>
            <a:pPr>
              <a:lnSpc>
                <a:spcPct val="110000"/>
              </a:lnSpc>
            </a:pPr>
            <a:r>
              <a:rPr lang="en-US" altLang="ko-KR" sz="1400" dirty="0" smtClean="0"/>
              <a:t>#SK_ID_BUREAU</a:t>
            </a:r>
          </a:p>
          <a:p>
            <a:pPr>
              <a:lnSpc>
                <a:spcPct val="110000"/>
              </a:lnSpc>
            </a:pPr>
            <a:r>
              <a:rPr lang="en-US" altLang="ko-KR" sz="1400" dirty="0" smtClean="0"/>
              <a:t># </a:t>
            </a:r>
            <a:r>
              <a:rPr lang="en-US" altLang="ko-KR" sz="1400" dirty="0"/>
              <a:t>MONTHS_BALANCE</a:t>
            </a:r>
            <a:endParaRPr lang="ko-KR" altLang="en-US" sz="1400" dirty="0"/>
          </a:p>
        </p:txBody>
      </p:sp>
      <p:sp>
        <p:nvSpPr>
          <p:cNvPr id="13" name="직사각형 12"/>
          <p:cNvSpPr/>
          <p:nvPr/>
        </p:nvSpPr>
        <p:spPr>
          <a:xfrm>
            <a:off x="9178943" y="4809747"/>
            <a:ext cx="2869696" cy="363176"/>
          </a:xfrm>
          <a:prstGeom prst="rect">
            <a:avLst/>
          </a:prstGeom>
        </p:spPr>
        <p:style>
          <a:lnRef idx="1">
            <a:schemeClr val="dk1"/>
          </a:lnRef>
          <a:fillRef idx="3">
            <a:schemeClr val="dk1"/>
          </a:fillRef>
          <a:effectRef idx="2">
            <a:schemeClr val="dk1"/>
          </a:effectRef>
          <a:fontRef idx="minor">
            <a:schemeClr val="lt1"/>
          </a:fontRef>
        </p:style>
        <p:txBody>
          <a:bodyPr wrap="none">
            <a:spAutoFit/>
          </a:bodyPr>
          <a:lstStyle/>
          <a:p>
            <a:pPr algn="ctr">
              <a:lnSpc>
                <a:spcPct val="110000"/>
              </a:lnSpc>
            </a:pPr>
            <a:r>
              <a:rPr lang="ko-KR" altLang="en-US" sz="1600" dirty="0" smtClean="0"/>
              <a:t>현금</a:t>
            </a:r>
            <a:r>
              <a:rPr lang="en-US" altLang="ko-KR" sz="1600" dirty="0" smtClean="0"/>
              <a:t>/</a:t>
            </a:r>
            <a:r>
              <a:rPr lang="ko-KR" altLang="en-US" sz="1600" dirty="0" smtClean="0"/>
              <a:t>카드대출 잔액</a:t>
            </a:r>
            <a:r>
              <a:rPr lang="en-US" altLang="ko-KR" sz="1600" dirty="0" smtClean="0"/>
              <a:t>, </a:t>
            </a:r>
            <a:r>
              <a:rPr lang="ko-KR" altLang="en-US" sz="1600" dirty="0" err="1" smtClean="0"/>
              <a:t>납부이력</a:t>
            </a:r>
            <a:endParaRPr lang="en-US" altLang="ko-KR" sz="1600" dirty="0"/>
          </a:p>
        </p:txBody>
      </p:sp>
      <p:sp>
        <p:nvSpPr>
          <p:cNvPr id="14" name="TextBox 13"/>
          <p:cNvSpPr txBox="1"/>
          <p:nvPr/>
        </p:nvSpPr>
        <p:spPr>
          <a:xfrm>
            <a:off x="9178943" y="5344350"/>
            <a:ext cx="1855443" cy="1050515"/>
          </a:xfrm>
          <a:prstGeom prst="rect">
            <a:avLst/>
          </a:prstGeom>
          <a:noFill/>
        </p:spPr>
        <p:txBody>
          <a:bodyPr wrap="none" lIns="0" tIns="0" rIns="0" bIns="0" rtlCol="0">
            <a:noAutofit/>
          </a:bodyPr>
          <a:lstStyle/>
          <a:p>
            <a:pPr>
              <a:lnSpc>
                <a:spcPct val="110000"/>
              </a:lnSpc>
            </a:pPr>
            <a:r>
              <a:rPr lang="ko-KR" altLang="en-US" sz="1400" dirty="0" smtClean="0"/>
              <a:t>월별 현금</a:t>
            </a:r>
            <a:r>
              <a:rPr lang="en-US" altLang="ko-KR" sz="1400" dirty="0" smtClean="0"/>
              <a:t>/</a:t>
            </a:r>
            <a:r>
              <a:rPr lang="ko-KR" altLang="en-US" sz="1400" dirty="0" smtClean="0"/>
              <a:t>카드대출 잔액</a:t>
            </a:r>
            <a:r>
              <a:rPr lang="en-US" altLang="ko-KR" sz="1400" dirty="0" smtClean="0"/>
              <a:t>, </a:t>
            </a:r>
          </a:p>
          <a:p>
            <a:pPr>
              <a:lnSpc>
                <a:spcPct val="110000"/>
              </a:lnSpc>
            </a:pPr>
            <a:r>
              <a:rPr lang="ko-KR" altLang="en-US" sz="1400" dirty="0" smtClean="0"/>
              <a:t>대출 채무 이행 이력</a:t>
            </a:r>
            <a:endParaRPr lang="en-US" altLang="ko-KR" sz="1400" dirty="0" smtClean="0"/>
          </a:p>
          <a:p>
            <a:pPr>
              <a:lnSpc>
                <a:spcPct val="110000"/>
              </a:lnSpc>
            </a:pPr>
            <a:r>
              <a:rPr lang="en-US" altLang="ko-KR" sz="1400" dirty="0" smtClean="0"/>
              <a:t>#SK_ID_PREV</a:t>
            </a:r>
          </a:p>
          <a:p>
            <a:pPr>
              <a:lnSpc>
                <a:spcPct val="110000"/>
              </a:lnSpc>
            </a:pPr>
            <a:r>
              <a:rPr lang="en-US" altLang="ko-KR" sz="1400" dirty="0" smtClean="0"/>
              <a:t># MONTHS_BALANCE</a:t>
            </a:r>
            <a:endParaRPr lang="ko-KR" altLang="en-US" sz="1400" dirty="0" smtClean="0"/>
          </a:p>
        </p:txBody>
      </p:sp>
      <p:sp>
        <p:nvSpPr>
          <p:cNvPr id="3" name="TextBox 2"/>
          <p:cNvSpPr txBox="1"/>
          <p:nvPr/>
        </p:nvSpPr>
        <p:spPr>
          <a:xfrm>
            <a:off x="9178943" y="1041840"/>
            <a:ext cx="2859579" cy="1762010"/>
          </a:xfrm>
          <a:prstGeom prst="rect">
            <a:avLst/>
          </a:prstGeom>
          <a:noFill/>
        </p:spPr>
        <p:txBody>
          <a:bodyPr wrap="none" lIns="0" tIns="0" rIns="0" bIns="0" rtlCol="0">
            <a:noAutofit/>
          </a:bodyPr>
          <a:lstStyle/>
          <a:p>
            <a:pPr algn="ctr">
              <a:lnSpc>
                <a:spcPct val="150000"/>
              </a:lnSpc>
            </a:pPr>
            <a:r>
              <a:rPr lang="ko-KR" altLang="en-US" dirty="0" smtClean="0"/>
              <a:t>대출 유형</a:t>
            </a:r>
            <a:endParaRPr lang="en-US" altLang="ko-KR" dirty="0" smtClean="0"/>
          </a:p>
          <a:p>
            <a:pPr marL="285750" indent="-285750">
              <a:lnSpc>
                <a:spcPct val="150000"/>
              </a:lnSpc>
              <a:buFont typeface="Arial" panose="020B0604020202020204" pitchFamily="34" charset="0"/>
              <a:buChar char="•"/>
            </a:pPr>
            <a:r>
              <a:rPr lang="en-US" altLang="ko-KR" sz="1400" dirty="0" smtClean="0"/>
              <a:t>Mortgage(</a:t>
            </a:r>
            <a:r>
              <a:rPr lang="ko-KR" altLang="en-US" sz="1400" dirty="0" smtClean="0"/>
              <a:t>담보대출</a:t>
            </a:r>
            <a:r>
              <a:rPr lang="en-US" altLang="ko-KR" sz="1400" dirty="0" smtClean="0"/>
              <a:t>)</a:t>
            </a:r>
          </a:p>
          <a:p>
            <a:pPr marL="285750" indent="-285750">
              <a:lnSpc>
                <a:spcPct val="150000"/>
              </a:lnSpc>
              <a:buFont typeface="Arial" panose="020B0604020202020204" pitchFamily="34" charset="0"/>
              <a:buChar char="•"/>
            </a:pPr>
            <a:r>
              <a:rPr lang="en-US" altLang="ko-KR" sz="1400" dirty="0" smtClean="0"/>
              <a:t>POS(Consumer loan, </a:t>
            </a:r>
            <a:r>
              <a:rPr lang="ko-KR" altLang="en-US" sz="1400" dirty="0" smtClean="0"/>
              <a:t>자동차 할부</a:t>
            </a:r>
            <a:r>
              <a:rPr lang="en-US" altLang="ko-KR" sz="1400" dirty="0" smtClean="0"/>
              <a:t>)</a:t>
            </a:r>
          </a:p>
          <a:p>
            <a:pPr marL="285750" indent="-285750">
              <a:lnSpc>
                <a:spcPct val="150000"/>
              </a:lnSpc>
              <a:buFont typeface="Arial" panose="020B0604020202020204" pitchFamily="34" charset="0"/>
              <a:buChar char="•"/>
            </a:pPr>
            <a:r>
              <a:rPr lang="ko-KR" altLang="en-US" sz="1400" dirty="0" smtClean="0"/>
              <a:t>현금 대출</a:t>
            </a:r>
            <a:r>
              <a:rPr lang="en-US" altLang="ko-KR" sz="1400" dirty="0" smtClean="0"/>
              <a:t>(</a:t>
            </a:r>
            <a:r>
              <a:rPr lang="ko-KR" altLang="en-US" sz="1400" dirty="0" smtClean="0"/>
              <a:t>신용 대출</a:t>
            </a:r>
            <a:r>
              <a:rPr lang="en-US" altLang="ko-KR" sz="1400" dirty="0" smtClean="0"/>
              <a:t>)</a:t>
            </a:r>
          </a:p>
          <a:p>
            <a:pPr marL="285750" indent="-285750">
              <a:lnSpc>
                <a:spcPct val="150000"/>
              </a:lnSpc>
              <a:buFont typeface="Arial" panose="020B0604020202020204" pitchFamily="34" charset="0"/>
              <a:buChar char="•"/>
            </a:pPr>
            <a:r>
              <a:rPr lang="ko-KR" altLang="en-US" sz="1400" dirty="0" smtClean="0"/>
              <a:t>카드 대출</a:t>
            </a:r>
          </a:p>
        </p:txBody>
      </p:sp>
    </p:spTree>
    <p:extLst>
      <p:ext uri="{BB962C8B-B14F-4D97-AF65-F5344CB8AC3E}">
        <p14:creationId xmlns:p14="http://schemas.microsoft.com/office/powerpoint/2010/main" val="2461532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                                                                                                                                                     </a:t>
            </a:r>
            <a:endParaRPr lang="ko-KR" altLang="en-US" dirty="0"/>
          </a:p>
        </p:txBody>
      </p:sp>
      <p:grpSp>
        <p:nvGrpSpPr>
          <p:cNvPr id="15" name="그룹 14"/>
          <p:cNvGrpSpPr/>
          <p:nvPr/>
        </p:nvGrpSpPr>
        <p:grpSpPr>
          <a:xfrm>
            <a:off x="2005914" y="1404551"/>
            <a:ext cx="4359874" cy="4307816"/>
            <a:chOff x="992659" y="1709351"/>
            <a:chExt cx="4359874" cy="4307816"/>
          </a:xfrm>
        </p:grpSpPr>
        <p:sp>
          <p:nvSpPr>
            <p:cNvPr id="14" name="타원 13"/>
            <p:cNvSpPr/>
            <p:nvPr/>
          </p:nvSpPr>
          <p:spPr>
            <a:xfrm>
              <a:off x="1499288" y="2075362"/>
              <a:ext cx="3717670" cy="3707028"/>
            </a:xfrm>
            <a:prstGeom prst="ellipse">
              <a:avLst/>
            </a:prstGeom>
            <a:noFill/>
            <a:ln w="57150">
              <a:solidFill>
                <a:schemeClr val="accent5"/>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1" name="타원 10"/>
            <p:cNvSpPr/>
            <p:nvPr/>
          </p:nvSpPr>
          <p:spPr>
            <a:xfrm>
              <a:off x="992659" y="3538151"/>
              <a:ext cx="1346886" cy="1346886"/>
            </a:xfrm>
            <a:prstGeom prst="ellipse">
              <a:avLst/>
            </a:prstGeom>
            <a:solidFill>
              <a:schemeClr val="bg2">
                <a:lumMod val="1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상품 </a:t>
              </a:r>
              <a:endParaRPr lang="ko-KR" altLang="en-US" dirty="0"/>
            </a:p>
          </p:txBody>
        </p:sp>
        <p:sp>
          <p:nvSpPr>
            <p:cNvPr id="10" name="타원 9"/>
            <p:cNvSpPr/>
            <p:nvPr/>
          </p:nvSpPr>
          <p:spPr>
            <a:xfrm>
              <a:off x="3282778" y="1709351"/>
              <a:ext cx="1346886" cy="1346886"/>
            </a:xfrm>
            <a:prstGeom prst="ellipse">
              <a:avLst/>
            </a:prstGeom>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a:t>
              </a:r>
              <a:endParaRPr lang="ko-KR" altLang="en-US" dirty="0"/>
            </a:p>
          </p:txBody>
        </p:sp>
        <p:sp>
          <p:nvSpPr>
            <p:cNvPr id="12" name="타원 11"/>
            <p:cNvSpPr/>
            <p:nvPr/>
          </p:nvSpPr>
          <p:spPr>
            <a:xfrm>
              <a:off x="4005647" y="4670281"/>
              <a:ext cx="1346886" cy="1346886"/>
            </a:xfrm>
            <a:prstGeom prst="ellipse">
              <a:avLst/>
            </a:prstGeom>
            <a:solidFill>
              <a:srgbClr val="00B0F0"/>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조직</a:t>
              </a:r>
              <a:endParaRPr lang="ko-KR" altLang="en-US" dirty="0"/>
            </a:p>
          </p:txBody>
        </p:sp>
      </p:grpSp>
      <p:sp>
        <p:nvSpPr>
          <p:cNvPr id="16" name="직사각형 15"/>
          <p:cNvSpPr/>
          <p:nvPr/>
        </p:nvSpPr>
        <p:spPr>
          <a:xfrm>
            <a:off x="8149278" y="1556951"/>
            <a:ext cx="1210962" cy="1441622"/>
          </a:xfrm>
          <a:prstGeom prst="rect">
            <a:avLst/>
          </a:prstGeom>
          <a:solidFill>
            <a:schemeClr val="tx1"/>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청구</a:t>
            </a:r>
            <a:endParaRPr lang="ko-KR" altLang="en-US" dirty="0"/>
          </a:p>
        </p:txBody>
      </p:sp>
      <p:sp>
        <p:nvSpPr>
          <p:cNvPr id="17" name="직사각형 16"/>
          <p:cNvSpPr/>
          <p:nvPr/>
        </p:nvSpPr>
        <p:spPr>
          <a:xfrm>
            <a:off x="8144812" y="3821783"/>
            <a:ext cx="1210962" cy="1441622"/>
          </a:xfrm>
          <a:prstGeom prst="rect">
            <a:avLst/>
          </a:prstGeom>
          <a:solidFill>
            <a:schemeClr val="tx1"/>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수납</a:t>
            </a:r>
            <a:endParaRPr lang="ko-KR" altLang="en-US" dirty="0"/>
          </a:p>
        </p:txBody>
      </p:sp>
      <p:sp>
        <p:nvSpPr>
          <p:cNvPr id="18" name="직사각형 17"/>
          <p:cNvSpPr/>
          <p:nvPr/>
        </p:nvSpPr>
        <p:spPr>
          <a:xfrm>
            <a:off x="8144812" y="5585254"/>
            <a:ext cx="1210962" cy="609600"/>
          </a:xfrm>
          <a:prstGeom prst="rect">
            <a:avLst/>
          </a:prstGeom>
          <a:solidFill>
            <a:schemeClr val="tx1"/>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프로모션</a:t>
            </a:r>
            <a:endParaRPr lang="ko-KR" altLang="en-US" dirty="0"/>
          </a:p>
        </p:txBody>
      </p:sp>
      <p:sp>
        <p:nvSpPr>
          <p:cNvPr id="21" name="직사각형 20"/>
          <p:cNvSpPr/>
          <p:nvPr/>
        </p:nvSpPr>
        <p:spPr>
          <a:xfrm>
            <a:off x="2589772" y="1992526"/>
            <a:ext cx="906163" cy="673443"/>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주문 상품</a:t>
            </a:r>
            <a:endParaRPr lang="ko-KR" altLang="en-US" dirty="0"/>
          </a:p>
        </p:txBody>
      </p:sp>
      <p:sp>
        <p:nvSpPr>
          <p:cNvPr id="4" name="TextBox 3"/>
          <p:cNvSpPr txBox="1"/>
          <p:nvPr/>
        </p:nvSpPr>
        <p:spPr>
          <a:xfrm>
            <a:off x="395416" y="172995"/>
            <a:ext cx="11055179" cy="663717"/>
          </a:xfrm>
          <a:prstGeom prst="rect">
            <a:avLst/>
          </a:prstGeom>
          <a:noFill/>
        </p:spPr>
        <p:txBody>
          <a:bodyPr wrap="square" lIns="0" tIns="0" rIns="0" bIns="0" rtlCol="0">
            <a:noAutofit/>
          </a:bodyPr>
          <a:lstStyle/>
          <a:p>
            <a:pPr>
              <a:lnSpc>
                <a:spcPct val="110000"/>
              </a:lnSpc>
            </a:pPr>
            <a:endParaRPr lang="ko-KR" altLang="en-US" sz="1400" dirty="0" smtClean="0"/>
          </a:p>
        </p:txBody>
      </p:sp>
      <p:sp>
        <p:nvSpPr>
          <p:cNvPr id="5" name="TextBox 4"/>
          <p:cNvSpPr txBox="1"/>
          <p:nvPr/>
        </p:nvSpPr>
        <p:spPr>
          <a:xfrm>
            <a:off x="181232" y="305102"/>
            <a:ext cx="11664779" cy="531610"/>
          </a:xfrm>
          <a:prstGeom prst="rect">
            <a:avLst/>
          </a:prstGeom>
          <a:noFill/>
        </p:spPr>
        <p:txBody>
          <a:bodyPr wrap="square" lIns="0" tIns="0" rIns="0" bIns="0" rtlCol="0">
            <a:noAutofit/>
          </a:bodyPr>
          <a:lstStyle/>
          <a:p>
            <a:pPr>
              <a:lnSpc>
                <a:spcPct val="110000"/>
              </a:lnSpc>
            </a:pPr>
            <a:r>
              <a:rPr lang="ko-KR" altLang="en-US" sz="3200" dirty="0" smtClean="0"/>
              <a:t>데이터 모델 주요 도메인 </a:t>
            </a:r>
            <a:r>
              <a:rPr lang="en-US" altLang="ko-KR" sz="3200" dirty="0" smtClean="0"/>
              <a:t>– </a:t>
            </a:r>
            <a:r>
              <a:rPr lang="ko-KR" altLang="en-US" sz="3200" dirty="0" smtClean="0"/>
              <a:t>서비스 기업 예시</a:t>
            </a:r>
          </a:p>
        </p:txBody>
      </p:sp>
    </p:spTree>
    <p:extLst>
      <p:ext uri="{BB962C8B-B14F-4D97-AF65-F5344CB8AC3E}">
        <p14:creationId xmlns:p14="http://schemas.microsoft.com/office/powerpoint/2010/main" val="151293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Balance </a:t>
            </a:r>
            <a:r>
              <a:rPr lang="ko-KR" altLang="en-US" dirty="0" smtClean="0"/>
              <a:t>형태의 </a:t>
            </a:r>
            <a:r>
              <a:rPr lang="en-US" altLang="ko-KR" dirty="0" smtClean="0"/>
              <a:t>POS, INSTALLMENT, CREDIT_CARD FE</a:t>
            </a:r>
            <a:endParaRPr lang="ko-KR" altLang="en-US" dirty="0"/>
          </a:p>
        </p:txBody>
      </p:sp>
      <p:sp>
        <p:nvSpPr>
          <p:cNvPr id="4" name="직사각형 3"/>
          <p:cNvSpPr/>
          <p:nvPr/>
        </p:nvSpPr>
        <p:spPr>
          <a:xfrm>
            <a:off x="1663192" y="1729946"/>
            <a:ext cx="1693451" cy="1112108"/>
          </a:xfrm>
          <a:prstGeom prst="rect">
            <a:avLst/>
          </a:prstGeom>
          <a:solidFill>
            <a:schemeClr val="bg1">
              <a:lumMod val="7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5" name="직사각형 4"/>
          <p:cNvSpPr/>
          <p:nvPr/>
        </p:nvSpPr>
        <p:spPr>
          <a:xfrm>
            <a:off x="4222502" y="1729946"/>
            <a:ext cx="2106523" cy="642551"/>
          </a:xfrm>
          <a:prstGeom prst="rect">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6" name="직사각형 5"/>
          <p:cNvSpPr/>
          <p:nvPr/>
        </p:nvSpPr>
        <p:spPr>
          <a:xfrm>
            <a:off x="7708287" y="1713469"/>
            <a:ext cx="2106523" cy="321277"/>
          </a:xfrm>
          <a:prstGeom prst="rect">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8" name="TextBox 7"/>
          <p:cNvSpPr txBox="1"/>
          <p:nvPr/>
        </p:nvSpPr>
        <p:spPr>
          <a:xfrm>
            <a:off x="1733791" y="1433957"/>
            <a:ext cx="1565189" cy="304800"/>
          </a:xfrm>
          <a:prstGeom prst="rect">
            <a:avLst/>
          </a:prstGeom>
          <a:noFill/>
        </p:spPr>
        <p:txBody>
          <a:bodyPr wrap="none" lIns="0" tIns="0" rIns="0" bIns="0" rtlCol="0">
            <a:noAutofit/>
          </a:bodyPr>
          <a:lstStyle/>
          <a:p>
            <a:pPr>
              <a:lnSpc>
                <a:spcPct val="110000"/>
              </a:lnSpc>
            </a:pPr>
            <a:r>
              <a:rPr lang="en-US" altLang="ko-KR" sz="1400" dirty="0" smtClean="0"/>
              <a:t>POS_CASH_BALANCE</a:t>
            </a:r>
            <a:endParaRPr lang="ko-KR" altLang="en-US" sz="1400" dirty="0" smtClean="0"/>
          </a:p>
        </p:txBody>
      </p:sp>
      <p:sp>
        <p:nvSpPr>
          <p:cNvPr id="9" name="TextBox 8"/>
          <p:cNvSpPr txBox="1"/>
          <p:nvPr/>
        </p:nvSpPr>
        <p:spPr>
          <a:xfrm>
            <a:off x="4165427" y="1268627"/>
            <a:ext cx="2220671" cy="304800"/>
          </a:xfrm>
          <a:prstGeom prst="rect">
            <a:avLst/>
          </a:prstGeom>
          <a:noFill/>
        </p:spPr>
        <p:txBody>
          <a:bodyPr wrap="none" lIns="0" tIns="0" rIns="0" bIns="0" rtlCol="0">
            <a:noAutofit/>
          </a:bodyPr>
          <a:lstStyle/>
          <a:p>
            <a:pPr>
              <a:lnSpc>
                <a:spcPct val="110000"/>
              </a:lnSpc>
            </a:pPr>
            <a:r>
              <a:rPr lang="ko-KR" altLang="en-US" sz="1200" dirty="0" smtClean="0"/>
              <a:t>연체 여부</a:t>
            </a:r>
            <a:r>
              <a:rPr lang="en-US" altLang="ko-KR" sz="1200" dirty="0" smtClean="0"/>
              <a:t>, </a:t>
            </a:r>
            <a:r>
              <a:rPr lang="ko-KR" altLang="en-US" sz="1200" dirty="0" smtClean="0"/>
              <a:t>연체 기간 가공</a:t>
            </a:r>
            <a:endParaRPr lang="en-US" altLang="ko-KR" sz="1200" dirty="0" smtClean="0"/>
          </a:p>
          <a:p>
            <a:pPr>
              <a:lnSpc>
                <a:spcPct val="110000"/>
              </a:lnSpc>
            </a:pPr>
            <a:r>
              <a:rPr lang="ko-KR" altLang="en-US" sz="1200" dirty="0" smtClean="0"/>
              <a:t>및 </a:t>
            </a:r>
            <a:r>
              <a:rPr lang="en-US" altLang="ko-KR" sz="1200" dirty="0" smtClean="0"/>
              <a:t>SK_ID_CURR </a:t>
            </a:r>
            <a:r>
              <a:rPr lang="ko-KR" altLang="en-US" sz="1200" dirty="0" smtClean="0"/>
              <a:t>레벨로 </a:t>
            </a:r>
            <a:r>
              <a:rPr lang="en-US" altLang="ko-KR" sz="1200" dirty="0" smtClean="0"/>
              <a:t>Aggregation</a:t>
            </a:r>
            <a:endParaRPr lang="ko-KR" altLang="en-US" sz="1200" dirty="0" smtClean="0"/>
          </a:p>
        </p:txBody>
      </p:sp>
      <p:sp>
        <p:nvSpPr>
          <p:cNvPr id="10" name="TextBox 9"/>
          <p:cNvSpPr txBox="1"/>
          <p:nvPr/>
        </p:nvSpPr>
        <p:spPr>
          <a:xfrm>
            <a:off x="7594140" y="1252151"/>
            <a:ext cx="2307744" cy="304800"/>
          </a:xfrm>
          <a:prstGeom prst="rect">
            <a:avLst/>
          </a:prstGeom>
          <a:noFill/>
        </p:spPr>
        <p:txBody>
          <a:bodyPr wrap="none" lIns="0" tIns="0" rIns="0" bIns="0" rtlCol="0">
            <a:noAutofit/>
          </a:bodyPr>
          <a:lstStyle/>
          <a:p>
            <a:pPr algn="ctr">
              <a:lnSpc>
                <a:spcPct val="110000"/>
              </a:lnSpc>
            </a:pPr>
            <a:r>
              <a:rPr lang="en-US" altLang="ko-KR" sz="1200" dirty="0" smtClean="0"/>
              <a:t>MONTHS_BALANCE</a:t>
            </a:r>
            <a:r>
              <a:rPr lang="ko-KR" altLang="en-US" sz="1200" dirty="0" smtClean="0"/>
              <a:t>가 비교적 </a:t>
            </a:r>
            <a:endParaRPr lang="en-US" altLang="ko-KR" sz="1200" dirty="0" smtClean="0"/>
          </a:p>
          <a:p>
            <a:pPr algn="ctr">
              <a:lnSpc>
                <a:spcPct val="110000"/>
              </a:lnSpc>
            </a:pPr>
            <a:r>
              <a:rPr lang="ko-KR" altLang="en-US" sz="1200" dirty="0" smtClean="0"/>
              <a:t>최근 데이터만 별도 가공</a:t>
            </a:r>
          </a:p>
        </p:txBody>
      </p:sp>
      <p:sp>
        <p:nvSpPr>
          <p:cNvPr id="11" name="덧셈 기호 10"/>
          <p:cNvSpPr/>
          <p:nvPr/>
        </p:nvSpPr>
        <p:spPr>
          <a:xfrm>
            <a:off x="6726213" y="1713469"/>
            <a:ext cx="588989" cy="568411"/>
          </a:xfrm>
          <a:prstGeom prst="mathPlus">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2" name="줄무늬가 있는 오른쪽 화살표 11"/>
          <p:cNvSpPr/>
          <p:nvPr/>
        </p:nvSpPr>
        <p:spPr>
          <a:xfrm>
            <a:off x="3555237" y="1805487"/>
            <a:ext cx="444843" cy="484632"/>
          </a:xfrm>
          <a:prstGeom prst="stripedRightArrow">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9" name="직사각형 28"/>
          <p:cNvSpPr/>
          <p:nvPr/>
        </p:nvSpPr>
        <p:spPr>
          <a:xfrm>
            <a:off x="1663192" y="3525790"/>
            <a:ext cx="1693451" cy="1112108"/>
          </a:xfrm>
          <a:prstGeom prst="rect">
            <a:avLst/>
          </a:prstGeom>
          <a:solidFill>
            <a:schemeClr val="bg1">
              <a:lumMod val="7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0" name="직사각형 29"/>
          <p:cNvSpPr/>
          <p:nvPr/>
        </p:nvSpPr>
        <p:spPr>
          <a:xfrm>
            <a:off x="4222502" y="3525790"/>
            <a:ext cx="2106523" cy="642551"/>
          </a:xfrm>
          <a:prstGeom prst="rect">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1" name="직사각형 30"/>
          <p:cNvSpPr/>
          <p:nvPr/>
        </p:nvSpPr>
        <p:spPr>
          <a:xfrm>
            <a:off x="7708287" y="3509313"/>
            <a:ext cx="2106523" cy="321277"/>
          </a:xfrm>
          <a:prstGeom prst="rect">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2" name="TextBox 31"/>
          <p:cNvSpPr txBox="1"/>
          <p:nvPr/>
        </p:nvSpPr>
        <p:spPr>
          <a:xfrm>
            <a:off x="1481074" y="3286889"/>
            <a:ext cx="1565189" cy="304800"/>
          </a:xfrm>
          <a:prstGeom prst="rect">
            <a:avLst/>
          </a:prstGeom>
          <a:noFill/>
        </p:spPr>
        <p:txBody>
          <a:bodyPr wrap="none" lIns="0" tIns="0" rIns="0" bIns="0" rtlCol="0">
            <a:noAutofit/>
          </a:bodyPr>
          <a:lstStyle/>
          <a:p>
            <a:pPr>
              <a:lnSpc>
                <a:spcPct val="110000"/>
              </a:lnSpc>
            </a:pPr>
            <a:r>
              <a:rPr lang="en-US" altLang="ko-KR" sz="1400" dirty="0" smtClean="0"/>
              <a:t>INSTALLMENTS_PAYMENTS</a:t>
            </a:r>
            <a:endParaRPr lang="ko-KR" altLang="en-US" sz="1400" dirty="0" smtClean="0"/>
          </a:p>
        </p:txBody>
      </p:sp>
      <p:sp>
        <p:nvSpPr>
          <p:cNvPr id="33" name="TextBox 32"/>
          <p:cNvSpPr txBox="1"/>
          <p:nvPr/>
        </p:nvSpPr>
        <p:spPr>
          <a:xfrm>
            <a:off x="4165426" y="2893825"/>
            <a:ext cx="2220671" cy="304800"/>
          </a:xfrm>
          <a:prstGeom prst="rect">
            <a:avLst/>
          </a:prstGeom>
          <a:noFill/>
        </p:spPr>
        <p:txBody>
          <a:bodyPr wrap="none" lIns="0" tIns="0" rIns="0" bIns="0" rtlCol="0">
            <a:noAutofit/>
          </a:bodyPr>
          <a:lstStyle/>
          <a:p>
            <a:pPr>
              <a:lnSpc>
                <a:spcPct val="110000"/>
              </a:lnSpc>
            </a:pPr>
            <a:r>
              <a:rPr lang="ko-KR" altLang="en-US" sz="1200" dirty="0" smtClean="0"/>
              <a:t>예정 </a:t>
            </a:r>
            <a:r>
              <a:rPr lang="ko-KR" altLang="en-US" sz="1200" dirty="0" err="1" smtClean="0"/>
              <a:t>납부금액과</a:t>
            </a:r>
            <a:r>
              <a:rPr lang="ko-KR" altLang="en-US" sz="1200" dirty="0" smtClean="0"/>
              <a:t> 실제 납부 금액 차이</a:t>
            </a:r>
            <a:endParaRPr lang="en-US" altLang="ko-KR" sz="1200" dirty="0" smtClean="0"/>
          </a:p>
          <a:p>
            <a:pPr>
              <a:lnSpc>
                <a:spcPct val="110000"/>
              </a:lnSpc>
            </a:pPr>
            <a:r>
              <a:rPr lang="ko-KR" altLang="en-US" sz="1200" dirty="0" smtClean="0"/>
              <a:t>예정 일자 대비 실제 납부 일자 비교</a:t>
            </a:r>
            <a:endParaRPr lang="en-US" altLang="ko-KR" sz="1200" dirty="0" smtClean="0"/>
          </a:p>
          <a:p>
            <a:pPr>
              <a:lnSpc>
                <a:spcPct val="110000"/>
              </a:lnSpc>
            </a:pPr>
            <a:r>
              <a:rPr lang="ko-KR" altLang="en-US" sz="1200" dirty="0" smtClean="0"/>
              <a:t>및 </a:t>
            </a:r>
            <a:r>
              <a:rPr lang="en-US" altLang="ko-KR" sz="1200" dirty="0" smtClean="0"/>
              <a:t>SK_ID_CURR </a:t>
            </a:r>
            <a:r>
              <a:rPr lang="ko-KR" altLang="en-US" sz="1200" dirty="0" smtClean="0"/>
              <a:t>레벨로 </a:t>
            </a:r>
            <a:r>
              <a:rPr lang="en-US" altLang="ko-KR" sz="1200" dirty="0" smtClean="0"/>
              <a:t>Aggregation</a:t>
            </a:r>
            <a:endParaRPr lang="ko-KR" altLang="en-US" sz="1200" dirty="0" smtClean="0"/>
          </a:p>
        </p:txBody>
      </p:sp>
      <p:sp>
        <p:nvSpPr>
          <p:cNvPr id="34" name="TextBox 33"/>
          <p:cNvSpPr txBox="1"/>
          <p:nvPr/>
        </p:nvSpPr>
        <p:spPr>
          <a:xfrm>
            <a:off x="7594140" y="3047995"/>
            <a:ext cx="2307744" cy="304800"/>
          </a:xfrm>
          <a:prstGeom prst="rect">
            <a:avLst/>
          </a:prstGeom>
          <a:noFill/>
        </p:spPr>
        <p:txBody>
          <a:bodyPr wrap="none" lIns="0" tIns="0" rIns="0" bIns="0" rtlCol="0">
            <a:noAutofit/>
          </a:bodyPr>
          <a:lstStyle/>
          <a:p>
            <a:pPr algn="ctr">
              <a:lnSpc>
                <a:spcPct val="110000"/>
              </a:lnSpc>
            </a:pPr>
            <a:r>
              <a:rPr lang="en-US" altLang="ko-KR" sz="1200" dirty="0" smtClean="0"/>
              <a:t>DAYS_ENTRY_PAYMENT</a:t>
            </a:r>
            <a:r>
              <a:rPr lang="ko-KR" altLang="en-US" sz="1200" dirty="0" smtClean="0"/>
              <a:t>가 비교적 </a:t>
            </a:r>
            <a:endParaRPr lang="en-US" altLang="ko-KR" sz="1200" dirty="0" smtClean="0"/>
          </a:p>
          <a:p>
            <a:pPr algn="ctr">
              <a:lnSpc>
                <a:spcPct val="110000"/>
              </a:lnSpc>
            </a:pPr>
            <a:r>
              <a:rPr lang="ko-KR" altLang="en-US" sz="1200" dirty="0" smtClean="0"/>
              <a:t>최근 데이터만 별도 가공</a:t>
            </a:r>
          </a:p>
        </p:txBody>
      </p:sp>
      <p:sp>
        <p:nvSpPr>
          <p:cNvPr id="35" name="덧셈 기호 34"/>
          <p:cNvSpPr/>
          <p:nvPr/>
        </p:nvSpPr>
        <p:spPr>
          <a:xfrm>
            <a:off x="6726213" y="3509313"/>
            <a:ext cx="588989" cy="568411"/>
          </a:xfrm>
          <a:prstGeom prst="mathPlus">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6" name="줄무늬가 있는 오른쪽 화살표 35"/>
          <p:cNvSpPr/>
          <p:nvPr/>
        </p:nvSpPr>
        <p:spPr>
          <a:xfrm>
            <a:off x="3555237" y="3601331"/>
            <a:ext cx="444843" cy="484632"/>
          </a:xfrm>
          <a:prstGeom prst="stripedRightArrow">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7" name="직사각형 36"/>
          <p:cNvSpPr/>
          <p:nvPr/>
        </p:nvSpPr>
        <p:spPr>
          <a:xfrm>
            <a:off x="1663192" y="5478162"/>
            <a:ext cx="1693451" cy="1112108"/>
          </a:xfrm>
          <a:prstGeom prst="rect">
            <a:avLst/>
          </a:prstGeom>
          <a:solidFill>
            <a:schemeClr val="bg1">
              <a:lumMod val="75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8" name="직사각형 37"/>
          <p:cNvSpPr/>
          <p:nvPr/>
        </p:nvSpPr>
        <p:spPr>
          <a:xfrm>
            <a:off x="4222502" y="5478162"/>
            <a:ext cx="2106523" cy="642551"/>
          </a:xfrm>
          <a:prstGeom prst="rect">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9" name="직사각형 38"/>
          <p:cNvSpPr/>
          <p:nvPr/>
        </p:nvSpPr>
        <p:spPr>
          <a:xfrm>
            <a:off x="7708287" y="5461685"/>
            <a:ext cx="2106523" cy="321277"/>
          </a:xfrm>
          <a:prstGeom prst="rect">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40" name="TextBox 39"/>
          <p:cNvSpPr txBox="1"/>
          <p:nvPr/>
        </p:nvSpPr>
        <p:spPr>
          <a:xfrm>
            <a:off x="1627604" y="5181020"/>
            <a:ext cx="1565189" cy="304800"/>
          </a:xfrm>
          <a:prstGeom prst="rect">
            <a:avLst/>
          </a:prstGeom>
          <a:noFill/>
        </p:spPr>
        <p:txBody>
          <a:bodyPr wrap="none" lIns="0" tIns="0" rIns="0" bIns="0" rtlCol="0">
            <a:noAutofit/>
          </a:bodyPr>
          <a:lstStyle/>
          <a:p>
            <a:pPr>
              <a:lnSpc>
                <a:spcPct val="110000"/>
              </a:lnSpc>
            </a:pPr>
            <a:r>
              <a:rPr lang="en-US" altLang="ko-KR" sz="1400" dirty="0" smtClean="0"/>
              <a:t>CREDIT_CARD_BALANCE</a:t>
            </a:r>
            <a:endParaRPr lang="ko-KR" altLang="en-US" sz="1400" dirty="0" smtClean="0"/>
          </a:p>
        </p:txBody>
      </p:sp>
      <p:sp>
        <p:nvSpPr>
          <p:cNvPr id="41" name="TextBox 40"/>
          <p:cNvSpPr txBox="1"/>
          <p:nvPr/>
        </p:nvSpPr>
        <p:spPr>
          <a:xfrm>
            <a:off x="4165427" y="5016843"/>
            <a:ext cx="2220671" cy="304800"/>
          </a:xfrm>
          <a:prstGeom prst="rect">
            <a:avLst/>
          </a:prstGeom>
          <a:noFill/>
        </p:spPr>
        <p:txBody>
          <a:bodyPr wrap="none" lIns="0" tIns="0" rIns="0" bIns="0" rtlCol="0">
            <a:noAutofit/>
          </a:bodyPr>
          <a:lstStyle/>
          <a:p>
            <a:pPr>
              <a:lnSpc>
                <a:spcPct val="110000"/>
              </a:lnSpc>
            </a:pPr>
            <a:r>
              <a:rPr lang="ko-KR" altLang="en-US" sz="1200" dirty="0" smtClean="0"/>
              <a:t>월별 카드 </a:t>
            </a:r>
            <a:r>
              <a:rPr lang="ko-KR" altLang="en-US" sz="1200" dirty="0" err="1" smtClean="0"/>
              <a:t>허용한도</a:t>
            </a:r>
            <a:r>
              <a:rPr lang="ko-KR" altLang="en-US" sz="1200" dirty="0" smtClean="0"/>
              <a:t> 잔고와 인출 금액 비율</a:t>
            </a:r>
            <a:endParaRPr lang="en-US" altLang="ko-KR" sz="1200" dirty="0" smtClean="0"/>
          </a:p>
          <a:p>
            <a:pPr>
              <a:lnSpc>
                <a:spcPct val="110000"/>
              </a:lnSpc>
            </a:pPr>
            <a:r>
              <a:rPr lang="ko-KR" altLang="en-US" sz="1200" dirty="0" smtClean="0"/>
              <a:t>및 </a:t>
            </a:r>
            <a:r>
              <a:rPr lang="en-US" altLang="ko-KR" sz="1200" dirty="0" smtClean="0"/>
              <a:t>SK_ID_CURR </a:t>
            </a:r>
            <a:r>
              <a:rPr lang="ko-KR" altLang="en-US" sz="1200" dirty="0" smtClean="0"/>
              <a:t>레벨로 </a:t>
            </a:r>
            <a:r>
              <a:rPr lang="en-US" altLang="ko-KR" sz="1200" dirty="0" smtClean="0"/>
              <a:t>Aggregation</a:t>
            </a:r>
            <a:endParaRPr lang="ko-KR" altLang="en-US" sz="1200" dirty="0" smtClean="0"/>
          </a:p>
        </p:txBody>
      </p:sp>
      <p:sp>
        <p:nvSpPr>
          <p:cNvPr id="42" name="TextBox 41"/>
          <p:cNvSpPr txBox="1"/>
          <p:nvPr/>
        </p:nvSpPr>
        <p:spPr>
          <a:xfrm>
            <a:off x="7594140" y="5000367"/>
            <a:ext cx="2307744" cy="304800"/>
          </a:xfrm>
          <a:prstGeom prst="rect">
            <a:avLst/>
          </a:prstGeom>
          <a:noFill/>
        </p:spPr>
        <p:txBody>
          <a:bodyPr wrap="none" lIns="0" tIns="0" rIns="0" bIns="0" rtlCol="0">
            <a:noAutofit/>
          </a:bodyPr>
          <a:lstStyle/>
          <a:p>
            <a:pPr algn="ctr">
              <a:lnSpc>
                <a:spcPct val="110000"/>
              </a:lnSpc>
            </a:pPr>
            <a:r>
              <a:rPr lang="en-US" altLang="ko-KR" sz="1200" dirty="0" smtClean="0"/>
              <a:t>MONTHS_BALANCE</a:t>
            </a:r>
            <a:r>
              <a:rPr lang="ko-KR" altLang="en-US" sz="1200" dirty="0" smtClean="0"/>
              <a:t>가 비교적 </a:t>
            </a:r>
            <a:endParaRPr lang="en-US" altLang="ko-KR" sz="1200" dirty="0" smtClean="0"/>
          </a:p>
          <a:p>
            <a:pPr algn="ctr">
              <a:lnSpc>
                <a:spcPct val="110000"/>
              </a:lnSpc>
            </a:pPr>
            <a:r>
              <a:rPr lang="ko-KR" altLang="en-US" sz="1200" dirty="0" smtClean="0"/>
              <a:t>최근 데이터만 별도 가공</a:t>
            </a:r>
          </a:p>
        </p:txBody>
      </p:sp>
      <p:sp>
        <p:nvSpPr>
          <p:cNvPr id="43" name="덧셈 기호 42"/>
          <p:cNvSpPr/>
          <p:nvPr/>
        </p:nvSpPr>
        <p:spPr>
          <a:xfrm>
            <a:off x="6726213" y="5461685"/>
            <a:ext cx="588989" cy="568411"/>
          </a:xfrm>
          <a:prstGeom prst="mathPlus">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44" name="줄무늬가 있는 오른쪽 화살표 43"/>
          <p:cNvSpPr/>
          <p:nvPr/>
        </p:nvSpPr>
        <p:spPr>
          <a:xfrm>
            <a:off x="3555237" y="5553703"/>
            <a:ext cx="444843" cy="484632"/>
          </a:xfrm>
          <a:prstGeom prst="stripedRightArrow">
            <a:avLst/>
          </a:prstGeom>
          <a:solidFill>
            <a:schemeClr val="bg1">
              <a:lumMod val="5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46" name="TextBox 45"/>
          <p:cNvSpPr txBox="1"/>
          <p:nvPr/>
        </p:nvSpPr>
        <p:spPr>
          <a:xfrm>
            <a:off x="6532919" y="1437500"/>
            <a:ext cx="914400" cy="285608"/>
          </a:xfrm>
          <a:prstGeom prst="rect">
            <a:avLst/>
          </a:prstGeom>
          <a:noFill/>
        </p:spPr>
        <p:txBody>
          <a:bodyPr wrap="none" lIns="0" tIns="0" rIns="0" bIns="0" rtlCol="0">
            <a:noAutofit/>
          </a:bodyPr>
          <a:lstStyle/>
          <a:p>
            <a:pPr algn="ctr">
              <a:lnSpc>
                <a:spcPct val="110000"/>
              </a:lnSpc>
            </a:pPr>
            <a:r>
              <a:rPr lang="en-US" altLang="ko-KR" dirty="0" smtClean="0"/>
              <a:t>Join</a:t>
            </a:r>
            <a:endParaRPr lang="ko-KR" altLang="en-US" dirty="0" smtClean="0"/>
          </a:p>
        </p:txBody>
      </p:sp>
      <p:sp>
        <p:nvSpPr>
          <p:cNvPr id="47" name="TextBox 46"/>
          <p:cNvSpPr txBox="1"/>
          <p:nvPr/>
        </p:nvSpPr>
        <p:spPr>
          <a:xfrm>
            <a:off x="6532919" y="3240182"/>
            <a:ext cx="914400" cy="285608"/>
          </a:xfrm>
          <a:prstGeom prst="rect">
            <a:avLst/>
          </a:prstGeom>
          <a:noFill/>
        </p:spPr>
        <p:txBody>
          <a:bodyPr wrap="none" lIns="0" tIns="0" rIns="0" bIns="0" rtlCol="0">
            <a:noAutofit/>
          </a:bodyPr>
          <a:lstStyle/>
          <a:p>
            <a:pPr algn="ctr">
              <a:lnSpc>
                <a:spcPct val="110000"/>
              </a:lnSpc>
            </a:pPr>
            <a:r>
              <a:rPr lang="en-US" altLang="ko-KR" dirty="0" smtClean="0"/>
              <a:t>Join</a:t>
            </a:r>
            <a:endParaRPr lang="ko-KR" altLang="en-US" dirty="0" smtClean="0"/>
          </a:p>
        </p:txBody>
      </p:sp>
      <p:sp>
        <p:nvSpPr>
          <p:cNvPr id="48" name="TextBox 47"/>
          <p:cNvSpPr txBox="1"/>
          <p:nvPr/>
        </p:nvSpPr>
        <p:spPr>
          <a:xfrm>
            <a:off x="6532919" y="5200212"/>
            <a:ext cx="914400" cy="285608"/>
          </a:xfrm>
          <a:prstGeom prst="rect">
            <a:avLst/>
          </a:prstGeom>
          <a:noFill/>
        </p:spPr>
        <p:txBody>
          <a:bodyPr wrap="none" lIns="0" tIns="0" rIns="0" bIns="0" rtlCol="0">
            <a:noAutofit/>
          </a:bodyPr>
          <a:lstStyle/>
          <a:p>
            <a:pPr algn="ctr">
              <a:lnSpc>
                <a:spcPct val="110000"/>
              </a:lnSpc>
            </a:pPr>
            <a:r>
              <a:rPr lang="en-US" altLang="ko-KR" dirty="0" smtClean="0"/>
              <a:t>Join</a:t>
            </a:r>
            <a:endParaRPr lang="ko-KR" altLang="en-US" dirty="0" smtClean="0"/>
          </a:p>
        </p:txBody>
      </p:sp>
    </p:spTree>
    <p:extLst>
      <p:ext uri="{BB962C8B-B14F-4D97-AF65-F5344CB8AC3E}">
        <p14:creationId xmlns:p14="http://schemas.microsoft.com/office/powerpoint/2010/main" val="6256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531289" y="1524001"/>
            <a:ext cx="11129420" cy="3954161"/>
          </a:xfrm>
        </p:spPr>
        <p:txBody>
          <a:bodyPr anchor="ctr">
            <a:normAutofit/>
          </a:bodyPr>
          <a:lstStyle/>
          <a:p>
            <a:pPr marL="0" indent="0" algn="ctr">
              <a:buNone/>
            </a:pPr>
            <a:r>
              <a:rPr lang="en-US" altLang="ko-KR" sz="3600" dirty="0" err="1" smtClean="0"/>
              <a:t>LightGBM</a:t>
            </a:r>
            <a:r>
              <a:rPr lang="en-US" altLang="ko-KR" sz="3600" dirty="0" smtClean="0"/>
              <a:t> </a:t>
            </a:r>
            <a:r>
              <a:rPr lang="ko-KR" altLang="en-US" sz="3600" dirty="0" err="1" smtClean="0"/>
              <a:t>하이퍼</a:t>
            </a:r>
            <a:r>
              <a:rPr lang="ko-KR" altLang="en-US" sz="3600" dirty="0" smtClean="0"/>
              <a:t> </a:t>
            </a:r>
            <a:r>
              <a:rPr lang="ko-KR" altLang="en-US" sz="3600" dirty="0" err="1" smtClean="0"/>
              <a:t>파라미터</a:t>
            </a:r>
            <a:r>
              <a:rPr lang="ko-KR" altLang="en-US" sz="3600" dirty="0" smtClean="0"/>
              <a:t> 튜닝</a:t>
            </a:r>
            <a:endParaRPr lang="ko-KR" altLang="en-US" sz="3600" dirty="0"/>
          </a:p>
        </p:txBody>
      </p:sp>
    </p:spTree>
    <p:extLst>
      <p:ext uri="{BB962C8B-B14F-4D97-AF65-F5344CB8AC3E}">
        <p14:creationId xmlns:p14="http://schemas.microsoft.com/office/powerpoint/2010/main" val="3455034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XGBoost</a:t>
            </a:r>
            <a:r>
              <a:rPr lang="ko-KR" altLang="en-US" dirty="0" smtClean="0"/>
              <a:t>와 </a:t>
            </a:r>
            <a:r>
              <a:rPr lang="en-US" altLang="ko-KR" dirty="0" err="1" smtClean="0"/>
              <a:t>LightGBM</a:t>
            </a:r>
            <a:endParaRPr lang="ko-KR" altLang="en-US" dirty="0"/>
          </a:p>
        </p:txBody>
      </p:sp>
      <p:sp>
        <p:nvSpPr>
          <p:cNvPr id="6" name="TextBox 5"/>
          <p:cNvSpPr txBox="1"/>
          <p:nvPr/>
        </p:nvSpPr>
        <p:spPr>
          <a:xfrm>
            <a:off x="531950" y="1499285"/>
            <a:ext cx="11297585" cy="2224217"/>
          </a:xfrm>
          <a:prstGeom prst="rect">
            <a:avLst/>
          </a:prstGeom>
          <a:noFill/>
        </p:spPr>
        <p:txBody>
          <a:bodyPr wrap="square" lIns="0" tIns="0" rIns="0" bIns="0" rtlCol="0">
            <a:noAutofit/>
          </a:bodyPr>
          <a:lstStyle/>
          <a:p>
            <a:pPr marL="285750" indent="-285750">
              <a:lnSpc>
                <a:spcPct val="150000"/>
              </a:lnSpc>
              <a:buFont typeface="Arial" panose="020B0604020202020204" pitchFamily="34" charset="0"/>
              <a:buChar char="•"/>
            </a:pPr>
            <a:r>
              <a:rPr lang="en-US" altLang="ko-KR" sz="1400" dirty="0" smtClean="0"/>
              <a:t>Tree</a:t>
            </a:r>
            <a:r>
              <a:rPr lang="ko-KR" altLang="en-US" sz="1400" dirty="0" smtClean="0"/>
              <a:t>기반 </a:t>
            </a:r>
            <a:r>
              <a:rPr lang="en-US" altLang="ko-KR" sz="1400" dirty="0" smtClean="0"/>
              <a:t>Gradient Boosting </a:t>
            </a:r>
            <a:r>
              <a:rPr lang="ko-KR" altLang="en-US" sz="1400" dirty="0" smtClean="0"/>
              <a:t>방식 알고리즘이 모델 성능의 우수성은 인정되나 학습 시간이 너무 오래 걸리는 문제가 존재</a:t>
            </a:r>
            <a:endParaRPr lang="en-US" altLang="ko-KR" sz="1400" dirty="0" smtClean="0"/>
          </a:p>
          <a:p>
            <a:pPr marL="285750" indent="-285750">
              <a:lnSpc>
                <a:spcPct val="150000"/>
              </a:lnSpc>
              <a:buFont typeface="Arial" panose="020B0604020202020204" pitchFamily="34" charset="0"/>
              <a:buChar char="•"/>
            </a:pPr>
            <a:r>
              <a:rPr lang="en-US" altLang="ko-KR" sz="1400" dirty="0" err="1" smtClean="0"/>
              <a:t>XGBoost</a:t>
            </a:r>
            <a:r>
              <a:rPr lang="ko-KR" altLang="en-US" sz="1400" dirty="0" smtClean="0"/>
              <a:t>가 </a:t>
            </a:r>
            <a:r>
              <a:rPr lang="en-US" altLang="ko-KR" sz="1400" dirty="0" smtClean="0"/>
              <a:t>2016</a:t>
            </a:r>
            <a:r>
              <a:rPr lang="ko-KR" altLang="en-US" sz="1400" dirty="0" smtClean="0"/>
              <a:t>년에 발표된 이후 더욱 </a:t>
            </a:r>
            <a:r>
              <a:rPr lang="en-US" altLang="ko-KR" sz="1400" dirty="0" smtClean="0"/>
              <a:t>Gradient Boosting </a:t>
            </a:r>
            <a:r>
              <a:rPr lang="ko-KR" altLang="en-US" sz="1400" dirty="0" smtClean="0"/>
              <a:t>방식이 인기를 얻게 됨</a:t>
            </a:r>
            <a:r>
              <a:rPr lang="en-US" altLang="ko-KR" sz="1400" dirty="0" smtClean="0"/>
              <a:t>. </a:t>
            </a:r>
          </a:p>
          <a:p>
            <a:pPr marL="285750" indent="-285750">
              <a:lnSpc>
                <a:spcPct val="150000"/>
              </a:lnSpc>
              <a:buFont typeface="Arial" panose="020B0604020202020204" pitchFamily="34" charset="0"/>
              <a:buChar char="•"/>
            </a:pPr>
            <a:r>
              <a:rPr lang="en-US" altLang="ko-KR" sz="1400" dirty="0" err="1" smtClean="0"/>
              <a:t>XGBoost</a:t>
            </a:r>
            <a:r>
              <a:rPr lang="ko-KR" altLang="en-US" sz="1400" dirty="0" smtClean="0"/>
              <a:t>의 경우 모델 성능은 물론이고 병렬 학습이 가능하여 기존 방식 보다 학습 시간을 대폭 단축</a:t>
            </a:r>
            <a:endParaRPr lang="en-US" altLang="ko-KR" sz="1400" dirty="0" smtClean="0"/>
          </a:p>
          <a:p>
            <a:pPr marL="285750" indent="-285750">
              <a:lnSpc>
                <a:spcPct val="150000"/>
              </a:lnSpc>
              <a:buFont typeface="Arial" panose="020B0604020202020204" pitchFamily="34" charset="0"/>
              <a:buChar char="•"/>
            </a:pPr>
            <a:r>
              <a:rPr lang="ko-KR" altLang="en-US" sz="1400" dirty="0" smtClean="0"/>
              <a:t>하지만  </a:t>
            </a:r>
            <a:r>
              <a:rPr lang="en-US" altLang="ko-KR" sz="1400" dirty="0" err="1" smtClean="0"/>
              <a:t>XGBoost</a:t>
            </a:r>
            <a:r>
              <a:rPr lang="en-US" altLang="ko-KR" sz="1400" dirty="0" smtClean="0"/>
              <a:t> </a:t>
            </a:r>
            <a:r>
              <a:rPr lang="ko-KR" altLang="en-US" sz="1400" dirty="0" smtClean="0"/>
              <a:t>도 대용량 데이터에 대해서는 학습 시간이 오래 걸림</a:t>
            </a:r>
            <a:r>
              <a:rPr lang="en-US" altLang="ko-KR" sz="1400" dirty="0" smtClean="0"/>
              <a:t>. </a:t>
            </a:r>
          </a:p>
          <a:p>
            <a:pPr marL="285750" indent="-285750">
              <a:lnSpc>
                <a:spcPct val="150000"/>
              </a:lnSpc>
              <a:buFont typeface="Arial" panose="020B0604020202020204" pitchFamily="34" charset="0"/>
              <a:buChar char="•"/>
            </a:pPr>
            <a:r>
              <a:rPr lang="en-US" altLang="ko-KR" sz="1400" dirty="0" err="1" smtClean="0"/>
              <a:t>LightGBM</a:t>
            </a:r>
            <a:r>
              <a:rPr lang="ko-KR" altLang="en-US" sz="1400" dirty="0" smtClean="0"/>
              <a:t>은 모델의 성능은 물론이고 모델 학습 시간을 대폭 향상 시키기 위해 개발된 방식</a:t>
            </a:r>
            <a:endParaRPr lang="en-US" altLang="ko-KR" sz="1400" dirty="0" smtClean="0"/>
          </a:p>
          <a:p>
            <a:pPr marL="285750" indent="-285750">
              <a:lnSpc>
                <a:spcPct val="150000"/>
              </a:lnSpc>
              <a:buFont typeface="Arial" panose="020B0604020202020204" pitchFamily="34" charset="0"/>
              <a:buChar char="•"/>
            </a:pPr>
            <a:r>
              <a:rPr lang="ko-KR" altLang="en-US" sz="1400" dirty="0" smtClean="0"/>
              <a:t>대용량 데이터에 </a:t>
            </a:r>
            <a:r>
              <a:rPr lang="ko-KR" altLang="en-US" sz="1400" dirty="0"/>
              <a:t>최적화 모델을 만들기 위해 </a:t>
            </a:r>
            <a:r>
              <a:rPr lang="ko-KR" altLang="en-US" sz="1400" dirty="0" smtClean="0"/>
              <a:t> 반복적인 </a:t>
            </a:r>
            <a:r>
              <a:rPr lang="en-US" altLang="ko-KR" sz="1400" dirty="0" smtClean="0"/>
              <a:t>Feature Engineering</a:t>
            </a:r>
            <a:r>
              <a:rPr lang="ko-KR" altLang="en-US" sz="1400" dirty="0" smtClean="0"/>
              <a:t>과 </a:t>
            </a:r>
            <a:r>
              <a:rPr lang="ko-KR" altLang="en-US" sz="1400" dirty="0" err="1" smtClean="0"/>
              <a:t>하이퍼</a:t>
            </a:r>
            <a:r>
              <a:rPr lang="ko-KR" altLang="en-US" sz="1400" dirty="0" smtClean="0"/>
              <a:t> </a:t>
            </a:r>
            <a:r>
              <a:rPr lang="ko-KR" altLang="en-US" sz="1400" dirty="0" err="1" smtClean="0"/>
              <a:t>파라미터</a:t>
            </a:r>
            <a:r>
              <a:rPr lang="ko-KR" altLang="en-US" sz="1400" dirty="0" smtClean="0"/>
              <a:t> 튜닝을 수행해야 하므로 많은 시간이 필요함</a:t>
            </a:r>
            <a:r>
              <a:rPr lang="en-US" altLang="ko-KR" sz="1400" dirty="0" smtClean="0"/>
              <a:t>. </a:t>
            </a:r>
            <a:r>
              <a:rPr lang="ko-KR" altLang="en-US" sz="1400" dirty="0" smtClean="0"/>
              <a:t>때문에 학습 시간을 대폭 단축해주는 </a:t>
            </a:r>
            <a:r>
              <a:rPr lang="en-US" altLang="ko-KR" sz="1400" dirty="0" err="1" smtClean="0"/>
              <a:t>LightGBM</a:t>
            </a:r>
            <a:r>
              <a:rPr lang="ko-KR" altLang="en-US" sz="1400" dirty="0" smtClean="0"/>
              <a:t>이 상대적으로 많이 활용됨</a:t>
            </a:r>
            <a:r>
              <a:rPr lang="en-US" altLang="ko-KR" sz="1400" dirty="0" smtClean="0"/>
              <a:t>. </a:t>
            </a:r>
          </a:p>
        </p:txBody>
      </p:sp>
      <p:sp>
        <p:nvSpPr>
          <p:cNvPr id="3" name="TextBox 2"/>
          <p:cNvSpPr txBox="1"/>
          <p:nvPr/>
        </p:nvSpPr>
        <p:spPr>
          <a:xfrm>
            <a:off x="107093" y="4448433"/>
            <a:ext cx="11022226" cy="1293341"/>
          </a:xfrm>
          <a:prstGeom prst="rect">
            <a:avLst/>
          </a:prstGeom>
          <a:noFill/>
        </p:spPr>
        <p:txBody>
          <a:bodyPr wrap="square" lIns="0" tIns="0" rIns="0" bIns="0" rtlCol="0">
            <a:noAutofit/>
          </a:bodyPr>
          <a:lstStyle/>
          <a:p>
            <a:pPr algn="ctr">
              <a:lnSpc>
                <a:spcPct val="110000"/>
              </a:lnSpc>
            </a:pPr>
            <a:r>
              <a:rPr lang="en-US" altLang="ko-KR" sz="4000" dirty="0" err="1" smtClean="0"/>
              <a:t>XGBoost</a:t>
            </a:r>
            <a:r>
              <a:rPr lang="en-US" altLang="ko-KR" sz="4000" dirty="0" smtClean="0"/>
              <a:t> </a:t>
            </a:r>
            <a:r>
              <a:rPr lang="en-US" altLang="ko-KR" sz="4000" dirty="0" smtClean="0">
                <a:solidFill>
                  <a:srgbClr val="FF0000"/>
                </a:solidFill>
              </a:rPr>
              <a:t>vs</a:t>
            </a:r>
            <a:r>
              <a:rPr lang="en-US" altLang="ko-KR" sz="4000" dirty="0" smtClean="0"/>
              <a:t> </a:t>
            </a:r>
            <a:r>
              <a:rPr lang="en-US" altLang="ko-KR" sz="4000" dirty="0" err="1" smtClean="0"/>
              <a:t>LightGBM</a:t>
            </a:r>
            <a:endParaRPr lang="ko-KR" altLang="en-US" sz="4000" dirty="0" smtClean="0"/>
          </a:p>
        </p:txBody>
      </p:sp>
    </p:spTree>
    <p:extLst>
      <p:ext uri="{BB962C8B-B14F-4D97-AF65-F5344CB8AC3E}">
        <p14:creationId xmlns:p14="http://schemas.microsoft.com/office/powerpoint/2010/main" val="66540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LightGBM</a:t>
            </a:r>
            <a:r>
              <a:rPr lang="en-US" altLang="ko-KR" dirty="0" smtClean="0"/>
              <a:t> </a:t>
            </a:r>
            <a:r>
              <a:rPr lang="ko-KR" altLang="en-US" dirty="0" smtClean="0"/>
              <a:t>개요</a:t>
            </a:r>
            <a:r>
              <a:rPr lang="en-US" altLang="ko-KR" dirty="0" smtClean="0"/>
              <a:t> </a:t>
            </a:r>
            <a:endParaRPr lang="ko-KR" altLang="en-US" dirty="0"/>
          </a:p>
        </p:txBody>
      </p:sp>
      <p:pic>
        <p:nvPicPr>
          <p:cNvPr id="4" name="그림 3"/>
          <p:cNvPicPr>
            <a:picLocks noChangeAspect="1"/>
          </p:cNvPicPr>
          <p:nvPr/>
        </p:nvPicPr>
        <p:blipFill>
          <a:blip r:embed="rId2"/>
          <a:stretch>
            <a:fillRect/>
          </a:stretch>
        </p:blipFill>
        <p:spPr>
          <a:xfrm>
            <a:off x="0" y="3484605"/>
            <a:ext cx="5169554" cy="1663143"/>
          </a:xfrm>
          <a:prstGeom prst="rect">
            <a:avLst/>
          </a:prstGeom>
        </p:spPr>
      </p:pic>
      <p:pic>
        <p:nvPicPr>
          <p:cNvPr id="5" name="그림 4"/>
          <p:cNvPicPr>
            <a:picLocks noChangeAspect="1"/>
          </p:cNvPicPr>
          <p:nvPr/>
        </p:nvPicPr>
        <p:blipFill>
          <a:blip r:embed="rId3"/>
          <a:stretch>
            <a:fillRect/>
          </a:stretch>
        </p:blipFill>
        <p:spPr>
          <a:xfrm>
            <a:off x="6529378" y="3578316"/>
            <a:ext cx="5130670" cy="1679619"/>
          </a:xfrm>
          <a:prstGeom prst="rect">
            <a:avLst/>
          </a:prstGeom>
        </p:spPr>
      </p:pic>
      <p:sp>
        <p:nvSpPr>
          <p:cNvPr id="6" name="TextBox 5"/>
          <p:cNvSpPr txBox="1"/>
          <p:nvPr/>
        </p:nvSpPr>
        <p:spPr>
          <a:xfrm>
            <a:off x="531950" y="1260388"/>
            <a:ext cx="11297585" cy="2224217"/>
          </a:xfrm>
          <a:prstGeom prst="rect">
            <a:avLst/>
          </a:prstGeom>
          <a:noFill/>
        </p:spPr>
        <p:txBody>
          <a:bodyPr wrap="square" lIns="0" tIns="0" rIns="0" bIns="0" rtlCol="0">
            <a:noAutofit/>
          </a:bodyPr>
          <a:lstStyle/>
          <a:p>
            <a:pPr marL="285750" indent="-285750">
              <a:lnSpc>
                <a:spcPct val="150000"/>
              </a:lnSpc>
              <a:buFont typeface="Arial" panose="020B0604020202020204" pitchFamily="34" charset="0"/>
              <a:buChar char="•"/>
            </a:pPr>
            <a:r>
              <a:rPr lang="en-US" altLang="ko-KR" sz="1400" dirty="0" err="1" smtClean="0"/>
              <a:t>LightGBM</a:t>
            </a:r>
            <a:r>
              <a:rPr lang="ko-KR" altLang="en-US" sz="1400" dirty="0" smtClean="0"/>
              <a:t>은 </a:t>
            </a:r>
            <a:r>
              <a:rPr lang="en-US" altLang="ko-KR" sz="1400" dirty="0" smtClean="0"/>
              <a:t>Leaf-wise </a:t>
            </a:r>
            <a:r>
              <a:rPr lang="ko-KR" altLang="en-US" sz="1400" dirty="0" smtClean="0"/>
              <a:t>방식으로 </a:t>
            </a:r>
            <a:r>
              <a:rPr lang="en-US" altLang="ko-KR" sz="1400" dirty="0" smtClean="0"/>
              <a:t>Tree</a:t>
            </a:r>
            <a:r>
              <a:rPr lang="ko-KR" altLang="en-US" sz="1400" dirty="0" smtClean="0"/>
              <a:t>를 생성하므로 보다 빠르게 </a:t>
            </a:r>
            <a:r>
              <a:rPr lang="en-US" altLang="ko-KR" sz="1400" dirty="0" smtClean="0"/>
              <a:t>Tree </a:t>
            </a:r>
            <a:r>
              <a:rPr lang="ko-KR" altLang="en-US" sz="1400" dirty="0" smtClean="0"/>
              <a:t>생성을 할 수 있음</a:t>
            </a:r>
            <a:r>
              <a:rPr lang="en-US" altLang="ko-KR" sz="1400" dirty="0" smtClean="0"/>
              <a:t>. </a:t>
            </a:r>
          </a:p>
          <a:p>
            <a:pPr marL="285750" indent="-285750">
              <a:lnSpc>
                <a:spcPct val="150000"/>
              </a:lnSpc>
              <a:buFont typeface="Arial" panose="020B0604020202020204" pitchFamily="34" charset="0"/>
              <a:buChar char="•"/>
            </a:pPr>
            <a:r>
              <a:rPr lang="ko-KR" altLang="en-US" sz="1400" dirty="0" smtClean="0"/>
              <a:t>하지만 </a:t>
            </a:r>
            <a:r>
              <a:rPr lang="en-US" altLang="ko-KR" sz="1400" dirty="0" smtClean="0"/>
              <a:t>Leaf-wise</a:t>
            </a:r>
            <a:r>
              <a:rPr lang="ko-KR" altLang="en-US" sz="1400" dirty="0" smtClean="0"/>
              <a:t>방식은 </a:t>
            </a:r>
            <a:r>
              <a:rPr lang="en-US" altLang="ko-KR" sz="1400" dirty="0" smtClean="0"/>
              <a:t>Level-wise</a:t>
            </a:r>
            <a:r>
              <a:rPr lang="ko-KR" altLang="en-US" sz="1400" dirty="0" smtClean="0"/>
              <a:t>방식보다 더 </a:t>
            </a:r>
            <a:r>
              <a:rPr lang="en-US" altLang="ko-KR" sz="1400" dirty="0" smtClean="0"/>
              <a:t>overfitting</a:t>
            </a:r>
            <a:r>
              <a:rPr lang="ko-KR" altLang="en-US" sz="1400" dirty="0" smtClean="0"/>
              <a:t>하기 쉬움</a:t>
            </a:r>
            <a:r>
              <a:rPr lang="en-US" altLang="ko-KR" sz="1400" dirty="0" smtClean="0"/>
              <a:t>(</a:t>
            </a:r>
            <a:r>
              <a:rPr lang="ko-KR" altLang="en-US" sz="1400" dirty="0" smtClean="0"/>
              <a:t>모델 성능이 떨어지기 쉬움</a:t>
            </a:r>
            <a:r>
              <a:rPr lang="en-US" altLang="ko-KR" sz="1400" dirty="0" smtClean="0"/>
              <a:t>)</a:t>
            </a:r>
          </a:p>
          <a:p>
            <a:pPr marL="285750" indent="-285750">
              <a:lnSpc>
                <a:spcPct val="150000"/>
              </a:lnSpc>
              <a:buFont typeface="Arial" panose="020B0604020202020204" pitchFamily="34" charset="0"/>
              <a:buChar char="•"/>
            </a:pPr>
            <a:r>
              <a:rPr lang="ko-KR" altLang="en-US" sz="1400" dirty="0" smtClean="0"/>
              <a:t>이런 단점을 다양한 내부 </a:t>
            </a:r>
            <a:r>
              <a:rPr lang="ko-KR" altLang="en-US" sz="1400" dirty="0" err="1" smtClean="0"/>
              <a:t>하이퍼</a:t>
            </a:r>
            <a:r>
              <a:rPr lang="ko-KR" altLang="en-US" sz="1400" dirty="0" smtClean="0"/>
              <a:t> </a:t>
            </a:r>
            <a:r>
              <a:rPr lang="ko-KR" altLang="en-US" sz="1400" dirty="0" err="1" smtClean="0"/>
              <a:t>파라미터와</a:t>
            </a:r>
            <a:r>
              <a:rPr lang="ko-KR" altLang="en-US" sz="1400" dirty="0" smtClean="0"/>
              <a:t> 구현 기술로 극복하면서 </a:t>
            </a:r>
            <a:r>
              <a:rPr lang="en-US" altLang="ko-KR" sz="1400" dirty="0" err="1" smtClean="0"/>
              <a:t>XGBoost</a:t>
            </a:r>
            <a:r>
              <a:rPr lang="en-US" altLang="ko-KR" sz="1400" dirty="0" smtClean="0"/>
              <a:t> </a:t>
            </a:r>
            <a:r>
              <a:rPr lang="ko-KR" altLang="en-US" sz="1400" dirty="0" smtClean="0"/>
              <a:t>대비 학습 시간은 </a:t>
            </a:r>
            <a:r>
              <a:rPr lang="en-US" altLang="ko-KR" sz="1400" dirty="0" smtClean="0"/>
              <a:t>4</a:t>
            </a:r>
            <a:r>
              <a:rPr lang="ko-KR" altLang="en-US" sz="1400" dirty="0" smtClean="0"/>
              <a:t>배 이상 빠르지만</a:t>
            </a:r>
            <a:r>
              <a:rPr lang="en-US" altLang="ko-KR" sz="1400" dirty="0" smtClean="0"/>
              <a:t>, </a:t>
            </a:r>
            <a:r>
              <a:rPr lang="ko-KR" altLang="en-US" sz="1400" dirty="0" smtClean="0"/>
              <a:t>모델 성능은 거의 대등한 성능을 나타냄</a:t>
            </a:r>
            <a:r>
              <a:rPr lang="en-US" altLang="ko-KR" sz="1400" dirty="0" smtClean="0"/>
              <a:t>. </a:t>
            </a:r>
          </a:p>
          <a:p>
            <a:pPr marL="285750" indent="-285750">
              <a:lnSpc>
                <a:spcPct val="150000"/>
              </a:lnSpc>
              <a:buFont typeface="Arial" panose="020B0604020202020204" pitchFamily="34" charset="0"/>
              <a:buChar char="•"/>
            </a:pPr>
            <a:r>
              <a:rPr lang="ko-KR" altLang="en-US" sz="1400" dirty="0" smtClean="0"/>
              <a:t>특히 </a:t>
            </a:r>
            <a:r>
              <a:rPr lang="en-US" altLang="ko-KR" sz="1400" dirty="0" smtClean="0"/>
              <a:t>feature </a:t>
            </a:r>
            <a:r>
              <a:rPr lang="ko-KR" altLang="en-US" sz="1400" dirty="0" smtClean="0"/>
              <a:t>개수가 수백</a:t>
            </a:r>
            <a:r>
              <a:rPr lang="en-US" altLang="ko-KR" sz="1400" dirty="0" smtClean="0"/>
              <a:t>~</a:t>
            </a:r>
            <a:r>
              <a:rPr lang="ko-KR" altLang="en-US" sz="1400" dirty="0" err="1" smtClean="0"/>
              <a:t>수천개가</a:t>
            </a:r>
            <a:r>
              <a:rPr lang="ko-KR" altLang="en-US" sz="1400" dirty="0" smtClean="0"/>
              <a:t> 되어도 성능이 크게 저하되지 않고 뛰어난 성능을 여전히 나타냄</a:t>
            </a:r>
            <a:r>
              <a:rPr lang="en-US" altLang="ko-KR" sz="1400" dirty="0" smtClean="0"/>
              <a:t>. </a:t>
            </a:r>
          </a:p>
        </p:txBody>
      </p:sp>
    </p:spTree>
    <p:extLst>
      <p:ext uri="{BB962C8B-B14F-4D97-AF65-F5344CB8AC3E}">
        <p14:creationId xmlns:p14="http://schemas.microsoft.com/office/powerpoint/2010/main" val="2240218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GBM(Gradient Boosting Machine) </a:t>
            </a:r>
            <a:r>
              <a:rPr lang="ko-KR" altLang="en-US" dirty="0" smtClean="0"/>
              <a:t>개요</a:t>
            </a:r>
            <a:endParaRPr lang="ko-KR" altLang="en-US" dirty="0"/>
          </a:p>
        </p:txBody>
      </p:sp>
      <p:sp>
        <p:nvSpPr>
          <p:cNvPr id="3" name="내용 개체 틀 2"/>
          <p:cNvSpPr>
            <a:spLocks noGrp="1"/>
          </p:cNvSpPr>
          <p:nvPr>
            <p:ph idx="1"/>
          </p:nvPr>
        </p:nvSpPr>
        <p:spPr>
          <a:xfrm>
            <a:off x="531289" y="2059460"/>
            <a:ext cx="11129420" cy="2957383"/>
          </a:xfrm>
        </p:spPr>
        <p:txBody>
          <a:bodyPr anchor="ctr">
            <a:normAutofit/>
          </a:bodyPr>
          <a:lstStyle/>
          <a:p>
            <a:pPr marL="0" indent="0" algn="ctr">
              <a:buNone/>
            </a:pPr>
            <a:r>
              <a:rPr lang="en-US" altLang="ko-KR" sz="4000" dirty="0" smtClean="0"/>
              <a:t>Gradient Descent + Boosting</a:t>
            </a:r>
            <a:endParaRPr lang="ko-KR" altLang="en-US" sz="4000" dirty="0"/>
          </a:p>
        </p:txBody>
      </p:sp>
    </p:spTree>
    <p:extLst>
      <p:ext uri="{BB962C8B-B14F-4D97-AF65-F5344CB8AC3E}">
        <p14:creationId xmlns:p14="http://schemas.microsoft.com/office/powerpoint/2010/main" val="81740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그룹 6"/>
          <p:cNvGrpSpPr/>
          <p:nvPr/>
        </p:nvGrpSpPr>
        <p:grpSpPr>
          <a:xfrm>
            <a:off x="191345" y="1268760"/>
            <a:ext cx="11680649" cy="5475826"/>
            <a:chOff x="260936" y="620688"/>
            <a:chExt cx="11680649" cy="5475826"/>
          </a:xfrm>
        </p:grpSpPr>
        <p:sp>
          <p:nvSpPr>
            <p:cNvPr id="137" name="직사각형 136"/>
            <p:cNvSpPr/>
            <p:nvPr/>
          </p:nvSpPr>
          <p:spPr>
            <a:xfrm>
              <a:off x="5378008" y="3868146"/>
              <a:ext cx="1695958" cy="1750550"/>
            </a:xfrm>
            <a:prstGeom prst="rect">
              <a:avLst/>
            </a:prstGeom>
            <a:solidFill>
              <a:schemeClr val="bg1">
                <a:lumMod val="95000"/>
              </a:schemeClr>
            </a:solid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0" name="TextBox 19"/>
            <p:cNvSpPr txBox="1"/>
            <p:nvPr/>
          </p:nvSpPr>
          <p:spPr>
            <a:xfrm>
              <a:off x="478279" y="1678193"/>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21" name="TextBox 20"/>
            <p:cNvSpPr txBox="1"/>
            <p:nvPr/>
          </p:nvSpPr>
          <p:spPr>
            <a:xfrm>
              <a:off x="550264" y="2137843"/>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22" name="TextBox 21"/>
            <p:cNvSpPr txBox="1"/>
            <p:nvPr/>
          </p:nvSpPr>
          <p:spPr>
            <a:xfrm>
              <a:off x="874266" y="1235596"/>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23" name="TextBox 22"/>
            <p:cNvSpPr txBox="1"/>
            <p:nvPr/>
          </p:nvSpPr>
          <p:spPr>
            <a:xfrm>
              <a:off x="1213574" y="1037418"/>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24" name="TextBox 23"/>
            <p:cNvSpPr txBox="1"/>
            <p:nvPr/>
          </p:nvSpPr>
          <p:spPr>
            <a:xfrm>
              <a:off x="1380678" y="1328131"/>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26" name="TextBox 25"/>
            <p:cNvSpPr txBox="1"/>
            <p:nvPr/>
          </p:nvSpPr>
          <p:spPr>
            <a:xfrm>
              <a:off x="781398" y="2410234"/>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28" name="TextBox 27"/>
            <p:cNvSpPr txBox="1"/>
            <p:nvPr/>
          </p:nvSpPr>
          <p:spPr>
            <a:xfrm>
              <a:off x="1582463" y="1115947"/>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29" name="TextBox 28"/>
            <p:cNvSpPr txBox="1"/>
            <p:nvPr/>
          </p:nvSpPr>
          <p:spPr>
            <a:xfrm>
              <a:off x="1095184" y="1723825"/>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30" name="TextBox 29"/>
            <p:cNvSpPr txBox="1"/>
            <p:nvPr/>
          </p:nvSpPr>
          <p:spPr>
            <a:xfrm>
              <a:off x="1553002" y="2095771"/>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31" name="TextBox 30"/>
            <p:cNvSpPr txBox="1"/>
            <p:nvPr/>
          </p:nvSpPr>
          <p:spPr>
            <a:xfrm>
              <a:off x="702219" y="1550953"/>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32" name="직사각형 31"/>
            <p:cNvSpPr/>
            <p:nvPr/>
          </p:nvSpPr>
          <p:spPr>
            <a:xfrm>
              <a:off x="2374689" y="1105309"/>
              <a:ext cx="1695958" cy="1750551"/>
            </a:xfrm>
            <a:prstGeom prst="rect">
              <a:avLst/>
            </a:prstGeom>
            <a:solidFill>
              <a:schemeClr val="bg1">
                <a:lumMod val="95000"/>
              </a:schemeClr>
            </a:solid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3" name="직사각형 32"/>
            <p:cNvSpPr/>
            <p:nvPr/>
          </p:nvSpPr>
          <p:spPr>
            <a:xfrm>
              <a:off x="2390195" y="1098996"/>
              <a:ext cx="390862" cy="1750551"/>
            </a:xfrm>
            <a:prstGeom prst="rect">
              <a:avLst/>
            </a:prstGeom>
            <a:solidFill>
              <a:schemeClr val="bg1">
                <a:lumMod val="65000"/>
                <a:alpha val="61000"/>
              </a:schemeClr>
            </a:solid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8" name="TextBox 17"/>
            <p:cNvSpPr txBox="1"/>
            <p:nvPr/>
          </p:nvSpPr>
          <p:spPr>
            <a:xfrm>
              <a:off x="2517593" y="1678193"/>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19" name="TextBox 18"/>
            <p:cNvSpPr txBox="1"/>
            <p:nvPr/>
          </p:nvSpPr>
          <p:spPr>
            <a:xfrm>
              <a:off x="2589578" y="2137843"/>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25" name="TextBox 24"/>
            <p:cNvSpPr txBox="1"/>
            <p:nvPr/>
          </p:nvSpPr>
          <p:spPr>
            <a:xfrm>
              <a:off x="2913581" y="1235596"/>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27" name="TextBox 26"/>
            <p:cNvSpPr txBox="1"/>
            <p:nvPr/>
          </p:nvSpPr>
          <p:spPr>
            <a:xfrm>
              <a:off x="3252889" y="1037418"/>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34" name="TextBox 33"/>
            <p:cNvSpPr txBox="1"/>
            <p:nvPr/>
          </p:nvSpPr>
          <p:spPr>
            <a:xfrm>
              <a:off x="3419991" y="1328131"/>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35" name="TextBox 34"/>
            <p:cNvSpPr txBox="1"/>
            <p:nvPr/>
          </p:nvSpPr>
          <p:spPr>
            <a:xfrm>
              <a:off x="2820712" y="2410234"/>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36" name="TextBox 35"/>
            <p:cNvSpPr txBox="1"/>
            <p:nvPr/>
          </p:nvSpPr>
          <p:spPr>
            <a:xfrm>
              <a:off x="3621777" y="1115947"/>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37" name="TextBox 36"/>
            <p:cNvSpPr txBox="1"/>
            <p:nvPr/>
          </p:nvSpPr>
          <p:spPr>
            <a:xfrm>
              <a:off x="3134498" y="1723825"/>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38" name="TextBox 37"/>
            <p:cNvSpPr txBox="1"/>
            <p:nvPr/>
          </p:nvSpPr>
          <p:spPr>
            <a:xfrm>
              <a:off x="3592316" y="2095771"/>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39" name="TextBox 38"/>
            <p:cNvSpPr txBox="1"/>
            <p:nvPr/>
          </p:nvSpPr>
          <p:spPr>
            <a:xfrm>
              <a:off x="2741533" y="1550953"/>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3" name="타원 2"/>
            <p:cNvSpPr/>
            <p:nvPr/>
          </p:nvSpPr>
          <p:spPr>
            <a:xfrm>
              <a:off x="2911621" y="1413081"/>
              <a:ext cx="215849" cy="222797"/>
            </a:xfrm>
            <a:prstGeom prst="ellipse">
              <a:avLst/>
            </a:prstGeom>
            <a:noFill/>
            <a:ln w="1905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40" name="타원 39"/>
            <p:cNvSpPr/>
            <p:nvPr/>
          </p:nvSpPr>
          <p:spPr>
            <a:xfrm>
              <a:off x="3235358" y="1211510"/>
              <a:ext cx="215849" cy="222797"/>
            </a:xfrm>
            <a:prstGeom prst="ellipse">
              <a:avLst/>
            </a:prstGeom>
            <a:noFill/>
            <a:ln w="1905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41" name="타원 40"/>
            <p:cNvSpPr/>
            <p:nvPr/>
          </p:nvSpPr>
          <p:spPr>
            <a:xfrm>
              <a:off x="3400640" y="1508653"/>
              <a:ext cx="215849" cy="222797"/>
            </a:xfrm>
            <a:prstGeom prst="ellipse">
              <a:avLst/>
            </a:prstGeom>
            <a:noFill/>
            <a:ln w="1905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42" name="직사각형 41"/>
            <p:cNvSpPr/>
            <p:nvPr/>
          </p:nvSpPr>
          <p:spPr>
            <a:xfrm>
              <a:off x="4302229" y="1105309"/>
              <a:ext cx="1695958" cy="1750551"/>
            </a:xfrm>
            <a:prstGeom prst="rect">
              <a:avLst/>
            </a:prstGeom>
            <a:no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44" name="TextBox 43"/>
            <p:cNvSpPr txBox="1"/>
            <p:nvPr/>
          </p:nvSpPr>
          <p:spPr>
            <a:xfrm>
              <a:off x="4445133" y="1678193"/>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45" name="TextBox 44"/>
            <p:cNvSpPr txBox="1"/>
            <p:nvPr/>
          </p:nvSpPr>
          <p:spPr>
            <a:xfrm>
              <a:off x="4517117" y="2137843"/>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46" name="TextBox 45"/>
            <p:cNvSpPr txBox="1"/>
            <p:nvPr/>
          </p:nvSpPr>
          <p:spPr>
            <a:xfrm>
              <a:off x="4841119" y="1235596"/>
              <a:ext cx="282472" cy="445644"/>
            </a:xfrm>
            <a:prstGeom prst="rect">
              <a:avLst/>
            </a:prstGeom>
            <a:noFill/>
          </p:spPr>
          <p:txBody>
            <a:bodyPr wrap="square" lIns="0" tIns="0" rIns="0" bIns="0" rtlCol="0" anchor="ctr">
              <a:noAutofit/>
            </a:bodyPr>
            <a:lstStyle/>
            <a:p>
              <a:pPr algn="ctr">
                <a:lnSpc>
                  <a:spcPct val="110000"/>
                </a:lnSpc>
              </a:pPr>
              <a:r>
                <a:rPr lang="en-US" altLang="ko-KR" sz="5400"/>
                <a:t>+</a:t>
              </a:r>
              <a:endParaRPr lang="ko-KR" altLang="en-US" sz="5400" dirty="0"/>
            </a:p>
          </p:txBody>
        </p:sp>
        <p:sp>
          <p:nvSpPr>
            <p:cNvPr id="47" name="TextBox 46"/>
            <p:cNvSpPr txBox="1"/>
            <p:nvPr/>
          </p:nvSpPr>
          <p:spPr>
            <a:xfrm>
              <a:off x="5180428" y="1037417"/>
              <a:ext cx="282472" cy="445644"/>
            </a:xfrm>
            <a:prstGeom prst="rect">
              <a:avLst/>
            </a:prstGeom>
            <a:noFill/>
          </p:spPr>
          <p:txBody>
            <a:bodyPr wrap="square" lIns="0" tIns="0" rIns="0" bIns="0" rtlCol="0" anchor="ctr">
              <a:noAutofit/>
            </a:bodyPr>
            <a:lstStyle/>
            <a:p>
              <a:pPr algn="ctr">
                <a:lnSpc>
                  <a:spcPct val="110000"/>
                </a:lnSpc>
              </a:pPr>
              <a:r>
                <a:rPr lang="en-US" altLang="ko-KR" sz="5400"/>
                <a:t>+</a:t>
              </a:r>
              <a:endParaRPr lang="ko-KR" altLang="en-US" sz="5400" dirty="0"/>
            </a:p>
          </p:txBody>
        </p:sp>
        <p:sp>
          <p:nvSpPr>
            <p:cNvPr id="48" name="TextBox 47"/>
            <p:cNvSpPr txBox="1"/>
            <p:nvPr/>
          </p:nvSpPr>
          <p:spPr>
            <a:xfrm>
              <a:off x="5309858" y="1328130"/>
              <a:ext cx="282472" cy="445644"/>
            </a:xfrm>
            <a:prstGeom prst="rect">
              <a:avLst/>
            </a:prstGeom>
            <a:noFill/>
          </p:spPr>
          <p:txBody>
            <a:bodyPr wrap="square" lIns="0" tIns="0" rIns="0" bIns="0" rtlCol="0" anchor="ctr">
              <a:noAutofit/>
            </a:bodyPr>
            <a:lstStyle/>
            <a:p>
              <a:pPr algn="ctr">
                <a:lnSpc>
                  <a:spcPct val="110000"/>
                </a:lnSpc>
              </a:pPr>
              <a:r>
                <a:rPr lang="en-US" altLang="ko-KR" sz="5400"/>
                <a:t>+</a:t>
              </a:r>
              <a:endParaRPr lang="ko-KR" altLang="en-US" sz="5400" dirty="0"/>
            </a:p>
          </p:txBody>
        </p:sp>
        <p:sp>
          <p:nvSpPr>
            <p:cNvPr id="49" name="TextBox 48"/>
            <p:cNvSpPr txBox="1"/>
            <p:nvPr/>
          </p:nvSpPr>
          <p:spPr>
            <a:xfrm>
              <a:off x="4748251" y="2410233"/>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50" name="TextBox 49"/>
            <p:cNvSpPr txBox="1"/>
            <p:nvPr/>
          </p:nvSpPr>
          <p:spPr>
            <a:xfrm>
              <a:off x="5549316" y="1115947"/>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51" name="TextBox 50"/>
            <p:cNvSpPr txBox="1"/>
            <p:nvPr/>
          </p:nvSpPr>
          <p:spPr>
            <a:xfrm>
              <a:off x="5062038" y="1723825"/>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52" name="TextBox 51"/>
            <p:cNvSpPr txBox="1"/>
            <p:nvPr/>
          </p:nvSpPr>
          <p:spPr>
            <a:xfrm>
              <a:off x="5519856" y="2095770"/>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53" name="TextBox 52"/>
            <p:cNvSpPr txBox="1"/>
            <p:nvPr/>
          </p:nvSpPr>
          <p:spPr>
            <a:xfrm>
              <a:off x="4669073" y="1550952"/>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68" name="직사각형 67"/>
            <p:cNvSpPr/>
            <p:nvPr/>
          </p:nvSpPr>
          <p:spPr>
            <a:xfrm>
              <a:off x="6201746" y="1105308"/>
              <a:ext cx="1695958" cy="1750550"/>
            </a:xfrm>
            <a:prstGeom prst="rect">
              <a:avLst/>
            </a:prstGeom>
            <a:solidFill>
              <a:schemeClr val="bg1">
                <a:lumMod val="95000"/>
              </a:schemeClr>
            </a:solid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69" name="직사각형 68"/>
            <p:cNvSpPr/>
            <p:nvPr/>
          </p:nvSpPr>
          <p:spPr>
            <a:xfrm>
              <a:off x="6217251" y="1098995"/>
              <a:ext cx="1299956" cy="1750550"/>
            </a:xfrm>
            <a:prstGeom prst="rect">
              <a:avLst/>
            </a:prstGeom>
            <a:solidFill>
              <a:schemeClr val="bg1">
                <a:lumMod val="65000"/>
                <a:alpha val="61000"/>
              </a:schemeClr>
            </a:solid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81" name="TextBox 80"/>
            <p:cNvSpPr txBox="1"/>
            <p:nvPr/>
          </p:nvSpPr>
          <p:spPr>
            <a:xfrm>
              <a:off x="6345069" y="1691399"/>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82" name="TextBox 81"/>
            <p:cNvSpPr txBox="1"/>
            <p:nvPr/>
          </p:nvSpPr>
          <p:spPr>
            <a:xfrm>
              <a:off x="6417054" y="2151050"/>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83" name="TextBox 82"/>
            <p:cNvSpPr txBox="1"/>
            <p:nvPr/>
          </p:nvSpPr>
          <p:spPr>
            <a:xfrm>
              <a:off x="6741056" y="1248802"/>
              <a:ext cx="282472" cy="445644"/>
            </a:xfrm>
            <a:prstGeom prst="rect">
              <a:avLst/>
            </a:prstGeom>
            <a:noFill/>
          </p:spPr>
          <p:txBody>
            <a:bodyPr wrap="square" lIns="0" tIns="0" rIns="0" bIns="0" rtlCol="0" anchor="ctr">
              <a:noAutofit/>
            </a:bodyPr>
            <a:lstStyle/>
            <a:p>
              <a:pPr algn="ctr">
                <a:lnSpc>
                  <a:spcPct val="110000"/>
                </a:lnSpc>
              </a:pPr>
              <a:r>
                <a:rPr lang="en-US" altLang="ko-KR" sz="5400"/>
                <a:t>+</a:t>
              </a:r>
              <a:endParaRPr lang="ko-KR" altLang="en-US" sz="5400" dirty="0"/>
            </a:p>
          </p:txBody>
        </p:sp>
        <p:sp>
          <p:nvSpPr>
            <p:cNvPr id="84" name="TextBox 83"/>
            <p:cNvSpPr txBox="1"/>
            <p:nvPr/>
          </p:nvSpPr>
          <p:spPr>
            <a:xfrm>
              <a:off x="7080364" y="1050624"/>
              <a:ext cx="282472" cy="445644"/>
            </a:xfrm>
            <a:prstGeom prst="rect">
              <a:avLst/>
            </a:prstGeom>
            <a:noFill/>
          </p:spPr>
          <p:txBody>
            <a:bodyPr wrap="square" lIns="0" tIns="0" rIns="0" bIns="0" rtlCol="0" anchor="ctr">
              <a:noAutofit/>
            </a:bodyPr>
            <a:lstStyle/>
            <a:p>
              <a:pPr algn="ctr">
                <a:lnSpc>
                  <a:spcPct val="110000"/>
                </a:lnSpc>
              </a:pPr>
              <a:r>
                <a:rPr lang="en-US" altLang="ko-KR" sz="5400"/>
                <a:t>+</a:t>
              </a:r>
              <a:endParaRPr lang="ko-KR" altLang="en-US" sz="5400" dirty="0"/>
            </a:p>
          </p:txBody>
        </p:sp>
        <p:sp>
          <p:nvSpPr>
            <p:cNvPr id="85" name="TextBox 84"/>
            <p:cNvSpPr txBox="1"/>
            <p:nvPr/>
          </p:nvSpPr>
          <p:spPr>
            <a:xfrm>
              <a:off x="7209794" y="1341338"/>
              <a:ext cx="282472" cy="445644"/>
            </a:xfrm>
            <a:prstGeom prst="rect">
              <a:avLst/>
            </a:prstGeom>
            <a:noFill/>
          </p:spPr>
          <p:txBody>
            <a:bodyPr wrap="square" lIns="0" tIns="0" rIns="0" bIns="0" rtlCol="0" anchor="ctr">
              <a:noAutofit/>
            </a:bodyPr>
            <a:lstStyle/>
            <a:p>
              <a:pPr algn="ctr">
                <a:lnSpc>
                  <a:spcPct val="110000"/>
                </a:lnSpc>
              </a:pPr>
              <a:r>
                <a:rPr lang="en-US" altLang="ko-KR" sz="5400"/>
                <a:t>+</a:t>
              </a:r>
              <a:endParaRPr lang="ko-KR" altLang="en-US" sz="5400" dirty="0"/>
            </a:p>
          </p:txBody>
        </p:sp>
        <p:sp>
          <p:nvSpPr>
            <p:cNvPr id="86" name="TextBox 85"/>
            <p:cNvSpPr txBox="1"/>
            <p:nvPr/>
          </p:nvSpPr>
          <p:spPr>
            <a:xfrm>
              <a:off x="6648187" y="2423440"/>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87" name="TextBox 86"/>
            <p:cNvSpPr txBox="1"/>
            <p:nvPr/>
          </p:nvSpPr>
          <p:spPr>
            <a:xfrm>
              <a:off x="7449253" y="1129153"/>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88" name="TextBox 87"/>
            <p:cNvSpPr txBox="1"/>
            <p:nvPr/>
          </p:nvSpPr>
          <p:spPr>
            <a:xfrm>
              <a:off x="6961974" y="1737032"/>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89" name="TextBox 88"/>
            <p:cNvSpPr txBox="1"/>
            <p:nvPr/>
          </p:nvSpPr>
          <p:spPr>
            <a:xfrm>
              <a:off x="7419792" y="2108977"/>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90" name="TextBox 89"/>
            <p:cNvSpPr txBox="1"/>
            <p:nvPr/>
          </p:nvSpPr>
          <p:spPr>
            <a:xfrm>
              <a:off x="6569008" y="1564159"/>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91" name="타원 90"/>
            <p:cNvSpPr/>
            <p:nvPr/>
          </p:nvSpPr>
          <p:spPr>
            <a:xfrm>
              <a:off x="6655954" y="1708454"/>
              <a:ext cx="215849" cy="222797"/>
            </a:xfrm>
            <a:prstGeom prst="ellipse">
              <a:avLst/>
            </a:prstGeom>
            <a:noFill/>
            <a:ln w="1905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92" name="타원 91"/>
            <p:cNvSpPr/>
            <p:nvPr/>
          </p:nvSpPr>
          <p:spPr>
            <a:xfrm>
              <a:off x="6728397" y="2573423"/>
              <a:ext cx="215849" cy="222797"/>
            </a:xfrm>
            <a:prstGeom prst="ellipse">
              <a:avLst/>
            </a:prstGeom>
            <a:noFill/>
            <a:ln w="1905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93" name="타원 92"/>
            <p:cNvSpPr/>
            <p:nvPr/>
          </p:nvSpPr>
          <p:spPr>
            <a:xfrm>
              <a:off x="7049387" y="1904731"/>
              <a:ext cx="215849" cy="222797"/>
            </a:xfrm>
            <a:prstGeom prst="ellipse">
              <a:avLst/>
            </a:prstGeom>
            <a:noFill/>
            <a:ln w="1905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94" name="TextBox 93"/>
            <p:cNvSpPr txBox="1"/>
            <p:nvPr/>
          </p:nvSpPr>
          <p:spPr>
            <a:xfrm>
              <a:off x="8300237" y="1691399"/>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95" name="TextBox 94"/>
            <p:cNvSpPr txBox="1"/>
            <p:nvPr/>
          </p:nvSpPr>
          <p:spPr>
            <a:xfrm>
              <a:off x="8372220" y="2151050"/>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96" name="TextBox 95"/>
            <p:cNvSpPr txBox="1"/>
            <p:nvPr/>
          </p:nvSpPr>
          <p:spPr>
            <a:xfrm>
              <a:off x="8696222" y="1248802"/>
              <a:ext cx="282472" cy="445644"/>
            </a:xfrm>
            <a:prstGeom prst="rect">
              <a:avLst/>
            </a:prstGeom>
            <a:noFill/>
          </p:spPr>
          <p:txBody>
            <a:bodyPr wrap="square" lIns="0" tIns="0" rIns="0" bIns="0" rtlCol="0" anchor="ctr">
              <a:noAutofit/>
            </a:bodyPr>
            <a:lstStyle/>
            <a:p>
              <a:pPr algn="ctr">
                <a:lnSpc>
                  <a:spcPct val="110000"/>
                </a:lnSpc>
              </a:pPr>
              <a:r>
                <a:rPr lang="en-US" altLang="ko-KR" sz="3200"/>
                <a:t>+</a:t>
              </a:r>
              <a:endParaRPr lang="ko-KR" altLang="en-US" sz="3200" dirty="0"/>
            </a:p>
          </p:txBody>
        </p:sp>
        <p:sp>
          <p:nvSpPr>
            <p:cNvPr id="97" name="TextBox 96"/>
            <p:cNvSpPr txBox="1"/>
            <p:nvPr/>
          </p:nvSpPr>
          <p:spPr>
            <a:xfrm>
              <a:off x="9035530" y="1050624"/>
              <a:ext cx="282472" cy="445644"/>
            </a:xfrm>
            <a:prstGeom prst="rect">
              <a:avLst/>
            </a:prstGeom>
            <a:noFill/>
          </p:spPr>
          <p:txBody>
            <a:bodyPr wrap="square" lIns="0" tIns="0" rIns="0" bIns="0" rtlCol="0" anchor="ctr">
              <a:noAutofit/>
            </a:bodyPr>
            <a:lstStyle/>
            <a:p>
              <a:pPr algn="ctr">
                <a:lnSpc>
                  <a:spcPct val="110000"/>
                </a:lnSpc>
              </a:pPr>
              <a:r>
                <a:rPr lang="en-US" altLang="ko-KR" sz="3200"/>
                <a:t>+</a:t>
              </a:r>
              <a:endParaRPr lang="ko-KR" altLang="en-US" sz="3200" dirty="0"/>
            </a:p>
          </p:txBody>
        </p:sp>
        <p:sp>
          <p:nvSpPr>
            <p:cNvPr id="98" name="TextBox 97"/>
            <p:cNvSpPr txBox="1"/>
            <p:nvPr/>
          </p:nvSpPr>
          <p:spPr>
            <a:xfrm>
              <a:off x="9164960" y="1341338"/>
              <a:ext cx="282472" cy="445644"/>
            </a:xfrm>
            <a:prstGeom prst="rect">
              <a:avLst/>
            </a:prstGeom>
            <a:noFill/>
          </p:spPr>
          <p:txBody>
            <a:bodyPr wrap="square" lIns="0" tIns="0" rIns="0" bIns="0" rtlCol="0" anchor="ctr">
              <a:noAutofit/>
            </a:bodyPr>
            <a:lstStyle/>
            <a:p>
              <a:pPr algn="ctr">
                <a:lnSpc>
                  <a:spcPct val="110000"/>
                </a:lnSpc>
              </a:pPr>
              <a:r>
                <a:rPr lang="en-US" altLang="ko-KR" sz="3200"/>
                <a:t>+</a:t>
              </a:r>
              <a:endParaRPr lang="ko-KR" altLang="en-US" sz="3200" dirty="0"/>
            </a:p>
          </p:txBody>
        </p:sp>
        <p:sp>
          <p:nvSpPr>
            <p:cNvPr id="99" name="TextBox 98"/>
            <p:cNvSpPr txBox="1"/>
            <p:nvPr/>
          </p:nvSpPr>
          <p:spPr>
            <a:xfrm>
              <a:off x="8603354" y="2423440"/>
              <a:ext cx="392841" cy="445644"/>
            </a:xfrm>
            <a:prstGeom prst="rect">
              <a:avLst/>
            </a:prstGeom>
            <a:noFill/>
          </p:spPr>
          <p:txBody>
            <a:bodyPr wrap="none" lIns="0" tIns="0" rIns="0" bIns="0" rtlCol="0" anchor="ctr">
              <a:noAutofit/>
            </a:bodyPr>
            <a:lstStyle/>
            <a:p>
              <a:pPr algn="ctr">
                <a:lnSpc>
                  <a:spcPct val="110000"/>
                </a:lnSpc>
              </a:pPr>
              <a:r>
                <a:rPr lang="en-US" altLang="ko-KR" sz="9600"/>
                <a:t>-</a:t>
              </a:r>
              <a:endParaRPr lang="ko-KR" altLang="en-US" sz="9600" dirty="0"/>
            </a:p>
          </p:txBody>
        </p:sp>
        <p:sp>
          <p:nvSpPr>
            <p:cNvPr id="100" name="TextBox 99"/>
            <p:cNvSpPr txBox="1"/>
            <p:nvPr/>
          </p:nvSpPr>
          <p:spPr>
            <a:xfrm>
              <a:off x="9404419" y="1129153"/>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101" name="TextBox 100"/>
            <p:cNvSpPr txBox="1"/>
            <p:nvPr/>
          </p:nvSpPr>
          <p:spPr>
            <a:xfrm>
              <a:off x="8917140" y="1737032"/>
              <a:ext cx="392841" cy="445644"/>
            </a:xfrm>
            <a:prstGeom prst="rect">
              <a:avLst/>
            </a:prstGeom>
            <a:noFill/>
          </p:spPr>
          <p:txBody>
            <a:bodyPr wrap="none" lIns="0" tIns="0" rIns="0" bIns="0" rtlCol="0" anchor="ctr">
              <a:noAutofit/>
            </a:bodyPr>
            <a:lstStyle/>
            <a:p>
              <a:pPr algn="ctr">
                <a:lnSpc>
                  <a:spcPct val="110000"/>
                </a:lnSpc>
              </a:pPr>
              <a:r>
                <a:rPr lang="en-US" altLang="ko-KR" sz="9600"/>
                <a:t>-</a:t>
              </a:r>
              <a:endParaRPr lang="ko-KR" altLang="en-US" sz="9600" dirty="0"/>
            </a:p>
          </p:txBody>
        </p:sp>
        <p:sp>
          <p:nvSpPr>
            <p:cNvPr id="102" name="TextBox 101"/>
            <p:cNvSpPr txBox="1"/>
            <p:nvPr/>
          </p:nvSpPr>
          <p:spPr>
            <a:xfrm>
              <a:off x="9374958" y="2108977"/>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103" name="TextBox 102"/>
            <p:cNvSpPr txBox="1"/>
            <p:nvPr/>
          </p:nvSpPr>
          <p:spPr>
            <a:xfrm>
              <a:off x="8524175" y="1603979"/>
              <a:ext cx="392841" cy="405825"/>
            </a:xfrm>
            <a:prstGeom prst="rect">
              <a:avLst/>
            </a:prstGeom>
            <a:noFill/>
          </p:spPr>
          <p:txBody>
            <a:bodyPr wrap="none" lIns="0" tIns="0" rIns="0" bIns="0" rtlCol="0" anchor="ctr">
              <a:noAutofit/>
            </a:bodyPr>
            <a:lstStyle/>
            <a:p>
              <a:pPr algn="ctr">
                <a:lnSpc>
                  <a:spcPct val="110000"/>
                </a:lnSpc>
              </a:pPr>
              <a:r>
                <a:rPr lang="en-US" altLang="ko-KR" sz="9600"/>
                <a:t>-</a:t>
              </a:r>
              <a:endParaRPr lang="ko-KR" altLang="en-US" sz="9600" dirty="0"/>
            </a:p>
          </p:txBody>
        </p:sp>
        <p:sp>
          <p:nvSpPr>
            <p:cNvPr id="107" name="직사각형 106"/>
            <p:cNvSpPr/>
            <p:nvPr/>
          </p:nvSpPr>
          <p:spPr>
            <a:xfrm>
              <a:off x="333772" y="1105308"/>
              <a:ext cx="1695958" cy="1750550"/>
            </a:xfrm>
            <a:prstGeom prst="rect">
              <a:avLst/>
            </a:prstGeom>
            <a:no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08" name="직사각형 107"/>
            <p:cNvSpPr/>
            <p:nvPr/>
          </p:nvSpPr>
          <p:spPr>
            <a:xfrm>
              <a:off x="8156930" y="1105308"/>
              <a:ext cx="1695958" cy="1750550"/>
            </a:xfrm>
            <a:prstGeom prst="rect">
              <a:avLst/>
            </a:prstGeom>
            <a:no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09" name="직사각형 108"/>
            <p:cNvSpPr/>
            <p:nvPr/>
          </p:nvSpPr>
          <p:spPr>
            <a:xfrm>
              <a:off x="10139000" y="1105308"/>
              <a:ext cx="1695958" cy="1750550"/>
            </a:xfrm>
            <a:prstGeom prst="rect">
              <a:avLst/>
            </a:prstGeom>
            <a:solidFill>
              <a:schemeClr val="bg1">
                <a:lumMod val="95000"/>
              </a:schemeClr>
            </a:solid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10" name="직사각형 109"/>
            <p:cNvSpPr/>
            <p:nvPr/>
          </p:nvSpPr>
          <p:spPr>
            <a:xfrm>
              <a:off x="10154504" y="1098995"/>
              <a:ext cx="1680453" cy="579198"/>
            </a:xfrm>
            <a:prstGeom prst="rect">
              <a:avLst/>
            </a:prstGeom>
            <a:solidFill>
              <a:schemeClr val="bg1">
                <a:lumMod val="65000"/>
                <a:alpha val="61000"/>
              </a:schemeClr>
            </a:solid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11" name="TextBox 110"/>
            <p:cNvSpPr txBox="1"/>
            <p:nvPr/>
          </p:nvSpPr>
          <p:spPr>
            <a:xfrm>
              <a:off x="10259055" y="1682975"/>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112" name="TextBox 111"/>
            <p:cNvSpPr txBox="1"/>
            <p:nvPr/>
          </p:nvSpPr>
          <p:spPr>
            <a:xfrm>
              <a:off x="10331038" y="2142626"/>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113" name="TextBox 112"/>
            <p:cNvSpPr txBox="1"/>
            <p:nvPr/>
          </p:nvSpPr>
          <p:spPr>
            <a:xfrm>
              <a:off x="10655040" y="1240378"/>
              <a:ext cx="282472" cy="445644"/>
            </a:xfrm>
            <a:prstGeom prst="rect">
              <a:avLst/>
            </a:prstGeom>
            <a:noFill/>
          </p:spPr>
          <p:txBody>
            <a:bodyPr wrap="square" lIns="0" tIns="0" rIns="0" bIns="0" rtlCol="0" anchor="ctr">
              <a:noAutofit/>
            </a:bodyPr>
            <a:lstStyle/>
            <a:p>
              <a:pPr algn="ctr">
                <a:lnSpc>
                  <a:spcPct val="110000"/>
                </a:lnSpc>
              </a:pPr>
              <a:r>
                <a:rPr lang="en-US" altLang="ko-KR" sz="3200"/>
                <a:t>+</a:t>
              </a:r>
              <a:endParaRPr lang="ko-KR" altLang="en-US" sz="3200" dirty="0"/>
            </a:p>
          </p:txBody>
        </p:sp>
        <p:sp>
          <p:nvSpPr>
            <p:cNvPr id="114" name="TextBox 113"/>
            <p:cNvSpPr txBox="1"/>
            <p:nvPr/>
          </p:nvSpPr>
          <p:spPr>
            <a:xfrm>
              <a:off x="10994348" y="1042200"/>
              <a:ext cx="282472" cy="445644"/>
            </a:xfrm>
            <a:prstGeom prst="rect">
              <a:avLst/>
            </a:prstGeom>
            <a:noFill/>
          </p:spPr>
          <p:txBody>
            <a:bodyPr wrap="square" lIns="0" tIns="0" rIns="0" bIns="0" rtlCol="0" anchor="ctr">
              <a:noAutofit/>
            </a:bodyPr>
            <a:lstStyle/>
            <a:p>
              <a:pPr algn="ctr">
                <a:lnSpc>
                  <a:spcPct val="110000"/>
                </a:lnSpc>
              </a:pPr>
              <a:r>
                <a:rPr lang="en-US" altLang="ko-KR" sz="3200"/>
                <a:t>+</a:t>
              </a:r>
              <a:endParaRPr lang="ko-KR" altLang="en-US" sz="3200" dirty="0"/>
            </a:p>
          </p:txBody>
        </p:sp>
        <p:sp>
          <p:nvSpPr>
            <p:cNvPr id="115" name="TextBox 114"/>
            <p:cNvSpPr txBox="1"/>
            <p:nvPr/>
          </p:nvSpPr>
          <p:spPr>
            <a:xfrm>
              <a:off x="11123778" y="1332914"/>
              <a:ext cx="282472" cy="445644"/>
            </a:xfrm>
            <a:prstGeom prst="rect">
              <a:avLst/>
            </a:prstGeom>
            <a:noFill/>
          </p:spPr>
          <p:txBody>
            <a:bodyPr wrap="square" lIns="0" tIns="0" rIns="0" bIns="0" rtlCol="0" anchor="ctr">
              <a:noAutofit/>
            </a:bodyPr>
            <a:lstStyle/>
            <a:p>
              <a:pPr algn="ctr">
                <a:lnSpc>
                  <a:spcPct val="110000"/>
                </a:lnSpc>
              </a:pPr>
              <a:r>
                <a:rPr lang="en-US" altLang="ko-KR" sz="3200"/>
                <a:t>+</a:t>
              </a:r>
              <a:endParaRPr lang="ko-KR" altLang="en-US" sz="3200" dirty="0"/>
            </a:p>
          </p:txBody>
        </p:sp>
        <p:sp>
          <p:nvSpPr>
            <p:cNvPr id="116" name="TextBox 115"/>
            <p:cNvSpPr txBox="1"/>
            <p:nvPr/>
          </p:nvSpPr>
          <p:spPr>
            <a:xfrm>
              <a:off x="10562172" y="2415016"/>
              <a:ext cx="392841" cy="445644"/>
            </a:xfrm>
            <a:prstGeom prst="rect">
              <a:avLst/>
            </a:prstGeom>
            <a:noFill/>
          </p:spPr>
          <p:txBody>
            <a:bodyPr wrap="none" lIns="0" tIns="0" rIns="0" bIns="0" rtlCol="0" anchor="ctr">
              <a:noAutofit/>
            </a:bodyPr>
            <a:lstStyle/>
            <a:p>
              <a:pPr algn="ctr">
                <a:lnSpc>
                  <a:spcPct val="110000"/>
                </a:lnSpc>
              </a:pPr>
              <a:r>
                <a:rPr lang="en-US" altLang="ko-KR" sz="9600"/>
                <a:t>-</a:t>
              </a:r>
              <a:endParaRPr lang="ko-KR" altLang="en-US" sz="9600" dirty="0"/>
            </a:p>
          </p:txBody>
        </p:sp>
        <p:sp>
          <p:nvSpPr>
            <p:cNvPr id="117" name="TextBox 116"/>
            <p:cNvSpPr txBox="1"/>
            <p:nvPr/>
          </p:nvSpPr>
          <p:spPr>
            <a:xfrm>
              <a:off x="11363237" y="1120729"/>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118" name="TextBox 117"/>
            <p:cNvSpPr txBox="1"/>
            <p:nvPr/>
          </p:nvSpPr>
          <p:spPr>
            <a:xfrm>
              <a:off x="10875958" y="1728608"/>
              <a:ext cx="392841" cy="445644"/>
            </a:xfrm>
            <a:prstGeom prst="rect">
              <a:avLst/>
            </a:prstGeom>
            <a:noFill/>
          </p:spPr>
          <p:txBody>
            <a:bodyPr wrap="none" lIns="0" tIns="0" rIns="0" bIns="0" rtlCol="0" anchor="ctr">
              <a:noAutofit/>
            </a:bodyPr>
            <a:lstStyle/>
            <a:p>
              <a:pPr algn="ctr">
                <a:lnSpc>
                  <a:spcPct val="110000"/>
                </a:lnSpc>
              </a:pPr>
              <a:r>
                <a:rPr lang="en-US" altLang="ko-KR" sz="9600"/>
                <a:t>-</a:t>
              </a:r>
              <a:endParaRPr lang="ko-KR" altLang="en-US" sz="9600" dirty="0"/>
            </a:p>
          </p:txBody>
        </p:sp>
        <p:sp>
          <p:nvSpPr>
            <p:cNvPr id="119" name="TextBox 118"/>
            <p:cNvSpPr txBox="1"/>
            <p:nvPr/>
          </p:nvSpPr>
          <p:spPr>
            <a:xfrm>
              <a:off x="11333776" y="2100553"/>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120" name="TextBox 119"/>
            <p:cNvSpPr txBox="1"/>
            <p:nvPr/>
          </p:nvSpPr>
          <p:spPr>
            <a:xfrm>
              <a:off x="10482993" y="1595555"/>
              <a:ext cx="392841" cy="405825"/>
            </a:xfrm>
            <a:prstGeom prst="rect">
              <a:avLst/>
            </a:prstGeom>
            <a:noFill/>
          </p:spPr>
          <p:txBody>
            <a:bodyPr wrap="none" lIns="0" tIns="0" rIns="0" bIns="0" rtlCol="0" anchor="ctr">
              <a:noAutofit/>
            </a:bodyPr>
            <a:lstStyle/>
            <a:p>
              <a:pPr algn="ctr">
                <a:lnSpc>
                  <a:spcPct val="110000"/>
                </a:lnSpc>
              </a:pPr>
              <a:r>
                <a:rPr lang="en-US" altLang="ko-KR" sz="9600"/>
                <a:t>-</a:t>
              </a:r>
              <a:endParaRPr lang="ko-KR" altLang="en-US" sz="9600" dirty="0"/>
            </a:p>
          </p:txBody>
        </p:sp>
        <p:sp>
          <p:nvSpPr>
            <p:cNvPr id="121" name="타원 120"/>
            <p:cNvSpPr/>
            <p:nvPr/>
          </p:nvSpPr>
          <p:spPr>
            <a:xfrm>
              <a:off x="11444445" y="1290123"/>
              <a:ext cx="215849" cy="222797"/>
            </a:xfrm>
            <a:prstGeom prst="ellipse">
              <a:avLst/>
            </a:prstGeom>
            <a:noFill/>
            <a:ln w="1905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22" name="타원 121"/>
            <p:cNvSpPr/>
            <p:nvPr/>
          </p:nvSpPr>
          <p:spPr>
            <a:xfrm>
              <a:off x="10249785" y="1848781"/>
              <a:ext cx="215849" cy="222797"/>
            </a:xfrm>
            <a:prstGeom prst="ellipse">
              <a:avLst/>
            </a:prstGeom>
            <a:noFill/>
            <a:ln w="1905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23" name="타원 122"/>
            <p:cNvSpPr/>
            <p:nvPr/>
          </p:nvSpPr>
          <p:spPr>
            <a:xfrm>
              <a:off x="10332251" y="2320938"/>
              <a:ext cx="215849" cy="222797"/>
            </a:xfrm>
            <a:prstGeom prst="ellipse">
              <a:avLst/>
            </a:prstGeom>
            <a:noFill/>
            <a:ln w="1905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8" name="TextBox 7"/>
            <p:cNvSpPr txBox="1"/>
            <p:nvPr/>
          </p:nvSpPr>
          <p:spPr>
            <a:xfrm>
              <a:off x="2064535" y="620688"/>
              <a:ext cx="1046909" cy="427265"/>
            </a:xfrm>
            <a:prstGeom prst="rect">
              <a:avLst/>
            </a:prstGeom>
            <a:noFill/>
          </p:spPr>
          <p:txBody>
            <a:bodyPr wrap="square" lIns="0" tIns="0" rIns="0" bIns="0" rtlCol="0">
              <a:noAutofit/>
            </a:bodyPr>
            <a:lstStyle/>
            <a:p>
              <a:pPr>
                <a:lnSpc>
                  <a:spcPct val="110000"/>
                </a:lnSpc>
              </a:pPr>
              <a:r>
                <a:rPr lang="ko-KR" altLang="en-US" sz="1600"/>
                <a:t>분류 기준 </a:t>
              </a:r>
              <a:r>
                <a:rPr lang="en-US" altLang="ko-KR" sz="1600"/>
                <a:t>1</a:t>
              </a:r>
              <a:endParaRPr lang="ko-KR" altLang="en-US" sz="1600" dirty="0"/>
            </a:p>
          </p:txBody>
        </p:sp>
        <p:cxnSp>
          <p:nvCxnSpPr>
            <p:cNvPr id="135" name="직선 화살표 연결선 134"/>
            <p:cNvCxnSpPr>
              <a:endCxn id="8" idx="2"/>
            </p:cNvCxnSpPr>
            <p:nvPr/>
          </p:nvCxnSpPr>
          <p:spPr>
            <a:xfrm flipH="1">
              <a:off x="2587990" y="834311"/>
              <a:ext cx="1588" cy="213642"/>
            </a:xfrm>
            <a:prstGeom prst="straightConnector1">
              <a:avLst/>
            </a:prstGeom>
            <a:ln w="19050">
              <a:solidFill>
                <a:schemeClr val="bg1">
                  <a:lumMod val="50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38" name="TextBox 137"/>
            <p:cNvSpPr txBox="1"/>
            <p:nvPr/>
          </p:nvSpPr>
          <p:spPr>
            <a:xfrm>
              <a:off x="7167623" y="686943"/>
              <a:ext cx="1046909" cy="427265"/>
            </a:xfrm>
            <a:prstGeom prst="rect">
              <a:avLst/>
            </a:prstGeom>
            <a:noFill/>
          </p:spPr>
          <p:txBody>
            <a:bodyPr wrap="square" lIns="0" tIns="0" rIns="0" bIns="0" rtlCol="0">
              <a:noAutofit/>
            </a:bodyPr>
            <a:lstStyle/>
            <a:p>
              <a:pPr>
                <a:lnSpc>
                  <a:spcPct val="110000"/>
                </a:lnSpc>
              </a:pPr>
              <a:r>
                <a:rPr lang="ko-KR" altLang="en-US" sz="1600"/>
                <a:t>분류 기준 </a:t>
              </a:r>
              <a:r>
                <a:rPr lang="en-US" altLang="ko-KR" sz="1600"/>
                <a:t>2</a:t>
              </a:r>
              <a:endParaRPr lang="ko-KR" altLang="en-US" sz="1600" dirty="0"/>
            </a:p>
          </p:txBody>
        </p:sp>
        <p:cxnSp>
          <p:nvCxnSpPr>
            <p:cNvPr id="139" name="직선 화살표 연결선 138"/>
            <p:cNvCxnSpPr>
              <a:endCxn id="138" idx="2"/>
            </p:cNvCxnSpPr>
            <p:nvPr/>
          </p:nvCxnSpPr>
          <p:spPr>
            <a:xfrm flipH="1">
              <a:off x="7691078" y="900566"/>
              <a:ext cx="1588" cy="213642"/>
            </a:xfrm>
            <a:prstGeom prst="straightConnector1">
              <a:avLst/>
            </a:prstGeom>
            <a:ln w="19050">
              <a:solidFill>
                <a:schemeClr val="bg1">
                  <a:lumMod val="50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40" name="TextBox 139"/>
            <p:cNvSpPr txBox="1"/>
            <p:nvPr/>
          </p:nvSpPr>
          <p:spPr>
            <a:xfrm>
              <a:off x="10312870" y="620688"/>
              <a:ext cx="1046909" cy="427265"/>
            </a:xfrm>
            <a:prstGeom prst="rect">
              <a:avLst/>
            </a:prstGeom>
            <a:noFill/>
          </p:spPr>
          <p:txBody>
            <a:bodyPr wrap="square" lIns="0" tIns="0" rIns="0" bIns="0" rtlCol="0">
              <a:noAutofit/>
            </a:bodyPr>
            <a:lstStyle/>
            <a:p>
              <a:pPr>
                <a:lnSpc>
                  <a:spcPct val="110000"/>
                </a:lnSpc>
              </a:pPr>
              <a:r>
                <a:rPr lang="ko-KR" altLang="en-US" sz="1600"/>
                <a:t>분류 기준 </a:t>
              </a:r>
              <a:r>
                <a:rPr lang="en-US" altLang="ko-KR" sz="1600"/>
                <a:t>3</a:t>
              </a:r>
              <a:endParaRPr lang="ko-KR" altLang="en-US" sz="1600" dirty="0"/>
            </a:p>
          </p:txBody>
        </p:sp>
        <p:cxnSp>
          <p:nvCxnSpPr>
            <p:cNvPr id="141" name="직선 화살표 연결선 140"/>
            <p:cNvCxnSpPr/>
            <p:nvPr/>
          </p:nvCxnSpPr>
          <p:spPr>
            <a:xfrm flipH="1">
              <a:off x="10834736" y="834311"/>
              <a:ext cx="3177" cy="286418"/>
            </a:xfrm>
            <a:prstGeom prst="straightConnector1">
              <a:avLst/>
            </a:prstGeom>
            <a:ln w="19050">
              <a:solidFill>
                <a:schemeClr val="bg1">
                  <a:lumMod val="50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60936" y="2852936"/>
              <a:ext cx="1837358" cy="360040"/>
            </a:xfrm>
            <a:prstGeom prst="rect">
              <a:avLst/>
            </a:prstGeom>
            <a:noFill/>
          </p:spPr>
          <p:txBody>
            <a:bodyPr wrap="square" lIns="0" tIns="0" rIns="0" bIns="0" rtlCol="0">
              <a:noAutofit/>
            </a:bodyPr>
            <a:lstStyle/>
            <a:p>
              <a:pPr algn="ctr">
                <a:lnSpc>
                  <a:spcPct val="110000"/>
                </a:lnSpc>
              </a:pPr>
              <a:r>
                <a:rPr lang="ko-KR" altLang="en-US"/>
                <a:t>피처</a:t>
              </a:r>
              <a:r>
                <a:rPr lang="en-US" altLang="ko-KR"/>
                <a:t> </a:t>
              </a:r>
              <a:r>
                <a:rPr lang="ko-KR" altLang="en-US"/>
                <a:t>데이터 셋</a:t>
              </a:r>
              <a:endParaRPr lang="ko-KR" altLang="en-US" dirty="0"/>
            </a:p>
          </p:txBody>
        </p:sp>
        <p:sp>
          <p:nvSpPr>
            <p:cNvPr id="104" name="TextBox 103"/>
            <p:cNvSpPr txBox="1"/>
            <p:nvPr/>
          </p:nvSpPr>
          <p:spPr>
            <a:xfrm>
              <a:off x="2374690" y="2852936"/>
              <a:ext cx="1695958" cy="360040"/>
            </a:xfrm>
            <a:prstGeom prst="rect">
              <a:avLst/>
            </a:prstGeom>
            <a:noFill/>
          </p:spPr>
          <p:txBody>
            <a:bodyPr wrap="square" lIns="0" tIns="0" rIns="0" bIns="0" rtlCol="0">
              <a:noAutofit/>
            </a:bodyPr>
            <a:lstStyle/>
            <a:p>
              <a:pPr algn="ctr">
                <a:lnSpc>
                  <a:spcPct val="110000"/>
                </a:lnSpc>
              </a:pPr>
              <a:r>
                <a:rPr lang="en-US" altLang="ko-KR"/>
                <a:t>Step 1</a:t>
              </a:r>
              <a:endParaRPr lang="ko-KR" altLang="en-US" dirty="0"/>
            </a:p>
          </p:txBody>
        </p:sp>
        <p:sp>
          <p:nvSpPr>
            <p:cNvPr id="105" name="TextBox 104"/>
            <p:cNvSpPr txBox="1"/>
            <p:nvPr/>
          </p:nvSpPr>
          <p:spPr>
            <a:xfrm>
              <a:off x="4302229" y="2852936"/>
              <a:ext cx="1695958" cy="360040"/>
            </a:xfrm>
            <a:prstGeom prst="rect">
              <a:avLst/>
            </a:prstGeom>
            <a:noFill/>
          </p:spPr>
          <p:txBody>
            <a:bodyPr wrap="square" lIns="0" tIns="0" rIns="0" bIns="0" rtlCol="0">
              <a:noAutofit/>
            </a:bodyPr>
            <a:lstStyle/>
            <a:p>
              <a:pPr algn="ctr">
                <a:lnSpc>
                  <a:spcPct val="110000"/>
                </a:lnSpc>
              </a:pPr>
              <a:r>
                <a:rPr lang="en-US" altLang="ko-KR"/>
                <a:t>Step 2</a:t>
              </a:r>
              <a:endParaRPr lang="ko-KR" altLang="en-US" dirty="0"/>
            </a:p>
          </p:txBody>
        </p:sp>
        <p:sp>
          <p:nvSpPr>
            <p:cNvPr id="106" name="TextBox 105"/>
            <p:cNvSpPr txBox="1"/>
            <p:nvPr/>
          </p:nvSpPr>
          <p:spPr>
            <a:xfrm>
              <a:off x="6193049" y="2852936"/>
              <a:ext cx="1695958" cy="360040"/>
            </a:xfrm>
            <a:prstGeom prst="rect">
              <a:avLst/>
            </a:prstGeom>
            <a:noFill/>
          </p:spPr>
          <p:txBody>
            <a:bodyPr wrap="square" lIns="0" tIns="0" rIns="0" bIns="0" rtlCol="0">
              <a:noAutofit/>
            </a:bodyPr>
            <a:lstStyle/>
            <a:p>
              <a:pPr algn="ctr">
                <a:lnSpc>
                  <a:spcPct val="110000"/>
                </a:lnSpc>
              </a:pPr>
              <a:r>
                <a:rPr lang="en-US" altLang="ko-KR"/>
                <a:t>Step 3</a:t>
              </a:r>
              <a:endParaRPr lang="ko-KR" altLang="en-US" dirty="0"/>
            </a:p>
          </p:txBody>
        </p:sp>
        <p:sp>
          <p:nvSpPr>
            <p:cNvPr id="124" name="TextBox 123"/>
            <p:cNvSpPr txBox="1"/>
            <p:nvPr/>
          </p:nvSpPr>
          <p:spPr>
            <a:xfrm>
              <a:off x="8156930" y="2852936"/>
              <a:ext cx="1695958" cy="360040"/>
            </a:xfrm>
            <a:prstGeom prst="rect">
              <a:avLst/>
            </a:prstGeom>
            <a:noFill/>
          </p:spPr>
          <p:txBody>
            <a:bodyPr wrap="square" lIns="0" tIns="0" rIns="0" bIns="0" rtlCol="0">
              <a:noAutofit/>
            </a:bodyPr>
            <a:lstStyle/>
            <a:p>
              <a:pPr algn="ctr">
                <a:lnSpc>
                  <a:spcPct val="110000"/>
                </a:lnSpc>
              </a:pPr>
              <a:r>
                <a:rPr lang="en-US" altLang="ko-KR"/>
                <a:t>Step 4</a:t>
              </a:r>
              <a:endParaRPr lang="ko-KR" altLang="en-US" dirty="0"/>
            </a:p>
          </p:txBody>
        </p:sp>
        <p:sp>
          <p:nvSpPr>
            <p:cNvPr id="125" name="TextBox 124"/>
            <p:cNvSpPr txBox="1"/>
            <p:nvPr/>
          </p:nvSpPr>
          <p:spPr>
            <a:xfrm>
              <a:off x="10154503" y="2852936"/>
              <a:ext cx="1680453" cy="360040"/>
            </a:xfrm>
            <a:prstGeom prst="rect">
              <a:avLst/>
            </a:prstGeom>
            <a:noFill/>
          </p:spPr>
          <p:txBody>
            <a:bodyPr wrap="square" lIns="0" tIns="0" rIns="0" bIns="0" rtlCol="0">
              <a:noAutofit/>
            </a:bodyPr>
            <a:lstStyle/>
            <a:p>
              <a:pPr algn="ctr">
                <a:lnSpc>
                  <a:spcPct val="110000"/>
                </a:lnSpc>
              </a:pPr>
              <a:r>
                <a:rPr lang="en-US" altLang="ko-KR"/>
                <a:t>Step 5</a:t>
              </a:r>
              <a:endParaRPr lang="ko-KR" altLang="en-US" dirty="0"/>
            </a:p>
          </p:txBody>
        </p:sp>
        <p:sp>
          <p:nvSpPr>
            <p:cNvPr id="142" name="직사각형 141"/>
            <p:cNvSpPr/>
            <p:nvPr/>
          </p:nvSpPr>
          <p:spPr>
            <a:xfrm>
              <a:off x="5391564" y="3878785"/>
              <a:ext cx="390862" cy="1750551"/>
            </a:xfrm>
            <a:prstGeom prst="rect">
              <a:avLst/>
            </a:prstGeom>
            <a:solidFill>
              <a:schemeClr val="bg1">
                <a:lumMod val="65000"/>
                <a:alpha val="61000"/>
              </a:schemeClr>
            </a:solid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43" name="직사각형 142"/>
            <p:cNvSpPr/>
            <p:nvPr/>
          </p:nvSpPr>
          <p:spPr>
            <a:xfrm>
              <a:off x="5395061" y="3875686"/>
              <a:ext cx="1312326" cy="579198"/>
            </a:xfrm>
            <a:prstGeom prst="rect">
              <a:avLst/>
            </a:prstGeom>
            <a:solidFill>
              <a:schemeClr val="bg1">
                <a:lumMod val="65000"/>
                <a:alpha val="61000"/>
              </a:schemeClr>
            </a:solidFill>
            <a:ln w="19050">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29" name="TextBox 128"/>
            <p:cNvSpPr txBox="1"/>
            <p:nvPr/>
          </p:nvSpPr>
          <p:spPr>
            <a:xfrm>
              <a:off x="6257810" y="3800256"/>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126" name="TextBox 125"/>
            <p:cNvSpPr txBox="1"/>
            <p:nvPr/>
          </p:nvSpPr>
          <p:spPr>
            <a:xfrm>
              <a:off x="5522515" y="4441031"/>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127" name="TextBox 126"/>
            <p:cNvSpPr txBox="1"/>
            <p:nvPr/>
          </p:nvSpPr>
          <p:spPr>
            <a:xfrm>
              <a:off x="5594500" y="4900681"/>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128" name="TextBox 127"/>
            <p:cNvSpPr txBox="1"/>
            <p:nvPr/>
          </p:nvSpPr>
          <p:spPr>
            <a:xfrm>
              <a:off x="5918502" y="3998434"/>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130" name="TextBox 129"/>
            <p:cNvSpPr txBox="1"/>
            <p:nvPr/>
          </p:nvSpPr>
          <p:spPr>
            <a:xfrm>
              <a:off x="6414281" y="4055806"/>
              <a:ext cx="282472" cy="445644"/>
            </a:xfrm>
            <a:prstGeom prst="rect">
              <a:avLst/>
            </a:prstGeom>
            <a:noFill/>
          </p:spPr>
          <p:txBody>
            <a:bodyPr wrap="square" lIns="0" tIns="0" rIns="0" bIns="0" rtlCol="0">
              <a:noAutofit/>
            </a:bodyPr>
            <a:lstStyle/>
            <a:p>
              <a:pPr>
                <a:lnSpc>
                  <a:spcPct val="110000"/>
                </a:lnSpc>
              </a:pPr>
              <a:r>
                <a:rPr lang="en-US" altLang="ko-KR" sz="3200"/>
                <a:t>+</a:t>
              </a:r>
              <a:endParaRPr lang="ko-KR" altLang="en-US" sz="3200" dirty="0"/>
            </a:p>
          </p:txBody>
        </p:sp>
        <p:sp>
          <p:nvSpPr>
            <p:cNvPr id="131" name="TextBox 130"/>
            <p:cNvSpPr txBox="1"/>
            <p:nvPr/>
          </p:nvSpPr>
          <p:spPr>
            <a:xfrm>
              <a:off x="5825634" y="5173072"/>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132" name="TextBox 131"/>
            <p:cNvSpPr txBox="1"/>
            <p:nvPr/>
          </p:nvSpPr>
          <p:spPr>
            <a:xfrm>
              <a:off x="6626699" y="3878785"/>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133" name="TextBox 132"/>
            <p:cNvSpPr txBox="1"/>
            <p:nvPr/>
          </p:nvSpPr>
          <p:spPr>
            <a:xfrm>
              <a:off x="6139420" y="4486663"/>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134" name="TextBox 133"/>
            <p:cNvSpPr txBox="1"/>
            <p:nvPr/>
          </p:nvSpPr>
          <p:spPr>
            <a:xfrm>
              <a:off x="6597238" y="4858609"/>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sp>
          <p:nvSpPr>
            <p:cNvPr id="136" name="TextBox 135"/>
            <p:cNvSpPr txBox="1"/>
            <p:nvPr/>
          </p:nvSpPr>
          <p:spPr>
            <a:xfrm>
              <a:off x="5746455" y="4313791"/>
              <a:ext cx="392841" cy="445644"/>
            </a:xfrm>
            <a:prstGeom prst="rect">
              <a:avLst/>
            </a:prstGeom>
            <a:noFill/>
          </p:spPr>
          <p:txBody>
            <a:bodyPr wrap="none" lIns="0" tIns="0" rIns="0" bIns="0" rtlCol="0" anchor="ctr">
              <a:noAutofit/>
            </a:bodyPr>
            <a:lstStyle/>
            <a:p>
              <a:pPr algn="ctr">
                <a:lnSpc>
                  <a:spcPct val="110000"/>
                </a:lnSpc>
              </a:pPr>
              <a:r>
                <a:rPr lang="en-US" altLang="ko-KR" sz="5400"/>
                <a:t>-</a:t>
              </a:r>
              <a:endParaRPr lang="ko-KR" altLang="en-US" sz="5400" dirty="0"/>
            </a:p>
          </p:txBody>
        </p:sp>
        <p:cxnSp>
          <p:nvCxnSpPr>
            <p:cNvPr id="10" name="직선 연결선 9"/>
            <p:cNvCxnSpPr/>
            <p:nvPr/>
          </p:nvCxnSpPr>
          <p:spPr>
            <a:xfrm>
              <a:off x="2781057" y="1005518"/>
              <a:ext cx="0" cy="2031543"/>
            </a:xfrm>
            <a:prstGeom prst="line">
              <a:avLst/>
            </a:prstGeom>
            <a:ln w="19050">
              <a:solidFill>
                <a:schemeClr val="bg1">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45" name="직선 연결선 144"/>
            <p:cNvCxnSpPr/>
            <p:nvPr/>
          </p:nvCxnSpPr>
          <p:spPr>
            <a:xfrm>
              <a:off x="7517207" y="1005518"/>
              <a:ext cx="0" cy="2031543"/>
            </a:xfrm>
            <a:prstGeom prst="line">
              <a:avLst/>
            </a:prstGeom>
            <a:ln w="19050">
              <a:solidFill>
                <a:schemeClr val="bg1">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48" name="직선 연결선 147"/>
            <p:cNvCxnSpPr/>
            <p:nvPr/>
          </p:nvCxnSpPr>
          <p:spPr>
            <a:xfrm>
              <a:off x="10033585" y="1686022"/>
              <a:ext cx="1908000" cy="0"/>
            </a:xfrm>
            <a:prstGeom prst="line">
              <a:avLst/>
            </a:prstGeom>
            <a:ln w="19050">
              <a:solidFill>
                <a:schemeClr val="bg1">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49" name="직선 연결선 148"/>
            <p:cNvCxnSpPr/>
            <p:nvPr/>
          </p:nvCxnSpPr>
          <p:spPr>
            <a:xfrm>
              <a:off x="5774481" y="3701713"/>
              <a:ext cx="0" cy="2031543"/>
            </a:xfrm>
            <a:prstGeom prst="line">
              <a:avLst/>
            </a:prstGeom>
            <a:ln w="19050">
              <a:solidFill>
                <a:schemeClr val="bg1">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51" name="직선 연결선 150"/>
            <p:cNvCxnSpPr/>
            <p:nvPr/>
          </p:nvCxnSpPr>
          <p:spPr>
            <a:xfrm>
              <a:off x="6710585" y="3701713"/>
              <a:ext cx="0" cy="2031543"/>
            </a:xfrm>
            <a:prstGeom prst="line">
              <a:avLst/>
            </a:prstGeom>
            <a:ln w="19050">
              <a:solidFill>
                <a:schemeClr val="bg1">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52" name="직선 연결선 151"/>
            <p:cNvCxnSpPr/>
            <p:nvPr/>
          </p:nvCxnSpPr>
          <p:spPr>
            <a:xfrm>
              <a:off x="5266532" y="4466588"/>
              <a:ext cx="1908000" cy="0"/>
            </a:xfrm>
            <a:prstGeom prst="line">
              <a:avLst/>
            </a:prstGeom>
            <a:ln w="19050">
              <a:solidFill>
                <a:schemeClr val="bg1">
                  <a:lumMod val="50000"/>
                </a:schemeClr>
              </a:solidFill>
              <a:miter lim="800000"/>
            </a:ln>
          </p:spPr>
          <p:style>
            <a:lnRef idx="1">
              <a:schemeClr val="accent1"/>
            </a:lnRef>
            <a:fillRef idx="0">
              <a:schemeClr val="accent1"/>
            </a:fillRef>
            <a:effectRef idx="0">
              <a:schemeClr val="accent1"/>
            </a:effectRef>
            <a:fontRef idx="minor">
              <a:schemeClr val="tx1"/>
            </a:fontRef>
          </p:style>
        </p:cxnSp>
        <p:sp>
          <p:nvSpPr>
            <p:cNvPr id="17" name="왼쪽 중괄호 16"/>
            <p:cNvSpPr/>
            <p:nvPr/>
          </p:nvSpPr>
          <p:spPr>
            <a:xfrm rot="16200000">
              <a:off x="6023532" y="-1147406"/>
              <a:ext cx="508021" cy="9228784"/>
            </a:xfrm>
            <a:prstGeom prst="leftBrace">
              <a:avLst/>
            </a:prstGeom>
            <a:ln w="19050">
              <a:solidFill>
                <a:schemeClr val="bg1">
                  <a:lumMod val="50000"/>
                </a:schemeClr>
              </a:solidFill>
              <a:miter lim="800000"/>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3" name="TextBox 42"/>
            <p:cNvSpPr txBox="1"/>
            <p:nvPr/>
          </p:nvSpPr>
          <p:spPr>
            <a:xfrm>
              <a:off x="4696847" y="5792871"/>
              <a:ext cx="3200857" cy="303643"/>
            </a:xfrm>
            <a:prstGeom prst="rect">
              <a:avLst/>
            </a:prstGeom>
            <a:noFill/>
          </p:spPr>
          <p:txBody>
            <a:bodyPr wrap="square" lIns="0" tIns="0" rIns="0" bIns="0" rtlCol="0">
              <a:noAutofit/>
            </a:bodyPr>
            <a:lstStyle/>
            <a:p>
              <a:pPr>
                <a:lnSpc>
                  <a:spcPct val="110000"/>
                </a:lnSpc>
              </a:pPr>
              <a:r>
                <a:rPr lang="ko-KR" altLang="en-US"/>
                <a:t>분류 기준 </a:t>
              </a:r>
              <a:r>
                <a:rPr lang="en-US" altLang="ko-KR"/>
                <a:t>1, 2, 3 </a:t>
              </a:r>
              <a:r>
                <a:rPr lang="ko-KR" altLang="en-US"/>
                <a:t>을 결합한 예측 </a:t>
              </a:r>
              <a:endParaRPr lang="ko-KR" altLang="en-US" dirty="0"/>
            </a:p>
          </p:txBody>
        </p:sp>
      </p:grpSp>
      <p:sp>
        <p:nvSpPr>
          <p:cNvPr id="144" name="제목 1"/>
          <p:cNvSpPr>
            <a:spLocks noGrp="1"/>
          </p:cNvSpPr>
          <p:nvPr>
            <p:ph type="title"/>
          </p:nvPr>
        </p:nvSpPr>
        <p:spPr>
          <a:xfrm>
            <a:off x="533400" y="305102"/>
            <a:ext cx="11125200" cy="531610"/>
          </a:xfrm>
        </p:spPr>
        <p:txBody>
          <a:bodyPr/>
          <a:lstStyle/>
          <a:p>
            <a:r>
              <a:rPr lang="ko-KR" altLang="en-US" dirty="0" smtClean="0"/>
              <a:t>에이다 </a:t>
            </a:r>
            <a:r>
              <a:rPr lang="ko-KR" altLang="en-US" dirty="0" err="1" smtClean="0"/>
              <a:t>부스팅의</a:t>
            </a:r>
            <a:r>
              <a:rPr lang="ko-KR" altLang="en-US" dirty="0" smtClean="0"/>
              <a:t> 학습</a:t>
            </a:r>
            <a:r>
              <a:rPr lang="en-US" altLang="ko-KR" dirty="0" smtClean="0"/>
              <a:t>/</a:t>
            </a:r>
            <a:r>
              <a:rPr lang="ko-KR" altLang="en-US" dirty="0" smtClean="0"/>
              <a:t>예측 프로세스</a:t>
            </a:r>
            <a:endParaRPr lang="ko-KR" altLang="en-US" dirty="0"/>
          </a:p>
        </p:txBody>
      </p:sp>
    </p:spTree>
    <p:extLst>
      <p:ext uri="{BB962C8B-B14F-4D97-AF65-F5344CB8AC3E}">
        <p14:creationId xmlns:p14="http://schemas.microsoft.com/office/powerpoint/2010/main" val="804500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선형 회귀의 </a:t>
            </a:r>
            <a:r>
              <a:rPr lang="en-US" altLang="ko-KR" dirty="0" smtClean="0"/>
              <a:t>Gradient Descent </a:t>
            </a:r>
            <a:r>
              <a:rPr lang="ko-KR" altLang="en-US" dirty="0" smtClean="0"/>
              <a:t>방식 예측</a:t>
            </a:r>
            <a:endParaRPr lang="ko-KR" altLang="en-US" dirty="0"/>
          </a:p>
        </p:txBody>
      </p:sp>
      <p:pic>
        <p:nvPicPr>
          <p:cNvPr id="4" name="그림 3"/>
          <p:cNvPicPr>
            <a:picLocks noChangeAspect="1"/>
          </p:cNvPicPr>
          <p:nvPr/>
        </p:nvPicPr>
        <p:blipFill>
          <a:blip r:embed="rId2"/>
          <a:stretch>
            <a:fillRect/>
          </a:stretch>
        </p:blipFill>
        <p:spPr>
          <a:xfrm>
            <a:off x="707766" y="2021071"/>
            <a:ext cx="4118411" cy="800999"/>
          </a:xfrm>
          <a:prstGeom prst="rect">
            <a:avLst/>
          </a:prstGeom>
        </p:spPr>
      </p:pic>
      <p:pic>
        <p:nvPicPr>
          <p:cNvPr id="5" name="그림 4"/>
          <p:cNvPicPr>
            <a:picLocks noChangeAspect="1"/>
          </p:cNvPicPr>
          <p:nvPr/>
        </p:nvPicPr>
        <p:blipFill>
          <a:blip r:embed="rId3"/>
          <a:stretch>
            <a:fillRect/>
          </a:stretch>
        </p:blipFill>
        <p:spPr>
          <a:xfrm>
            <a:off x="400144" y="3716558"/>
            <a:ext cx="4114972" cy="2392068"/>
          </a:xfrm>
          <a:prstGeom prst="rect">
            <a:avLst/>
          </a:prstGeom>
        </p:spPr>
      </p:pic>
      <p:pic>
        <p:nvPicPr>
          <p:cNvPr id="6" name="그림 5"/>
          <p:cNvPicPr>
            <a:picLocks noChangeAspect="1"/>
          </p:cNvPicPr>
          <p:nvPr/>
        </p:nvPicPr>
        <p:blipFill>
          <a:blip r:embed="rId4"/>
          <a:stretch>
            <a:fillRect/>
          </a:stretch>
        </p:blipFill>
        <p:spPr>
          <a:xfrm>
            <a:off x="5618205" y="4012863"/>
            <a:ext cx="5427822" cy="1284883"/>
          </a:xfrm>
          <a:prstGeom prst="rect">
            <a:avLst/>
          </a:prstGeom>
        </p:spPr>
      </p:pic>
      <p:sp>
        <p:nvSpPr>
          <p:cNvPr id="7" name="TextBox 6"/>
          <p:cNvSpPr txBox="1"/>
          <p:nvPr/>
        </p:nvSpPr>
        <p:spPr>
          <a:xfrm>
            <a:off x="400144" y="1480912"/>
            <a:ext cx="6840915" cy="271848"/>
          </a:xfrm>
          <a:prstGeom prst="rect">
            <a:avLst/>
          </a:prstGeom>
          <a:noFill/>
        </p:spPr>
        <p:txBody>
          <a:bodyPr wrap="square" lIns="0" tIns="0" rIns="0" bIns="0" rtlCol="0">
            <a:noAutofit/>
          </a:bodyPr>
          <a:lstStyle/>
          <a:p>
            <a:pPr>
              <a:lnSpc>
                <a:spcPct val="110000"/>
              </a:lnSpc>
            </a:pPr>
            <a:r>
              <a:rPr lang="ko-KR" altLang="en-US" sz="1600" dirty="0" smtClean="0"/>
              <a:t>선형 회귀의 </a:t>
            </a:r>
            <a:r>
              <a:rPr lang="en-US" altLang="ko-KR" sz="1600" dirty="0" smtClean="0"/>
              <a:t>Loss </a:t>
            </a:r>
            <a:r>
              <a:rPr lang="ko-KR" altLang="en-US" sz="1600" dirty="0" smtClean="0"/>
              <a:t>함수</a:t>
            </a:r>
            <a:r>
              <a:rPr lang="en-US" altLang="ko-KR" sz="1600" dirty="0" smtClean="0"/>
              <a:t>: </a:t>
            </a:r>
            <a:r>
              <a:rPr lang="ko-KR" altLang="en-US" sz="1600" dirty="0" smtClean="0"/>
              <a:t>실제 값과 </a:t>
            </a:r>
            <a:r>
              <a:rPr lang="ko-KR" altLang="en-US" sz="1600" dirty="0" err="1" smtClean="0"/>
              <a:t>예측값의</a:t>
            </a:r>
            <a:r>
              <a:rPr lang="ko-KR" altLang="en-US" sz="1600" dirty="0" smtClean="0"/>
              <a:t> 오류를 제곱한 값의 평균</a:t>
            </a:r>
          </a:p>
        </p:txBody>
      </p:sp>
      <p:sp>
        <p:nvSpPr>
          <p:cNvPr id="8" name="TextBox 7"/>
          <p:cNvSpPr txBox="1"/>
          <p:nvPr/>
        </p:nvSpPr>
        <p:spPr>
          <a:xfrm>
            <a:off x="400144" y="3210858"/>
            <a:ext cx="6840915" cy="271848"/>
          </a:xfrm>
          <a:prstGeom prst="rect">
            <a:avLst/>
          </a:prstGeom>
          <a:noFill/>
        </p:spPr>
        <p:txBody>
          <a:bodyPr wrap="square" lIns="0" tIns="0" rIns="0" bIns="0" rtlCol="0">
            <a:noAutofit/>
          </a:bodyPr>
          <a:lstStyle/>
          <a:p>
            <a:pPr>
              <a:lnSpc>
                <a:spcPct val="110000"/>
              </a:lnSpc>
            </a:pPr>
            <a:endParaRPr lang="ko-KR" altLang="en-US" sz="1600" dirty="0" smtClean="0"/>
          </a:p>
        </p:txBody>
      </p:sp>
      <p:sp>
        <p:nvSpPr>
          <p:cNvPr id="9" name="TextBox 8"/>
          <p:cNvSpPr txBox="1"/>
          <p:nvPr/>
        </p:nvSpPr>
        <p:spPr>
          <a:xfrm>
            <a:off x="7241059" y="1500791"/>
            <a:ext cx="4176584" cy="1179910"/>
          </a:xfrm>
          <a:prstGeom prst="rect">
            <a:avLst/>
          </a:prstGeom>
          <a:noFill/>
        </p:spPr>
        <p:txBody>
          <a:bodyPr wrap="square" lIns="0" tIns="0" rIns="0" bIns="0" rtlCol="0">
            <a:noAutofit/>
          </a:bodyPr>
          <a:lstStyle/>
          <a:p>
            <a:pPr>
              <a:lnSpc>
                <a:spcPct val="110000"/>
              </a:lnSpc>
            </a:pPr>
            <a:r>
              <a:rPr lang="en-US" altLang="ko-KR" sz="1400" dirty="0" smtClean="0"/>
              <a:t>* </a:t>
            </a:r>
            <a:r>
              <a:rPr lang="ko-KR" altLang="en-US" sz="1400" dirty="0" smtClean="0"/>
              <a:t>선형 회귀 예측 함수</a:t>
            </a:r>
            <a:r>
              <a:rPr lang="en-US" altLang="ko-KR" sz="1400" dirty="0"/>
              <a:t> </a:t>
            </a:r>
            <a:r>
              <a:rPr lang="en-US" altLang="ko-KR" sz="1400" dirty="0" smtClean="0"/>
              <a:t>F(x)</a:t>
            </a:r>
            <a:r>
              <a:rPr lang="ko-KR" altLang="en-US" sz="1400" dirty="0" smtClean="0"/>
              <a:t>는</a:t>
            </a:r>
            <a:endParaRPr lang="en-US" altLang="ko-KR" sz="1400" dirty="0" smtClean="0"/>
          </a:p>
          <a:p>
            <a:pPr>
              <a:lnSpc>
                <a:spcPct val="110000"/>
              </a:lnSpc>
            </a:pPr>
            <a:r>
              <a:rPr lang="en-US" altLang="ko-KR" sz="1400" dirty="0" smtClean="0"/>
              <a:t>   Tree </a:t>
            </a:r>
            <a:r>
              <a:rPr lang="ko-KR" altLang="en-US" sz="1400" dirty="0" smtClean="0"/>
              <a:t>의 경우는 다름</a:t>
            </a:r>
            <a:r>
              <a:rPr lang="en-US" altLang="ko-KR" sz="1400" dirty="0" smtClean="0"/>
              <a:t>. </a:t>
            </a:r>
            <a:endParaRPr lang="ko-KR" altLang="en-US" sz="1400" dirty="0" smtClean="0"/>
          </a:p>
        </p:txBody>
      </p:sp>
      <p:pic>
        <p:nvPicPr>
          <p:cNvPr id="10" name="그림 9"/>
          <p:cNvPicPr>
            <a:picLocks noChangeAspect="1"/>
          </p:cNvPicPr>
          <p:nvPr/>
        </p:nvPicPr>
        <p:blipFill>
          <a:blip r:embed="rId5"/>
          <a:stretch>
            <a:fillRect/>
          </a:stretch>
        </p:blipFill>
        <p:spPr>
          <a:xfrm>
            <a:off x="9498226" y="1431098"/>
            <a:ext cx="1295400" cy="371475"/>
          </a:xfrm>
          <a:prstGeom prst="rect">
            <a:avLst/>
          </a:prstGeom>
        </p:spPr>
      </p:pic>
      <p:sp>
        <p:nvSpPr>
          <p:cNvPr id="11" name="TextBox 10"/>
          <p:cNvSpPr txBox="1"/>
          <p:nvPr/>
        </p:nvSpPr>
        <p:spPr>
          <a:xfrm>
            <a:off x="400144" y="3084922"/>
            <a:ext cx="5737045" cy="631635"/>
          </a:xfrm>
          <a:prstGeom prst="rect">
            <a:avLst/>
          </a:prstGeom>
          <a:noFill/>
        </p:spPr>
        <p:txBody>
          <a:bodyPr wrap="square" lIns="0" tIns="0" rIns="0" bIns="0" rtlCol="0">
            <a:noAutofit/>
          </a:bodyPr>
          <a:lstStyle/>
          <a:p>
            <a:pPr>
              <a:lnSpc>
                <a:spcPct val="110000"/>
              </a:lnSpc>
            </a:pPr>
            <a:r>
              <a:rPr lang="en-US" altLang="ko-KR" sz="1600" dirty="0" smtClean="0"/>
              <a:t>Loss </a:t>
            </a:r>
            <a:r>
              <a:rPr lang="ko-KR" altLang="en-US" sz="1600" dirty="0" smtClean="0"/>
              <a:t>함수의 미분 값 </a:t>
            </a:r>
            <a:r>
              <a:rPr lang="en-US" altLang="ko-KR" sz="1600" dirty="0" smtClean="0"/>
              <a:t>Gradient</a:t>
            </a:r>
            <a:r>
              <a:rPr lang="ko-KR" altLang="en-US" sz="1600" dirty="0" smtClean="0"/>
              <a:t>를 계속 </a:t>
            </a:r>
            <a:r>
              <a:rPr lang="en-US" altLang="ko-KR" sz="1600" dirty="0" smtClean="0"/>
              <a:t>Update </a:t>
            </a:r>
            <a:r>
              <a:rPr lang="ko-KR" altLang="en-US" sz="1600" dirty="0" smtClean="0"/>
              <a:t>하면서 </a:t>
            </a:r>
            <a:r>
              <a:rPr lang="en-US" altLang="ko-KR" sz="1600" dirty="0" smtClean="0"/>
              <a:t>Loss</a:t>
            </a:r>
            <a:r>
              <a:rPr lang="ko-KR" altLang="en-US" sz="1600" dirty="0" smtClean="0"/>
              <a:t>함수가 최소인 </a:t>
            </a:r>
            <a:r>
              <a:rPr lang="en-US" altLang="ko-KR" sz="1600" dirty="0" smtClean="0"/>
              <a:t>Gradient</a:t>
            </a:r>
            <a:r>
              <a:rPr lang="ko-KR" altLang="en-US" sz="1600" dirty="0" smtClean="0"/>
              <a:t>를 구함</a:t>
            </a:r>
            <a:r>
              <a:rPr lang="en-US" altLang="ko-KR" sz="1600" dirty="0" smtClean="0"/>
              <a:t>. </a:t>
            </a:r>
            <a:endParaRPr lang="ko-KR" altLang="en-US" sz="1600" dirty="0" smtClean="0"/>
          </a:p>
        </p:txBody>
      </p:sp>
    </p:spTree>
    <p:extLst>
      <p:ext uri="{BB962C8B-B14F-4D97-AF65-F5344CB8AC3E}">
        <p14:creationId xmlns:p14="http://schemas.microsoft.com/office/powerpoint/2010/main" val="4228609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LightGBM</a:t>
            </a:r>
            <a:r>
              <a:rPr lang="en-US" altLang="ko-KR" dirty="0" smtClean="0"/>
              <a:t> </a:t>
            </a:r>
            <a:r>
              <a:rPr lang="ko-KR" altLang="en-US" dirty="0" smtClean="0"/>
              <a:t>주요 특징</a:t>
            </a:r>
            <a:endParaRPr lang="ko-KR" altLang="en-US" dirty="0"/>
          </a:p>
        </p:txBody>
      </p:sp>
      <p:sp>
        <p:nvSpPr>
          <p:cNvPr id="6" name="TextBox 5"/>
          <p:cNvSpPr txBox="1"/>
          <p:nvPr/>
        </p:nvSpPr>
        <p:spPr>
          <a:xfrm>
            <a:off x="531950" y="2153549"/>
            <a:ext cx="8299012" cy="1553478"/>
          </a:xfrm>
          <a:prstGeom prst="rect">
            <a:avLst/>
          </a:prstGeom>
          <a:noFill/>
        </p:spPr>
        <p:txBody>
          <a:bodyPr wrap="square" lIns="0" tIns="0" rIns="0" bIns="0" rtlCol="0">
            <a:noAutofit/>
          </a:bodyPr>
          <a:lstStyle/>
          <a:p>
            <a:pPr marL="342900" indent="-342900">
              <a:lnSpc>
                <a:spcPct val="150000"/>
              </a:lnSpc>
              <a:buFont typeface="Arial" panose="020B0604020202020204" pitchFamily="34" charset="0"/>
              <a:buChar char="•"/>
            </a:pPr>
            <a:r>
              <a:rPr lang="en-US" altLang="ko-KR" sz="2000" dirty="0" smtClean="0"/>
              <a:t>Histogram </a:t>
            </a:r>
            <a:r>
              <a:rPr lang="ko-KR" altLang="en-US" sz="2000" dirty="0" smtClean="0"/>
              <a:t>기반으로 </a:t>
            </a:r>
            <a:r>
              <a:rPr lang="en-US" altLang="ko-KR" sz="2000" dirty="0" smtClean="0"/>
              <a:t>Feature Binning</a:t>
            </a:r>
          </a:p>
          <a:p>
            <a:pPr marL="342900" indent="-342900">
              <a:lnSpc>
                <a:spcPct val="150000"/>
              </a:lnSpc>
              <a:buFont typeface="Arial" panose="020B0604020202020204" pitchFamily="34" charset="0"/>
              <a:buChar char="•"/>
            </a:pPr>
            <a:r>
              <a:rPr lang="en-US" altLang="ko-KR" sz="2000" dirty="0" smtClean="0"/>
              <a:t>Boosting </a:t>
            </a:r>
            <a:r>
              <a:rPr lang="ko-KR" altLang="en-US" sz="2000" dirty="0" smtClean="0"/>
              <a:t>시 </a:t>
            </a:r>
            <a:r>
              <a:rPr lang="en-US" altLang="ko-KR" sz="2000" dirty="0" smtClean="0"/>
              <a:t>GBDT </a:t>
            </a:r>
            <a:r>
              <a:rPr lang="ko-KR" altLang="en-US" sz="2000" dirty="0" smtClean="0"/>
              <a:t>외에 </a:t>
            </a:r>
            <a:r>
              <a:rPr lang="en-US" altLang="ko-KR" sz="2000" dirty="0" smtClean="0"/>
              <a:t>GOSS, DART </a:t>
            </a:r>
            <a:r>
              <a:rPr lang="ko-KR" altLang="en-US" sz="2000" dirty="0" smtClean="0"/>
              <a:t>방식 제공</a:t>
            </a:r>
            <a:endParaRPr lang="en-US" altLang="ko-KR" sz="2000" dirty="0" smtClean="0"/>
          </a:p>
          <a:p>
            <a:pPr marL="342900" indent="-342900">
              <a:lnSpc>
                <a:spcPct val="150000"/>
              </a:lnSpc>
              <a:buFont typeface="Arial" panose="020B0604020202020204" pitchFamily="34" charset="0"/>
              <a:buChar char="•"/>
            </a:pPr>
            <a:r>
              <a:rPr lang="en-US" altLang="ko-KR" sz="2000" dirty="0" smtClean="0"/>
              <a:t>Overfitting</a:t>
            </a:r>
            <a:r>
              <a:rPr lang="ko-KR" altLang="en-US" sz="2000" dirty="0" smtClean="0"/>
              <a:t>을 극복하기 위해 여러 </a:t>
            </a:r>
            <a:r>
              <a:rPr lang="en-US" altLang="ko-KR" sz="2000" dirty="0" smtClean="0"/>
              <a:t>hyper parameter</a:t>
            </a:r>
            <a:endParaRPr lang="ko-KR" altLang="en-US" sz="2000" dirty="0" smtClean="0"/>
          </a:p>
        </p:txBody>
      </p:sp>
    </p:spTree>
    <p:extLst>
      <p:ext uri="{BB962C8B-B14F-4D97-AF65-F5344CB8AC3E}">
        <p14:creationId xmlns:p14="http://schemas.microsoft.com/office/powerpoint/2010/main" val="2499899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Histogram </a:t>
            </a:r>
            <a:r>
              <a:rPr lang="ko-KR" altLang="en-US" dirty="0" smtClean="0"/>
              <a:t>기반 </a:t>
            </a:r>
            <a:r>
              <a:rPr lang="en-US" altLang="ko-KR" dirty="0"/>
              <a:t>Feature </a:t>
            </a:r>
            <a:r>
              <a:rPr lang="en-US" altLang="ko-KR" dirty="0" smtClean="0"/>
              <a:t>Binning</a:t>
            </a:r>
            <a:endParaRPr lang="ko-KR" altLang="en-US" dirty="0"/>
          </a:p>
        </p:txBody>
      </p:sp>
      <p:pic>
        <p:nvPicPr>
          <p:cNvPr id="5" name="그림 4"/>
          <p:cNvPicPr>
            <a:picLocks noChangeAspect="1"/>
          </p:cNvPicPr>
          <p:nvPr/>
        </p:nvPicPr>
        <p:blipFill>
          <a:blip r:embed="rId2"/>
          <a:stretch>
            <a:fillRect/>
          </a:stretch>
        </p:blipFill>
        <p:spPr>
          <a:xfrm>
            <a:off x="392487" y="1507524"/>
            <a:ext cx="3256875" cy="2950926"/>
          </a:xfrm>
          <a:prstGeom prst="rect">
            <a:avLst/>
          </a:prstGeom>
        </p:spPr>
      </p:pic>
      <p:sp>
        <p:nvSpPr>
          <p:cNvPr id="6" name="TextBox 5"/>
          <p:cNvSpPr txBox="1"/>
          <p:nvPr/>
        </p:nvSpPr>
        <p:spPr>
          <a:xfrm>
            <a:off x="3039762" y="1507524"/>
            <a:ext cx="7908324" cy="469557"/>
          </a:xfrm>
          <a:prstGeom prst="rect">
            <a:avLst/>
          </a:prstGeom>
          <a:noFill/>
        </p:spPr>
        <p:txBody>
          <a:bodyPr wrap="square" lIns="0" tIns="0" rIns="0" bIns="0" rtlCol="0">
            <a:noAutofit/>
          </a:bodyPr>
          <a:lstStyle/>
          <a:p>
            <a:pPr>
              <a:lnSpc>
                <a:spcPct val="110000"/>
              </a:lnSpc>
            </a:pPr>
            <a:r>
              <a:rPr lang="en-US" altLang="ko-KR" sz="1400" dirty="0" smtClean="0"/>
              <a:t>Best split gain</a:t>
            </a:r>
            <a:r>
              <a:rPr lang="ko-KR" altLang="en-US" sz="1400" dirty="0" smtClean="0"/>
              <a:t>을 찾기 위해 모든 </a:t>
            </a:r>
            <a:r>
              <a:rPr lang="en-US" altLang="ko-KR" sz="1400" dirty="0" smtClean="0"/>
              <a:t>leaf node</a:t>
            </a:r>
            <a:r>
              <a:rPr lang="ko-KR" altLang="en-US" sz="1400" dirty="0" smtClean="0"/>
              <a:t>의 데이터들을 대상으로 해야함</a:t>
            </a:r>
            <a:r>
              <a:rPr lang="en-US" altLang="ko-KR" sz="1400" dirty="0" smtClean="0"/>
              <a:t>. </a:t>
            </a:r>
            <a:r>
              <a:rPr lang="ko-KR" altLang="en-US" sz="1400" dirty="0" smtClean="0"/>
              <a:t> </a:t>
            </a:r>
            <a:r>
              <a:rPr lang="ko-KR" altLang="en-US" sz="1400" dirty="0"/>
              <a:t> </a:t>
            </a:r>
            <a:r>
              <a:rPr lang="ko-KR" altLang="en-US" sz="1400" dirty="0" smtClean="0"/>
              <a:t>오랜 수행 시간이 필요</a:t>
            </a:r>
            <a:r>
              <a:rPr lang="en-US" altLang="ko-KR" sz="1400" dirty="0" smtClean="0"/>
              <a:t>. </a:t>
            </a:r>
          </a:p>
        </p:txBody>
      </p:sp>
      <p:pic>
        <p:nvPicPr>
          <p:cNvPr id="7" name="그림 6"/>
          <p:cNvPicPr>
            <a:picLocks noChangeAspect="1"/>
          </p:cNvPicPr>
          <p:nvPr/>
        </p:nvPicPr>
        <p:blipFill>
          <a:blip r:embed="rId3"/>
          <a:stretch>
            <a:fillRect/>
          </a:stretch>
        </p:blipFill>
        <p:spPr>
          <a:xfrm>
            <a:off x="4843847" y="4073611"/>
            <a:ext cx="5805094" cy="1821463"/>
          </a:xfrm>
          <a:prstGeom prst="rect">
            <a:avLst/>
          </a:prstGeom>
        </p:spPr>
      </p:pic>
      <p:sp>
        <p:nvSpPr>
          <p:cNvPr id="8" name="TextBox 7"/>
          <p:cNvSpPr txBox="1"/>
          <p:nvPr/>
        </p:nvSpPr>
        <p:spPr>
          <a:xfrm>
            <a:off x="4278367" y="3604054"/>
            <a:ext cx="7908324" cy="469557"/>
          </a:xfrm>
          <a:prstGeom prst="rect">
            <a:avLst/>
          </a:prstGeom>
          <a:noFill/>
        </p:spPr>
        <p:txBody>
          <a:bodyPr wrap="square" lIns="0" tIns="0" rIns="0" bIns="0" rtlCol="0">
            <a:noAutofit/>
          </a:bodyPr>
          <a:lstStyle/>
          <a:p>
            <a:pPr>
              <a:lnSpc>
                <a:spcPct val="110000"/>
              </a:lnSpc>
            </a:pPr>
            <a:r>
              <a:rPr lang="ko-KR" altLang="en-US" sz="1400" dirty="0" err="1" smtClean="0"/>
              <a:t>연속형</a:t>
            </a:r>
            <a:r>
              <a:rPr lang="ko-KR" altLang="en-US" sz="1400" dirty="0" smtClean="0"/>
              <a:t> 피처들을 특정한 개수의 </a:t>
            </a:r>
            <a:r>
              <a:rPr lang="en-US" altLang="ko-KR" sz="1400" dirty="0" smtClean="0"/>
              <a:t>Bin</a:t>
            </a:r>
            <a:r>
              <a:rPr lang="ko-KR" altLang="en-US" sz="1400" dirty="0" smtClean="0"/>
              <a:t>으로 할당하여 개별 피처들의 범위를 급격히 줄임</a:t>
            </a:r>
            <a:r>
              <a:rPr lang="en-US" altLang="ko-KR" sz="1400" dirty="0" smtClean="0"/>
              <a:t>. </a:t>
            </a:r>
          </a:p>
        </p:txBody>
      </p:sp>
    </p:spTree>
    <p:extLst>
      <p:ext uri="{BB962C8B-B14F-4D97-AF65-F5344CB8AC3E}">
        <p14:creationId xmlns:p14="http://schemas.microsoft.com/office/powerpoint/2010/main" val="3320322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pPr>
              <a:lnSpc>
                <a:spcPct val="110000"/>
              </a:lnSpc>
            </a:pPr>
            <a:r>
              <a:rPr lang="en-US" altLang="ko-KR" dirty="0" smtClean="0"/>
              <a:t>Goss (Gradient-based </a:t>
            </a:r>
            <a:r>
              <a:rPr lang="en-US" altLang="ko-KR" dirty="0"/>
              <a:t>One-Side Sampling</a:t>
            </a:r>
            <a:r>
              <a:rPr lang="en-US" altLang="ko-KR" dirty="0" smtClean="0"/>
              <a:t>)</a:t>
            </a:r>
            <a:endParaRPr lang="ko-KR" altLang="en-US" dirty="0"/>
          </a:p>
        </p:txBody>
      </p:sp>
      <p:sp>
        <p:nvSpPr>
          <p:cNvPr id="4" name="TextBox 3"/>
          <p:cNvSpPr txBox="1"/>
          <p:nvPr/>
        </p:nvSpPr>
        <p:spPr>
          <a:xfrm>
            <a:off x="531950" y="1589903"/>
            <a:ext cx="10860980" cy="4209535"/>
          </a:xfrm>
          <a:prstGeom prst="rect">
            <a:avLst/>
          </a:prstGeom>
          <a:noFill/>
        </p:spPr>
        <p:txBody>
          <a:bodyPr wrap="square" lIns="0" tIns="0" rIns="0" bIns="0" rtlCol="0">
            <a:noAutofit/>
          </a:bodyPr>
          <a:lstStyle/>
          <a:p>
            <a:pPr marL="285750" indent="-285750">
              <a:lnSpc>
                <a:spcPct val="150000"/>
              </a:lnSpc>
              <a:buFont typeface="Arial" panose="020B0604020202020204" pitchFamily="34" charset="0"/>
              <a:buChar char="•"/>
            </a:pPr>
            <a:r>
              <a:rPr lang="en-US" altLang="ko-KR" dirty="0" smtClean="0"/>
              <a:t>Gradient </a:t>
            </a:r>
            <a:r>
              <a:rPr lang="ko-KR" altLang="en-US" dirty="0" smtClean="0"/>
              <a:t>값이 상대적으로 큰 값에 대해서만 선택적으로 필터링하여 반복적으로 재 학습</a:t>
            </a:r>
            <a:endParaRPr lang="en-US" altLang="ko-KR" dirty="0" smtClean="0"/>
          </a:p>
          <a:p>
            <a:pPr marL="285750" indent="-285750">
              <a:lnSpc>
                <a:spcPct val="150000"/>
              </a:lnSpc>
              <a:buFont typeface="Arial" panose="020B0604020202020204" pitchFamily="34" charset="0"/>
              <a:buChar char="•"/>
            </a:pPr>
            <a:r>
              <a:rPr lang="en-US" altLang="ko-KR" dirty="0" smtClean="0"/>
              <a:t>(Gradient </a:t>
            </a:r>
            <a:r>
              <a:rPr lang="ko-KR" altLang="en-US" dirty="0" smtClean="0"/>
              <a:t>값이 작을 경우 이미 상당한 수준으로 학습이 진행되었다고 가정</a:t>
            </a:r>
            <a:r>
              <a:rPr lang="en-US" altLang="ko-KR" dirty="0"/>
              <a:t>)</a:t>
            </a:r>
            <a:endParaRPr lang="en-US" altLang="ko-KR" dirty="0" smtClean="0"/>
          </a:p>
          <a:p>
            <a:pPr marL="285750" indent="-285750">
              <a:lnSpc>
                <a:spcPct val="150000"/>
              </a:lnSpc>
              <a:buFont typeface="Arial" panose="020B0604020202020204" pitchFamily="34" charset="0"/>
              <a:buChar char="•"/>
            </a:pPr>
            <a:r>
              <a:rPr lang="ko-KR" altLang="en-US" dirty="0" smtClean="0"/>
              <a:t>수행 시간 향상시킴</a:t>
            </a:r>
            <a:r>
              <a:rPr lang="en-US" altLang="ko-KR" dirty="0" smtClean="0"/>
              <a:t>.  </a:t>
            </a:r>
            <a:r>
              <a:rPr lang="ko-KR" altLang="en-US" dirty="0" smtClean="0"/>
              <a:t>그러나 모델 성능이 향상되지 않을 수도 있음</a:t>
            </a:r>
            <a:r>
              <a:rPr lang="en-US" altLang="ko-KR" dirty="0" smtClean="0"/>
              <a:t>.</a:t>
            </a:r>
            <a:endParaRPr lang="ko-KR" altLang="en-US" dirty="0" smtClean="0"/>
          </a:p>
        </p:txBody>
      </p:sp>
    </p:spTree>
    <p:extLst>
      <p:ext uri="{BB962C8B-B14F-4D97-AF65-F5344CB8AC3E}">
        <p14:creationId xmlns:p14="http://schemas.microsoft.com/office/powerpoint/2010/main" val="1613675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                                                                                                                                                     </a:t>
            </a:r>
            <a:endParaRPr lang="ko-KR" altLang="en-US" dirty="0"/>
          </a:p>
        </p:txBody>
      </p:sp>
      <p:grpSp>
        <p:nvGrpSpPr>
          <p:cNvPr id="15" name="그룹 14"/>
          <p:cNvGrpSpPr/>
          <p:nvPr/>
        </p:nvGrpSpPr>
        <p:grpSpPr>
          <a:xfrm>
            <a:off x="2005914" y="1404551"/>
            <a:ext cx="4359874" cy="4307816"/>
            <a:chOff x="992659" y="1709351"/>
            <a:chExt cx="4359874" cy="4307816"/>
          </a:xfrm>
        </p:grpSpPr>
        <p:sp>
          <p:nvSpPr>
            <p:cNvPr id="14" name="타원 13"/>
            <p:cNvSpPr/>
            <p:nvPr/>
          </p:nvSpPr>
          <p:spPr>
            <a:xfrm>
              <a:off x="1499288" y="2075362"/>
              <a:ext cx="3717670" cy="3707028"/>
            </a:xfrm>
            <a:prstGeom prst="ellipse">
              <a:avLst/>
            </a:prstGeom>
            <a:noFill/>
            <a:ln w="57150">
              <a:solidFill>
                <a:schemeClr val="accent5"/>
              </a:solidFill>
              <a:prstDash val="sysDash"/>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1" name="타원 10"/>
            <p:cNvSpPr/>
            <p:nvPr/>
          </p:nvSpPr>
          <p:spPr>
            <a:xfrm>
              <a:off x="992659" y="3538151"/>
              <a:ext cx="1346886" cy="1346886"/>
            </a:xfrm>
            <a:prstGeom prst="ellipse">
              <a:avLst/>
            </a:prstGeom>
            <a:solidFill>
              <a:schemeClr val="bg2">
                <a:lumMod val="1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상품 </a:t>
              </a:r>
              <a:endParaRPr lang="ko-KR" altLang="en-US" dirty="0"/>
            </a:p>
          </p:txBody>
        </p:sp>
        <p:sp>
          <p:nvSpPr>
            <p:cNvPr id="10" name="타원 9"/>
            <p:cNvSpPr/>
            <p:nvPr/>
          </p:nvSpPr>
          <p:spPr>
            <a:xfrm>
              <a:off x="3282778" y="1709351"/>
              <a:ext cx="1346886" cy="1346886"/>
            </a:xfrm>
            <a:prstGeom prst="ellipse">
              <a:avLst/>
            </a:prstGeom>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a:t>
              </a:r>
              <a:endParaRPr lang="ko-KR" altLang="en-US" dirty="0"/>
            </a:p>
          </p:txBody>
        </p:sp>
        <p:sp>
          <p:nvSpPr>
            <p:cNvPr id="12" name="타원 11"/>
            <p:cNvSpPr/>
            <p:nvPr/>
          </p:nvSpPr>
          <p:spPr>
            <a:xfrm>
              <a:off x="4005647" y="4670281"/>
              <a:ext cx="1346886" cy="1346886"/>
            </a:xfrm>
            <a:prstGeom prst="ellipse">
              <a:avLst/>
            </a:prstGeom>
            <a:solidFill>
              <a:srgbClr val="00B0F0"/>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조직</a:t>
              </a:r>
              <a:endParaRPr lang="ko-KR" altLang="en-US" dirty="0"/>
            </a:p>
          </p:txBody>
        </p:sp>
      </p:grpSp>
      <p:sp>
        <p:nvSpPr>
          <p:cNvPr id="16" name="직사각형 15"/>
          <p:cNvSpPr/>
          <p:nvPr/>
        </p:nvSpPr>
        <p:spPr>
          <a:xfrm>
            <a:off x="8149278" y="1556951"/>
            <a:ext cx="1210962" cy="1441622"/>
          </a:xfrm>
          <a:prstGeom prst="rect">
            <a:avLst/>
          </a:prstGeom>
          <a:solidFill>
            <a:schemeClr val="tx1"/>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청구</a:t>
            </a:r>
            <a:endParaRPr lang="ko-KR" altLang="en-US" dirty="0"/>
          </a:p>
        </p:txBody>
      </p:sp>
      <p:sp>
        <p:nvSpPr>
          <p:cNvPr id="17" name="직사각형 16"/>
          <p:cNvSpPr/>
          <p:nvPr/>
        </p:nvSpPr>
        <p:spPr>
          <a:xfrm>
            <a:off x="8144812" y="3821783"/>
            <a:ext cx="1210962" cy="1441622"/>
          </a:xfrm>
          <a:prstGeom prst="rect">
            <a:avLst/>
          </a:prstGeom>
          <a:solidFill>
            <a:schemeClr val="tx1"/>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수납</a:t>
            </a:r>
            <a:endParaRPr lang="ko-KR" altLang="en-US" dirty="0"/>
          </a:p>
        </p:txBody>
      </p:sp>
      <p:sp>
        <p:nvSpPr>
          <p:cNvPr id="18" name="직사각형 17"/>
          <p:cNvSpPr/>
          <p:nvPr/>
        </p:nvSpPr>
        <p:spPr>
          <a:xfrm>
            <a:off x="8144812" y="5585254"/>
            <a:ext cx="1210962" cy="609600"/>
          </a:xfrm>
          <a:prstGeom prst="rect">
            <a:avLst/>
          </a:prstGeom>
          <a:solidFill>
            <a:schemeClr val="tx1"/>
          </a:solidFill>
          <a:ln w="1905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프로모션</a:t>
            </a:r>
            <a:endParaRPr lang="ko-KR" altLang="en-US" dirty="0"/>
          </a:p>
        </p:txBody>
      </p:sp>
      <p:sp>
        <p:nvSpPr>
          <p:cNvPr id="21" name="직사각형 20"/>
          <p:cNvSpPr/>
          <p:nvPr/>
        </p:nvSpPr>
        <p:spPr>
          <a:xfrm>
            <a:off x="2589772" y="1992526"/>
            <a:ext cx="906163" cy="673443"/>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주문 상품</a:t>
            </a:r>
            <a:endParaRPr lang="ko-KR" altLang="en-US" dirty="0"/>
          </a:p>
        </p:txBody>
      </p:sp>
      <p:sp>
        <p:nvSpPr>
          <p:cNvPr id="3" name="TextBox 2"/>
          <p:cNvSpPr txBox="1"/>
          <p:nvPr/>
        </p:nvSpPr>
        <p:spPr>
          <a:xfrm>
            <a:off x="5740061" y="1431038"/>
            <a:ext cx="2273642" cy="593125"/>
          </a:xfrm>
          <a:prstGeom prst="rect">
            <a:avLst/>
          </a:prstGeom>
          <a:noFill/>
        </p:spPr>
        <p:txBody>
          <a:bodyPr wrap="none" lIns="0" tIns="0" rIns="0" bIns="0" rtlCol="0">
            <a:noAutofit/>
          </a:bodyPr>
          <a:lstStyle/>
          <a:p>
            <a:pPr marL="171450" indent="-171450">
              <a:lnSpc>
                <a:spcPct val="110000"/>
              </a:lnSpc>
              <a:buFont typeface="Arial" panose="020B0604020202020204" pitchFamily="34" charset="0"/>
              <a:buChar char="•"/>
            </a:pPr>
            <a:r>
              <a:rPr lang="ko-KR" altLang="en-US" sz="1200" dirty="0" smtClean="0"/>
              <a:t>고객</a:t>
            </a:r>
            <a:r>
              <a:rPr lang="en-US" altLang="ko-KR" sz="1200" dirty="0" smtClean="0"/>
              <a:t>/</a:t>
            </a:r>
            <a:r>
              <a:rPr lang="ko-KR" altLang="en-US" sz="1200" dirty="0" smtClean="0"/>
              <a:t>서비스 계정</a:t>
            </a:r>
            <a:endParaRPr lang="en-US" altLang="ko-KR" sz="1200" dirty="0" smtClean="0"/>
          </a:p>
          <a:p>
            <a:pPr marL="171450" indent="-171450">
              <a:lnSpc>
                <a:spcPct val="110000"/>
              </a:lnSpc>
              <a:buFont typeface="Arial" panose="020B0604020202020204" pitchFamily="34" charset="0"/>
              <a:buChar char="•"/>
            </a:pPr>
            <a:r>
              <a:rPr lang="ko-KR" altLang="en-US" sz="1200" dirty="0" smtClean="0"/>
              <a:t>성별</a:t>
            </a:r>
            <a:r>
              <a:rPr lang="en-US" altLang="ko-KR" sz="1200" dirty="0" smtClean="0"/>
              <a:t>, </a:t>
            </a:r>
            <a:r>
              <a:rPr lang="ko-KR" altLang="en-US" sz="1200" dirty="0" smtClean="0"/>
              <a:t>나이</a:t>
            </a:r>
            <a:r>
              <a:rPr lang="en-US" altLang="ko-KR" sz="1200" dirty="0" smtClean="0"/>
              <a:t>, </a:t>
            </a:r>
            <a:r>
              <a:rPr lang="ko-KR" altLang="en-US" sz="1200" dirty="0" smtClean="0"/>
              <a:t>거주지</a:t>
            </a:r>
            <a:r>
              <a:rPr lang="en-US" altLang="ko-KR" sz="1200" dirty="0" smtClean="0"/>
              <a:t>, </a:t>
            </a:r>
            <a:r>
              <a:rPr lang="ko-KR" altLang="en-US" sz="1200" dirty="0" smtClean="0"/>
              <a:t>직업</a:t>
            </a:r>
            <a:r>
              <a:rPr lang="en-US" altLang="ko-KR" sz="1200" dirty="0" smtClean="0"/>
              <a:t>, </a:t>
            </a:r>
            <a:r>
              <a:rPr lang="ko-KR" altLang="en-US" sz="1200" dirty="0" smtClean="0"/>
              <a:t>연락처</a:t>
            </a:r>
            <a:endParaRPr lang="en-US" altLang="ko-KR" sz="1200" dirty="0" smtClean="0"/>
          </a:p>
          <a:p>
            <a:pPr marL="171450" indent="-171450">
              <a:lnSpc>
                <a:spcPct val="110000"/>
              </a:lnSpc>
              <a:buFont typeface="Arial" panose="020B0604020202020204" pitchFamily="34" charset="0"/>
              <a:buChar char="•"/>
            </a:pPr>
            <a:r>
              <a:rPr lang="ko-KR" altLang="en-US" sz="1200" dirty="0" smtClean="0"/>
              <a:t>가족</a:t>
            </a:r>
            <a:r>
              <a:rPr lang="en-US" altLang="ko-KR" sz="1200" dirty="0" smtClean="0"/>
              <a:t>, </a:t>
            </a:r>
            <a:r>
              <a:rPr lang="ko-KR" altLang="en-US" sz="1200" dirty="0" smtClean="0"/>
              <a:t>소득</a:t>
            </a:r>
            <a:r>
              <a:rPr lang="en-US" altLang="ko-KR" sz="1200" dirty="0" smtClean="0"/>
              <a:t>/</a:t>
            </a:r>
            <a:r>
              <a:rPr lang="ko-KR" altLang="en-US" sz="1200" dirty="0" smtClean="0"/>
              <a:t>자산</a:t>
            </a:r>
            <a:r>
              <a:rPr lang="en-US" altLang="ko-KR" sz="1200" dirty="0" smtClean="0"/>
              <a:t>, </a:t>
            </a:r>
            <a:r>
              <a:rPr lang="ko-KR" altLang="en-US" sz="1200" dirty="0" smtClean="0"/>
              <a:t>부동산</a:t>
            </a:r>
            <a:r>
              <a:rPr lang="en-US" altLang="ko-KR" sz="1200" dirty="0" smtClean="0"/>
              <a:t> </a:t>
            </a:r>
          </a:p>
          <a:p>
            <a:pPr marL="171450" indent="-171450">
              <a:lnSpc>
                <a:spcPct val="110000"/>
              </a:lnSpc>
              <a:buFont typeface="Arial" panose="020B0604020202020204" pitchFamily="34" charset="0"/>
              <a:buChar char="•"/>
            </a:pPr>
            <a:r>
              <a:rPr lang="ko-KR" altLang="en-US" sz="1200" dirty="0" smtClean="0"/>
              <a:t>신용도</a:t>
            </a:r>
            <a:r>
              <a:rPr lang="en-US" altLang="ko-KR" sz="1200" dirty="0" smtClean="0"/>
              <a:t>, </a:t>
            </a:r>
            <a:r>
              <a:rPr lang="ko-KR" altLang="en-US" sz="1200" dirty="0" smtClean="0"/>
              <a:t>계정 정지</a:t>
            </a:r>
          </a:p>
        </p:txBody>
      </p:sp>
      <p:sp>
        <p:nvSpPr>
          <p:cNvPr id="4" name="TextBox 3"/>
          <p:cNvSpPr txBox="1"/>
          <p:nvPr/>
        </p:nvSpPr>
        <p:spPr>
          <a:xfrm>
            <a:off x="235546" y="3142162"/>
            <a:ext cx="2243104" cy="481914"/>
          </a:xfrm>
          <a:prstGeom prst="rect">
            <a:avLst/>
          </a:prstGeom>
          <a:noFill/>
        </p:spPr>
        <p:txBody>
          <a:bodyPr wrap="none" lIns="0" tIns="0" rIns="0" bIns="0" rtlCol="0">
            <a:noAutofit/>
          </a:bodyPr>
          <a:lstStyle/>
          <a:p>
            <a:pPr marL="171450" indent="-171450">
              <a:lnSpc>
                <a:spcPct val="110000"/>
              </a:lnSpc>
              <a:buFont typeface="Arial" panose="020B0604020202020204" pitchFamily="34" charset="0"/>
              <a:buChar char="•"/>
            </a:pPr>
            <a:r>
              <a:rPr lang="ko-KR" altLang="en-US" sz="1200" dirty="0" smtClean="0"/>
              <a:t>상품 대</a:t>
            </a:r>
            <a:r>
              <a:rPr lang="en-US" altLang="ko-KR" sz="1200" dirty="0" smtClean="0"/>
              <a:t>/</a:t>
            </a:r>
            <a:r>
              <a:rPr lang="ko-KR" altLang="en-US" sz="1200" dirty="0" smtClean="0"/>
              <a:t>중</a:t>
            </a:r>
            <a:r>
              <a:rPr lang="en-US" altLang="ko-KR" sz="1200" dirty="0" smtClean="0"/>
              <a:t>/</a:t>
            </a:r>
            <a:r>
              <a:rPr lang="ko-KR" altLang="en-US" sz="1200" dirty="0" smtClean="0"/>
              <a:t>소 분류</a:t>
            </a:r>
            <a:r>
              <a:rPr lang="en-US" altLang="ko-KR" sz="1200" dirty="0" smtClean="0"/>
              <a:t>, </a:t>
            </a:r>
            <a:r>
              <a:rPr lang="ko-KR" altLang="en-US" sz="1200" dirty="0" smtClean="0"/>
              <a:t>가격</a:t>
            </a:r>
            <a:r>
              <a:rPr lang="en-US" altLang="ko-KR" sz="1200" dirty="0" smtClean="0"/>
              <a:t>, </a:t>
            </a:r>
            <a:r>
              <a:rPr lang="ko-KR" altLang="en-US" sz="1200" dirty="0" smtClean="0"/>
              <a:t>유형</a:t>
            </a:r>
            <a:endParaRPr lang="en-US" altLang="ko-KR" sz="1200" dirty="0" smtClean="0"/>
          </a:p>
          <a:p>
            <a:pPr marL="171450" indent="-171450">
              <a:lnSpc>
                <a:spcPct val="110000"/>
              </a:lnSpc>
              <a:buFont typeface="Arial" panose="020B0604020202020204" pitchFamily="34" charset="0"/>
              <a:buChar char="•"/>
            </a:pPr>
            <a:r>
              <a:rPr lang="ko-KR" altLang="en-US" sz="1200" dirty="0" smtClean="0"/>
              <a:t>구성</a:t>
            </a:r>
            <a:r>
              <a:rPr lang="en-US" altLang="ko-KR" sz="1200" dirty="0" smtClean="0"/>
              <a:t>, </a:t>
            </a:r>
            <a:r>
              <a:rPr lang="ko-KR" altLang="en-US" sz="1200" dirty="0" smtClean="0"/>
              <a:t>할인</a:t>
            </a:r>
            <a:r>
              <a:rPr lang="en-US" altLang="ko-KR" sz="1200" dirty="0" smtClean="0"/>
              <a:t>, </a:t>
            </a:r>
            <a:r>
              <a:rPr lang="ko-KR" altLang="en-US" sz="1200" dirty="0" smtClean="0"/>
              <a:t>결합</a:t>
            </a:r>
            <a:endParaRPr lang="en-US" altLang="ko-KR" sz="1200" dirty="0" smtClean="0"/>
          </a:p>
        </p:txBody>
      </p:sp>
      <p:sp>
        <p:nvSpPr>
          <p:cNvPr id="19" name="TextBox 18"/>
          <p:cNvSpPr txBox="1"/>
          <p:nvPr/>
        </p:nvSpPr>
        <p:spPr>
          <a:xfrm>
            <a:off x="201652" y="1668162"/>
            <a:ext cx="2541548" cy="481914"/>
          </a:xfrm>
          <a:prstGeom prst="rect">
            <a:avLst/>
          </a:prstGeom>
          <a:noFill/>
        </p:spPr>
        <p:txBody>
          <a:bodyPr wrap="none" lIns="0" tIns="0" rIns="0" bIns="0" rtlCol="0">
            <a:noAutofit/>
          </a:bodyPr>
          <a:lstStyle/>
          <a:p>
            <a:pPr marL="171450" indent="-171450">
              <a:lnSpc>
                <a:spcPct val="110000"/>
              </a:lnSpc>
              <a:buFont typeface="Arial" panose="020B0604020202020204" pitchFamily="34" charset="0"/>
              <a:buChar char="•"/>
            </a:pPr>
            <a:r>
              <a:rPr lang="ko-KR" altLang="en-US" sz="1200" dirty="0" smtClean="0"/>
              <a:t>주문 상품 건수</a:t>
            </a:r>
            <a:r>
              <a:rPr lang="en-US" altLang="ko-KR" sz="1200" dirty="0" smtClean="0"/>
              <a:t>, </a:t>
            </a:r>
            <a:r>
              <a:rPr lang="ko-KR" altLang="en-US" sz="1200" dirty="0" smtClean="0"/>
              <a:t>일</a:t>
            </a:r>
            <a:r>
              <a:rPr lang="en-US" altLang="ko-KR" sz="1200" dirty="0" smtClean="0"/>
              <a:t>/</a:t>
            </a:r>
            <a:r>
              <a:rPr lang="ko-KR" altLang="en-US" sz="1200" dirty="0" smtClean="0"/>
              <a:t>주</a:t>
            </a:r>
            <a:r>
              <a:rPr lang="en-US" altLang="ko-KR" sz="1200" dirty="0" smtClean="0"/>
              <a:t>/</a:t>
            </a:r>
            <a:r>
              <a:rPr lang="ko-KR" altLang="en-US" sz="1200" dirty="0" smtClean="0"/>
              <a:t>월 별 </a:t>
            </a:r>
            <a:r>
              <a:rPr lang="ko-KR" altLang="en-US" sz="1200" dirty="0" err="1" smtClean="0"/>
              <a:t>주문건수</a:t>
            </a:r>
            <a:endParaRPr lang="en-US" altLang="ko-KR" sz="1200" dirty="0" smtClean="0"/>
          </a:p>
          <a:p>
            <a:pPr marL="171450" indent="-171450">
              <a:lnSpc>
                <a:spcPct val="110000"/>
              </a:lnSpc>
              <a:buFont typeface="Arial" panose="020B0604020202020204" pitchFamily="34" charset="0"/>
              <a:buChar char="•"/>
            </a:pPr>
            <a:r>
              <a:rPr lang="ko-KR" altLang="en-US" sz="1200" dirty="0" smtClean="0"/>
              <a:t>주문 상품 금액</a:t>
            </a:r>
            <a:r>
              <a:rPr lang="en-US" altLang="ko-KR" sz="1200" dirty="0" smtClean="0"/>
              <a:t>, </a:t>
            </a:r>
            <a:r>
              <a:rPr lang="ko-KR" altLang="en-US" sz="1200" dirty="0" err="1" smtClean="0"/>
              <a:t>재구매</a:t>
            </a:r>
            <a:r>
              <a:rPr lang="en-US" altLang="ko-KR" sz="1200" dirty="0" smtClean="0"/>
              <a:t>, </a:t>
            </a:r>
            <a:r>
              <a:rPr lang="ko-KR" altLang="en-US" sz="1200" dirty="0" smtClean="0"/>
              <a:t>평균 구매</a:t>
            </a:r>
            <a:endParaRPr lang="en-US" altLang="ko-KR" sz="1200" dirty="0" smtClean="0"/>
          </a:p>
          <a:p>
            <a:pPr marL="171450" indent="-171450">
              <a:lnSpc>
                <a:spcPct val="110000"/>
              </a:lnSpc>
              <a:buFont typeface="Arial" panose="020B0604020202020204" pitchFamily="34" charset="0"/>
              <a:buChar char="•"/>
            </a:pPr>
            <a:r>
              <a:rPr lang="ko-KR" altLang="en-US" sz="1200" dirty="0" smtClean="0"/>
              <a:t>구매 주기</a:t>
            </a:r>
            <a:r>
              <a:rPr lang="en-US" altLang="ko-KR" sz="1200" dirty="0" smtClean="0"/>
              <a:t>, </a:t>
            </a:r>
            <a:r>
              <a:rPr lang="ko-KR" altLang="en-US" sz="1200" dirty="0" smtClean="0"/>
              <a:t>최근 </a:t>
            </a:r>
            <a:r>
              <a:rPr lang="ko-KR" altLang="en-US" sz="1200" dirty="0" err="1" smtClean="0"/>
              <a:t>구매여부</a:t>
            </a:r>
            <a:r>
              <a:rPr lang="en-US" altLang="ko-KR" sz="1200" dirty="0" smtClean="0"/>
              <a:t>  </a:t>
            </a:r>
          </a:p>
        </p:txBody>
      </p:sp>
      <p:sp>
        <p:nvSpPr>
          <p:cNvPr id="20" name="TextBox 19"/>
          <p:cNvSpPr txBox="1"/>
          <p:nvPr/>
        </p:nvSpPr>
        <p:spPr>
          <a:xfrm>
            <a:off x="5244236" y="5890054"/>
            <a:ext cx="2243104" cy="481914"/>
          </a:xfrm>
          <a:prstGeom prst="rect">
            <a:avLst/>
          </a:prstGeom>
          <a:noFill/>
        </p:spPr>
        <p:txBody>
          <a:bodyPr wrap="none" lIns="0" tIns="0" rIns="0" bIns="0" rtlCol="0">
            <a:noAutofit/>
          </a:bodyPr>
          <a:lstStyle/>
          <a:p>
            <a:pPr marL="171450" indent="-171450">
              <a:lnSpc>
                <a:spcPct val="110000"/>
              </a:lnSpc>
              <a:buFont typeface="Arial" panose="020B0604020202020204" pitchFamily="34" charset="0"/>
              <a:buChar char="•"/>
            </a:pPr>
            <a:r>
              <a:rPr lang="ko-KR" altLang="en-US" sz="1200" dirty="0" smtClean="0"/>
              <a:t>조직 대</a:t>
            </a:r>
            <a:r>
              <a:rPr lang="en-US" altLang="ko-KR" sz="1200" dirty="0" smtClean="0"/>
              <a:t>/</a:t>
            </a:r>
            <a:r>
              <a:rPr lang="ko-KR" altLang="en-US" sz="1200" dirty="0" smtClean="0"/>
              <a:t>중</a:t>
            </a:r>
            <a:r>
              <a:rPr lang="en-US" altLang="ko-KR" sz="1200" dirty="0" smtClean="0"/>
              <a:t>/</a:t>
            </a:r>
            <a:r>
              <a:rPr lang="ko-KR" altLang="en-US" sz="1200" dirty="0" smtClean="0"/>
              <a:t>소</a:t>
            </a:r>
            <a:r>
              <a:rPr lang="en-US" altLang="ko-KR" sz="1200" dirty="0" smtClean="0"/>
              <a:t>, </a:t>
            </a:r>
            <a:r>
              <a:rPr lang="ko-KR" altLang="en-US" sz="1200" dirty="0" smtClean="0"/>
              <a:t>내</a:t>
            </a:r>
            <a:r>
              <a:rPr lang="en-US" altLang="ko-KR" sz="1200" dirty="0" smtClean="0"/>
              <a:t>/</a:t>
            </a:r>
            <a:r>
              <a:rPr lang="ko-KR" altLang="en-US" sz="1200" dirty="0" smtClean="0"/>
              <a:t>외부 조직</a:t>
            </a:r>
            <a:endParaRPr lang="en-US" altLang="ko-KR" sz="1200" dirty="0" smtClean="0"/>
          </a:p>
          <a:p>
            <a:pPr marL="171450" indent="-171450">
              <a:lnSpc>
                <a:spcPct val="110000"/>
              </a:lnSpc>
              <a:buFont typeface="Arial" panose="020B0604020202020204" pitchFamily="34" charset="0"/>
              <a:buChar char="•"/>
            </a:pPr>
            <a:r>
              <a:rPr lang="ko-KR" altLang="en-US" sz="1200" dirty="0" smtClean="0"/>
              <a:t>채널</a:t>
            </a:r>
            <a:r>
              <a:rPr lang="en-US" altLang="ko-KR" sz="1200" dirty="0" smtClean="0"/>
              <a:t>, </a:t>
            </a:r>
            <a:r>
              <a:rPr lang="ko-KR" altLang="en-US" sz="1200" dirty="0" smtClean="0"/>
              <a:t>판매점</a:t>
            </a:r>
            <a:r>
              <a:rPr lang="en-US" altLang="ko-KR" sz="1200" dirty="0" smtClean="0"/>
              <a:t>, </a:t>
            </a:r>
            <a:r>
              <a:rPr lang="ko-KR" altLang="en-US" sz="1200" dirty="0" smtClean="0"/>
              <a:t>협력업체</a:t>
            </a:r>
            <a:endParaRPr lang="en-US" altLang="ko-KR" sz="1200" dirty="0" smtClean="0"/>
          </a:p>
        </p:txBody>
      </p:sp>
      <p:sp>
        <p:nvSpPr>
          <p:cNvPr id="22" name="TextBox 21"/>
          <p:cNvSpPr txBox="1"/>
          <p:nvPr/>
        </p:nvSpPr>
        <p:spPr>
          <a:xfrm>
            <a:off x="9554688" y="4301637"/>
            <a:ext cx="2243104" cy="481914"/>
          </a:xfrm>
          <a:prstGeom prst="rect">
            <a:avLst/>
          </a:prstGeom>
          <a:noFill/>
        </p:spPr>
        <p:txBody>
          <a:bodyPr wrap="none" lIns="0" tIns="0" rIns="0" bIns="0" rtlCol="0">
            <a:noAutofit/>
          </a:bodyPr>
          <a:lstStyle/>
          <a:p>
            <a:pPr marL="171450" indent="-171450">
              <a:lnSpc>
                <a:spcPct val="110000"/>
              </a:lnSpc>
              <a:buFont typeface="Arial" panose="020B0604020202020204" pitchFamily="34" charset="0"/>
              <a:buChar char="•"/>
            </a:pPr>
            <a:r>
              <a:rPr lang="ko-KR" altLang="en-US" sz="1200" dirty="0" smtClean="0"/>
              <a:t>수납</a:t>
            </a:r>
            <a:r>
              <a:rPr lang="en-US" altLang="ko-KR" sz="1200" dirty="0" smtClean="0"/>
              <a:t>/</a:t>
            </a:r>
            <a:r>
              <a:rPr lang="ko-KR" altLang="en-US" sz="1200" dirty="0" smtClean="0"/>
              <a:t>미납</a:t>
            </a:r>
            <a:endParaRPr lang="en-US" altLang="ko-KR" sz="1200" dirty="0" smtClean="0"/>
          </a:p>
          <a:p>
            <a:pPr marL="171450" indent="-171450">
              <a:lnSpc>
                <a:spcPct val="110000"/>
              </a:lnSpc>
              <a:buFont typeface="Arial" panose="020B0604020202020204" pitchFamily="34" charset="0"/>
              <a:buChar char="•"/>
            </a:pPr>
            <a:r>
              <a:rPr lang="ko-KR" altLang="en-US" sz="1200" dirty="0" smtClean="0"/>
              <a:t>수납 금액</a:t>
            </a:r>
            <a:r>
              <a:rPr lang="en-US" altLang="ko-KR" sz="1200" dirty="0" smtClean="0"/>
              <a:t>, </a:t>
            </a:r>
            <a:r>
              <a:rPr lang="ko-KR" altLang="en-US" sz="1200" dirty="0" smtClean="0"/>
              <a:t>미납 금액</a:t>
            </a:r>
            <a:r>
              <a:rPr lang="en-US" altLang="ko-KR" sz="1200" dirty="0" smtClean="0"/>
              <a:t>, </a:t>
            </a:r>
            <a:r>
              <a:rPr lang="ko-KR" altLang="en-US" sz="1200" dirty="0" smtClean="0"/>
              <a:t>월별 </a:t>
            </a:r>
            <a:r>
              <a:rPr lang="ko-KR" altLang="en-US" sz="1200" dirty="0" err="1" smtClean="0"/>
              <a:t>예정액</a:t>
            </a:r>
            <a:endParaRPr lang="en-US" altLang="ko-KR" sz="1200" dirty="0" smtClean="0"/>
          </a:p>
        </p:txBody>
      </p:sp>
      <p:sp>
        <p:nvSpPr>
          <p:cNvPr id="23" name="TextBox 22"/>
          <p:cNvSpPr txBox="1"/>
          <p:nvPr/>
        </p:nvSpPr>
        <p:spPr>
          <a:xfrm>
            <a:off x="9495815" y="1847333"/>
            <a:ext cx="2638520" cy="481914"/>
          </a:xfrm>
          <a:prstGeom prst="rect">
            <a:avLst/>
          </a:prstGeom>
          <a:noFill/>
        </p:spPr>
        <p:txBody>
          <a:bodyPr wrap="none" lIns="0" tIns="0" rIns="0" bIns="0" rtlCol="0">
            <a:noAutofit/>
          </a:bodyPr>
          <a:lstStyle/>
          <a:p>
            <a:pPr marL="171450" indent="-171450">
              <a:lnSpc>
                <a:spcPct val="110000"/>
              </a:lnSpc>
              <a:buFont typeface="Arial" panose="020B0604020202020204" pitchFamily="34" charset="0"/>
              <a:buChar char="•"/>
            </a:pPr>
            <a:r>
              <a:rPr lang="ko-KR" altLang="en-US" sz="1200" dirty="0" smtClean="0"/>
              <a:t>청구액</a:t>
            </a:r>
            <a:r>
              <a:rPr lang="en-US" altLang="ko-KR" sz="1200" dirty="0" smtClean="0"/>
              <a:t>/</a:t>
            </a:r>
            <a:r>
              <a:rPr lang="ko-KR" altLang="en-US" sz="1200" dirty="0" smtClean="0"/>
              <a:t>월별 청구액</a:t>
            </a:r>
            <a:r>
              <a:rPr lang="en-US" altLang="ko-KR" sz="1200" dirty="0" smtClean="0"/>
              <a:t>/</a:t>
            </a:r>
            <a:r>
              <a:rPr lang="ko-KR" altLang="en-US" sz="1200" dirty="0" smtClean="0"/>
              <a:t>상품별 청구액</a:t>
            </a:r>
            <a:endParaRPr lang="en-US" altLang="ko-KR" sz="1200" dirty="0" smtClean="0"/>
          </a:p>
          <a:p>
            <a:pPr marL="171450" indent="-171450">
              <a:lnSpc>
                <a:spcPct val="110000"/>
              </a:lnSpc>
              <a:buFont typeface="Arial" panose="020B0604020202020204" pitchFamily="34" charset="0"/>
              <a:buChar char="•"/>
            </a:pPr>
            <a:r>
              <a:rPr lang="ko-KR" altLang="en-US" sz="1200" dirty="0" smtClean="0"/>
              <a:t>매출</a:t>
            </a:r>
            <a:endParaRPr lang="en-US" altLang="ko-KR" sz="1200" dirty="0" smtClean="0"/>
          </a:p>
        </p:txBody>
      </p:sp>
      <p:sp>
        <p:nvSpPr>
          <p:cNvPr id="24" name="TextBox 23"/>
          <p:cNvSpPr txBox="1"/>
          <p:nvPr/>
        </p:nvSpPr>
        <p:spPr>
          <a:xfrm>
            <a:off x="9495815" y="5649097"/>
            <a:ext cx="2638520" cy="481914"/>
          </a:xfrm>
          <a:prstGeom prst="rect">
            <a:avLst/>
          </a:prstGeom>
          <a:noFill/>
        </p:spPr>
        <p:txBody>
          <a:bodyPr wrap="none" lIns="0" tIns="0" rIns="0" bIns="0" rtlCol="0">
            <a:noAutofit/>
          </a:bodyPr>
          <a:lstStyle/>
          <a:p>
            <a:pPr marL="171450" indent="-171450">
              <a:lnSpc>
                <a:spcPct val="110000"/>
              </a:lnSpc>
              <a:buFont typeface="Arial" panose="020B0604020202020204" pitchFamily="34" charset="0"/>
              <a:buChar char="•"/>
            </a:pPr>
            <a:r>
              <a:rPr lang="ko-KR" altLang="en-US" sz="1200" dirty="0" smtClean="0"/>
              <a:t>유형</a:t>
            </a:r>
            <a:r>
              <a:rPr lang="en-US" altLang="ko-KR" sz="1200" dirty="0" smtClean="0"/>
              <a:t>, </a:t>
            </a:r>
            <a:r>
              <a:rPr lang="ko-KR" altLang="en-US" sz="1200" dirty="0" smtClean="0"/>
              <a:t>쿠폰</a:t>
            </a:r>
            <a:r>
              <a:rPr lang="en-US" altLang="ko-KR" sz="1200" dirty="0" smtClean="0"/>
              <a:t>, </a:t>
            </a:r>
            <a:r>
              <a:rPr lang="ko-KR" altLang="en-US" sz="1200" dirty="0" smtClean="0"/>
              <a:t>정기</a:t>
            </a:r>
            <a:r>
              <a:rPr lang="en-US" altLang="ko-KR" sz="1200" dirty="0" smtClean="0"/>
              <a:t>/</a:t>
            </a:r>
            <a:r>
              <a:rPr lang="ko-KR" altLang="en-US" sz="1200" dirty="0" err="1" smtClean="0"/>
              <a:t>비정기</a:t>
            </a:r>
            <a:endParaRPr lang="en-US" altLang="ko-KR" sz="1200" dirty="0" smtClean="0"/>
          </a:p>
        </p:txBody>
      </p:sp>
      <p:sp>
        <p:nvSpPr>
          <p:cNvPr id="25" name="TextBox 24"/>
          <p:cNvSpPr txBox="1"/>
          <p:nvPr/>
        </p:nvSpPr>
        <p:spPr>
          <a:xfrm>
            <a:off x="395416" y="172995"/>
            <a:ext cx="11055179" cy="663717"/>
          </a:xfrm>
          <a:prstGeom prst="rect">
            <a:avLst/>
          </a:prstGeom>
          <a:noFill/>
        </p:spPr>
        <p:txBody>
          <a:bodyPr wrap="square" lIns="0" tIns="0" rIns="0" bIns="0" rtlCol="0">
            <a:noAutofit/>
          </a:bodyPr>
          <a:lstStyle/>
          <a:p>
            <a:pPr>
              <a:lnSpc>
                <a:spcPct val="110000"/>
              </a:lnSpc>
            </a:pPr>
            <a:endParaRPr lang="ko-KR" altLang="en-US" sz="1400" dirty="0" smtClean="0"/>
          </a:p>
        </p:txBody>
      </p:sp>
      <p:sp>
        <p:nvSpPr>
          <p:cNvPr id="26" name="TextBox 25"/>
          <p:cNvSpPr txBox="1"/>
          <p:nvPr/>
        </p:nvSpPr>
        <p:spPr>
          <a:xfrm>
            <a:off x="181232" y="305102"/>
            <a:ext cx="11664779" cy="531610"/>
          </a:xfrm>
          <a:prstGeom prst="rect">
            <a:avLst/>
          </a:prstGeom>
          <a:noFill/>
        </p:spPr>
        <p:txBody>
          <a:bodyPr wrap="square" lIns="0" tIns="0" rIns="0" bIns="0" rtlCol="0">
            <a:noAutofit/>
          </a:bodyPr>
          <a:lstStyle/>
          <a:p>
            <a:pPr>
              <a:lnSpc>
                <a:spcPct val="110000"/>
              </a:lnSpc>
            </a:pPr>
            <a:r>
              <a:rPr lang="ko-KR" altLang="en-US" sz="3200" dirty="0" smtClean="0"/>
              <a:t>주요 도메인에 따른 분석 요소</a:t>
            </a:r>
          </a:p>
        </p:txBody>
      </p:sp>
    </p:spTree>
    <p:extLst>
      <p:ext uri="{BB962C8B-B14F-4D97-AF65-F5344CB8AC3E}">
        <p14:creationId xmlns:p14="http://schemas.microsoft.com/office/powerpoint/2010/main" val="82070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pPr>
              <a:lnSpc>
                <a:spcPct val="110000"/>
              </a:lnSpc>
            </a:pPr>
            <a:r>
              <a:rPr lang="en-US" altLang="ko-KR" dirty="0" smtClean="0"/>
              <a:t>DART (</a:t>
            </a:r>
            <a:r>
              <a:rPr lang="en-US" altLang="ko-KR" dirty="0"/>
              <a:t>Dropouts meet Multiple Additive Regression Trees</a:t>
            </a:r>
            <a:r>
              <a:rPr lang="en-US" altLang="ko-KR" dirty="0" smtClean="0"/>
              <a:t>)</a:t>
            </a:r>
            <a:endParaRPr lang="ko-KR" altLang="en-US" dirty="0"/>
          </a:p>
        </p:txBody>
      </p:sp>
      <p:sp>
        <p:nvSpPr>
          <p:cNvPr id="4" name="TextBox 3"/>
          <p:cNvSpPr txBox="1"/>
          <p:nvPr/>
        </p:nvSpPr>
        <p:spPr>
          <a:xfrm>
            <a:off x="531950" y="1589903"/>
            <a:ext cx="10860980" cy="1136821"/>
          </a:xfrm>
          <a:prstGeom prst="rect">
            <a:avLst/>
          </a:prstGeom>
          <a:noFill/>
        </p:spPr>
        <p:txBody>
          <a:bodyPr wrap="square" lIns="0" tIns="0" rIns="0" bIns="0" rtlCol="0">
            <a:noAutofit/>
          </a:bodyPr>
          <a:lstStyle/>
          <a:p>
            <a:pPr marL="285750" indent="-285750">
              <a:lnSpc>
                <a:spcPct val="150000"/>
              </a:lnSpc>
              <a:buFont typeface="Arial" panose="020B0604020202020204" pitchFamily="34" charset="0"/>
              <a:buChar char="•"/>
            </a:pPr>
            <a:r>
              <a:rPr lang="en-US" altLang="ko-KR" dirty="0" smtClean="0"/>
              <a:t>Iteration</a:t>
            </a:r>
            <a:r>
              <a:rPr lang="ko-KR" altLang="en-US" dirty="0" smtClean="0"/>
              <a:t>을 지속적으로 수행하면서 추가적인 트리가 만들어 질 때 마지막에 만들어 지는 트리들이 일부 데이터 세트 조건만을 만족시키기 위해 만들어지는 경우가 발생</a:t>
            </a:r>
            <a:r>
              <a:rPr lang="en-US" altLang="ko-KR" dirty="0" smtClean="0"/>
              <a:t>. </a:t>
            </a:r>
            <a:r>
              <a:rPr lang="ko-KR" altLang="en-US" dirty="0" smtClean="0"/>
              <a:t>이들 </a:t>
            </a:r>
            <a:r>
              <a:rPr lang="en-US" altLang="ko-KR" dirty="0" smtClean="0"/>
              <a:t>Tree</a:t>
            </a:r>
            <a:r>
              <a:rPr lang="ko-KR" altLang="en-US" dirty="0" smtClean="0"/>
              <a:t>를 아예 </a:t>
            </a:r>
            <a:r>
              <a:rPr lang="en-US" altLang="ko-KR" dirty="0" smtClean="0"/>
              <a:t>Drop out </a:t>
            </a:r>
            <a:r>
              <a:rPr lang="ko-KR" altLang="en-US" dirty="0" smtClean="0"/>
              <a:t>적용</a:t>
            </a:r>
            <a:r>
              <a:rPr lang="en-US" altLang="ko-KR" dirty="0" smtClean="0"/>
              <a:t>.</a:t>
            </a:r>
            <a:r>
              <a:rPr lang="ko-KR" altLang="en-US" dirty="0" smtClean="0"/>
              <a:t> </a:t>
            </a:r>
            <a:endParaRPr lang="en-US" altLang="ko-KR" dirty="0" smtClean="0"/>
          </a:p>
        </p:txBody>
      </p:sp>
      <p:pic>
        <p:nvPicPr>
          <p:cNvPr id="3" name="그림 2"/>
          <p:cNvPicPr>
            <a:picLocks noChangeAspect="1"/>
          </p:cNvPicPr>
          <p:nvPr/>
        </p:nvPicPr>
        <p:blipFill>
          <a:blip r:embed="rId2"/>
          <a:stretch>
            <a:fillRect/>
          </a:stretch>
        </p:blipFill>
        <p:spPr>
          <a:xfrm>
            <a:off x="1867983" y="3282207"/>
            <a:ext cx="7816309" cy="2319523"/>
          </a:xfrm>
          <a:prstGeom prst="rect">
            <a:avLst/>
          </a:prstGeom>
        </p:spPr>
      </p:pic>
      <p:sp>
        <p:nvSpPr>
          <p:cNvPr id="6" name="직사각형 5"/>
          <p:cNvSpPr/>
          <p:nvPr/>
        </p:nvSpPr>
        <p:spPr>
          <a:xfrm>
            <a:off x="1867983" y="5849436"/>
            <a:ext cx="8353167" cy="307777"/>
          </a:xfrm>
          <a:prstGeom prst="rect">
            <a:avLst/>
          </a:prstGeom>
        </p:spPr>
        <p:txBody>
          <a:bodyPr wrap="square">
            <a:spAutoFit/>
          </a:bodyPr>
          <a:lstStyle/>
          <a:p>
            <a:r>
              <a:rPr lang="ko-KR" altLang="en-US" sz="1400" dirty="0"/>
              <a:t>http://machinelearningkorea.com/2019/09/29/lightgbm-%ED%8C%8C%EB%9D%BC%EB%AF%B8%ED%84%B0/</a:t>
            </a:r>
          </a:p>
        </p:txBody>
      </p:sp>
    </p:spTree>
    <p:extLst>
      <p:ext uri="{BB962C8B-B14F-4D97-AF65-F5344CB8AC3E}">
        <p14:creationId xmlns:p14="http://schemas.microsoft.com/office/powerpoint/2010/main" val="119065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LightGBM</a:t>
            </a:r>
            <a:r>
              <a:rPr lang="en-US" altLang="ko-KR" dirty="0" smtClean="0"/>
              <a:t> boosting type</a:t>
            </a:r>
            <a:endParaRPr lang="ko-KR" altLang="en-US" dirty="0"/>
          </a:p>
        </p:txBody>
      </p:sp>
      <p:sp>
        <p:nvSpPr>
          <p:cNvPr id="3" name="내용 개체 틀 2"/>
          <p:cNvSpPr>
            <a:spLocks noGrp="1"/>
          </p:cNvSpPr>
          <p:nvPr>
            <p:ph idx="1"/>
          </p:nvPr>
        </p:nvSpPr>
        <p:spPr>
          <a:xfrm>
            <a:off x="597192" y="1771136"/>
            <a:ext cx="11129420" cy="1326291"/>
          </a:xfrm>
        </p:spPr>
        <p:txBody>
          <a:bodyPr>
            <a:normAutofit/>
          </a:bodyPr>
          <a:lstStyle/>
          <a:p>
            <a:pPr>
              <a:lnSpc>
                <a:spcPct val="150000"/>
              </a:lnSpc>
            </a:pPr>
            <a:r>
              <a:rPr lang="en-US" altLang="ko-KR" sz="1800" dirty="0" err="1" smtClean="0"/>
              <a:t>Boosting_type</a:t>
            </a:r>
            <a:r>
              <a:rPr lang="ko-KR" altLang="en-US" sz="1800" dirty="0" smtClean="0"/>
              <a:t>은 </a:t>
            </a:r>
            <a:r>
              <a:rPr lang="en-US" altLang="ko-KR" sz="1800" dirty="0" err="1" smtClean="0"/>
              <a:t>gbdt</a:t>
            </a:r>
            <a:r>
              <a:rPr lang="en-US" altLang="ko-KR" sz="1800" dirty="0" smtClean="0"/>
              <a:t>(</a:t>
            </a:r>
            <a:r>
              <a:rPr lang="en-US" altLang="ko-KR" sz="1800" dirty="0" err="1" smtClean="0"/>
              <a:t>defaul</a:t>
            </a:r>
            <a:r>
              <a:rPr lang="ko-KR" altLang="en-US" sz="1800" dirty="0" smtClean="0"/>
              <a:t>임</a:t>
            </a:r>
            <a:r>
              <a:rPr lang="en-US" altLang="ko-KR" sz="1800" dirty="0" smtClean="0"/>
              <a:t>), </a:t>
            </a:r>
            <a:r>
              <a:rPr lang="en-US" altLang="ko-KR" sz="1800" dirty="0" err="1" smtClean="0"/>
              <a:t>goss</a:t>
            </a:r>
            <a:r>
              <a:rPr lang="en-US" altLang="ko-KR" sz="1800" dirty="0" smtClean="0"/>
              <a:t>, dart, </a:t>
            </a:r>
            <a:r>
              <a:rPr lang="en-US" altLang="ko-KR" sz="1800" dirty="0" err="1" smtClean="0"/>
              <a:t>rt</a:t>
            </a:r>
            <a:r>
              <a:rPr lang="ko-KR" altLang="en-US" sz="1800" dirty="0" smtClean="0"/>
              <a:t>가 있음</a:t>
            </a:r>
            <a:r>
              <a:rPr lang="en-US" altLang="ko-KR" sz="1800" dirty="0" smtClean="0"/>
              <a:t>. </a:t>
            </a:r>
          </a:p>
          <a:p>
            <a:pPr>
              <a:lnSpc>
                <a:spcPct val="150000"/>
              </a:lnSpc>
            </a:pPr>
            <a:r>
              <a:rPr lang="ko-KR" altLang="en-US" sz="1800" dirty="0" smtClean="0"/>
              <a:t>어떤 </a:t>
            </a:r>
            <a:r>
              <a:rPr lang="en-US" altLang="ko-KR" sz="1800" dirty="0" smtClean="0"/>
              <a:t>type</a:t>
            </a:r>
            <a:r>
              <a:rPr lang="ko-KR" altLang="en-US" sz="1800" dirty="0" smtClean="0"/>
              <a:t>이 가장 최적인지는 데이터 세트</a:t>
            </a:r>
            <a:r>
              <a:rPr lang="en-US" altLang="ko-KR" sz="1800" dirty="0" smtClean="0"/>
              <a:t>/</a:t>
            </a:r>
            <a:r>
              <a:rPr lang="ko-KR" altLang="en-US" sz="1800" dirty="0" smtClean="0"/>
              <a:t>모델에 따라 달라 질 수 있으므로 직접 수행을 해봐야 알 수 있음</a:t>
            </a:r>
            <a:r>
              <a:rPr lang="en-US" altLang="ko-KR" sz="1800" dirty="0" smtClean="0"/>
              <a:t>. </a:t>
            </a:r>
          </a:p>
        </p:txBody>
      </p:sp>
    </p:spTree>
    <p:extLst>
      <p:ext uri="{BB962C8B-B14F-4D97-AF65-F5344CB8AC3E}">
        <p14:creationId xmlns:p14="http://schemas.microsoft.com/office/powerpoint/2010/main" val="1525845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LightGBM</a:t>
            </a:r>
            <a:r>
              <a:rPr lang="en-US" altLang="ko-KR" dirty="0" smtClean="0"/>
              <a:t> </a:t>
            </a:r>
            <a:r>
              <a:rPr lang="ko-KR" altLang="en-US" dirty="0" err="1" smtClean="0"/>
              <a:t>하이퍼</a:t>
            </a:r>
            <a:r>
              <a:rPr lang="ko-KR" altLang="en-US" dirty="0" smtClean="0"/>
              <a:t> </a:t>
            </a:r>
            <a:r>
              <a:rPr lang="ko-KR" altLang="en-US" dirty="0" err="1" smtClean="0"/>
              <a:t>파라미터</a:t>
            </a:r>
            <a:r>
              <a:rPr lang="ko-KR" altLang="en-US" dirty="0" smtClean="0"/>
              <a:t> 설명 </a:t>
            </a:r>
            <a:r>
              <a:rPr lang="en-US" altLang="ko-KR" dirty="0" smtClean="0"/>
              <a:t>- 1</a:t>
            </a:r>
            <a:endParaRPr lang="ko-KR" altLang="en-US" dirty="0"/>
          </a:p>
        </p:txBody>
      </p:sp>
      <p:pic>
        <p:nvPicPr>
          <p:cNvPr id="5" name="그림 4"/>
          <p:cNvPicPr>
            <a:picLocks noChangeAspect="1"/>
          </p:cNvPicPr>
          <p:nvPr/>
        </p:nvPicPr>
        <p:blipFill>
          <a:blip r:embed="rId2"/>
          <a:stretch>
            <a:fillRect/>
          </a:stretch>
        </p:blipFill>
        <p:spPr>
          <a:xfrm>
            <a:off x="170066" y="1542985"/>
            <a:ext cx="4227747" cy="3830595"/>
          </a:xfrm>
          <a:prstGeom prst="rect">
            <a:avLst/>
          </a:prstGeom>
        </p:spPr>
      </p:pic>
      <p:graphicFrame>
        <p:nvGraphicFramePr>
          <p:cNvPr id="4" name="표 3"/>
          <p:cNvGraphicFramePr>
            <a:graphicFrameLocks noGrp="1"/>
          </p:cNvGraphicFramePr>
          <p:nvPr>
            <p:extLst>
              <p:ext uri="{D42A27DB-BD31-4B8C-83A1-F6EECF244321}">
                <p14:modId xmlns:p14="http://schemas.microsoft.com/office/powerpoint/2010/main" val="3585787953"/>
              </p:ext>
            </p:extLst>
          </p:nvPr>
        </p:nvGraphicFramePr>
        <p:xfrm>
          <a:off x="3937686" y="1164044"/>
          <a:ext cx="8007179" cy="2798355"/>
        </p:xfrm>
        <a:graphic>
          <a:graphicData uri="http://schemas.openxmlformats.org/drawingml/2006/table">
            <a:tbl>
              <a:tblPr firstRow="1" firstCol="1" bandRow="1"/>
              <a:tblGrid>
                <a:gridCol w="1077889">
                  <a:extLst>
                    <a:ext uri="{9D8B030D-6E8A-4147-A177-3AD203B41FA5}">
                      <a16:colId xmlns:a16="http://schemas.microsoft.com/office/drawing/2014/main" val="3217789024"/>
                    </a:ext>
                  </a:extLst>
                </a:gridCol>
                <a:gridCol w="1740642">
                  <a:extLst>
                    <a:ext uri="{9D8B030D-6E8A-4147-A177-3AD203B41FA5}">
                      <a16:colId xmlns:a16="http://schemas.microsoft.com/office/drawing/2014/main" val="1336814819"/>
                    </a:ext>
                  </a:extLst>
                </a:gridCol>
                <a:gridCol w="1793611">
                  <a:extLst>
                    <a:ext uri="{9D8B030D-6E8A-4147-A177-3AD203B41FA5}">
                      <a16:colId xmlns:a16="http://schemas.microsoft.com/office/drawing/2014/main" val="3798508721"/>
                    </a:ext>
                  </a:extLst>
                </a:gridCol>
                <a:gridCol w="3395037">
                  <a:extLst>
                    <a:ext uri="{9D8B030D-6E8A-4147-A177-3AD203B41FA5}">
                      <a16:colId xmlns:a16="http://schemas.microsoft.com/office/drawing/2014/main" val="72453708"/>
                    </a:ext>
                  </a:extLst>
                </a:gridCol>
              </a:tblGrid>
              <a:tr h="766563">
                <a:tc>
                  <a:txBody>
                    <a:bodyPr/>
                    <a:lstStyle>
                      <a:lvl1pPr marL="0" algn="l" defTabSz="914400" rtl="0" eaLnBrk="1" latinLnBrk="1" hangingPunct="1">
                        <a:defRPr sz="1800" b="1" kern="1200">
                          <a:solidFill>
                            <a:schemeClr val="lt1"/>
                          </a:solidFill>
                          <a:latin typeface="Calibri"/>
                        </a:defRPr>
                      </a:lvl1pPr>
                      <a:lvl2pPr marL="457200" algn="l" defTabSz="914400" rtl="0" eaLnBrk="1" latinLnBrk="1" hangingPunct="1">
                        <a:defRPr sz="1800" b="1" kern="1200">
                          <a:solidFill>
                            <a:schemeClr val="lt1"/>
                          </a:solidFill>
                          <a:latin typeface="Calibri"/>
                        </a:defRPr>
                      </a:lvl2pPr>
                      <a:lvl3pPr marL="914400" algn="l" defTabSz="914400" rtl="0" eaLnBrk="1" latinLnBrk="1" hangingPunct="1">
                        <a:defRPr sz="1800" b="1" kern="1200">
                          <a:solidFill>
                            <a:schemeClr val="lt1"/>
                          </a:solidFill>
                          <a:latin typeface="Calibri"/>
                        </a:defRPr>
                      </a:lvl3pPr>
                      <a:lvl4pPr marL="1371600" algn="l" defTabSz="914400" rtl="0" eaLnBrk="1" latinLnBrk="1" hangingPunct="1">
                        <a:defRPr sz="1800" b="1" kern="1200">
                          <a:solidFill>
                            <a:schemeClr val="lt1"/>
                          </a:solidFill>
                          <a:latin typeface="Calibri"/>
                        </a:defRPr>
                      </a:lvl4pPr>
                      <a:lvl5pPr marL="1828800" algn="l" defTabSz="914400" rtl="0" eaLnBrk="1" latinLnBrk="1" hangingPunct="1">
                        <a:defRPr sz="1800" b="1" kern="1200">
                          <a:solidFill>
                            <a:schemeClr val="lt1"/>
                          </a:solidFill>
                          <a:latin typeface="Calibri"/>
                        </a:defRPr>
                      </a:lvl5pPr>
                      <a:lvl6pPr marL="2286000" algn="l" defTabSz="914400" rtl="0" eaLnBrk="1" latinLnBrk="1" hangingPunct="1">
                        <a:defRPr sz="1800" b="1" kern="1200">
                          <a:solidFill>
                            <a:schemeClr val="lt1"/>
                          </a:solidFill>
                          <a:latin typeface="Calibri"/>
                        </a:defRPr>
                      </a:lvl6pPr>
                      <a:lvl7pPr marL="2743200" algn="l" defTabSz="914400" rtl="0" eaLnBrk="1" latinLnBrk="1" hangingPunct="1">
                        <a:defRPr sz="1800" b="1" kern="1200">
                          <a:solidFill>
                            <a:schemeClr val="lt1"/>
                          </a:solidFill>
                          <a:latin typeface="Calibri"/>
                        </a:defRPr>
                      </a:lvl7pPr>
                      <a:lvl8pPr marL="3200400" algn="l" defTabSz="914400" rtl="0" eaLnBrk="1" latinLnBrk="1" hangingPunct="1">
                        <a:defRPr sz="1800" b="1" kern="1200">
                          <a:solidFill>
                            <a:schemeClr val="lt1"/>
                          </a:solidFill>
                          <a:latin typeface="Calibri"/>
                        </a:defRPr>
                      </a:lvl8pPr>
                      <a:lvl9pPr marL="3657600" algn="l" defTabSz="914400" rtl="0" eaLnBrk="1" latinLnBrk="1" hangingPunct="1">
                        <a:defRPr sz="1800" b="1" kern="1200">
                          <a:solidFill>
                            <a:schemeClr val="lt1"/>
                          </a:solidFill>
                          <a:latin typeface="Calibri"/>
                        </a:defRPr>
                      </a:lvl9pPr>
                    </a:lstStyle>
                    <a:p>
                      <a:pPr algn="ctr" latinLnBrk="0">
                        <a:lnSpc>
                          <a:spcPct val="107000"/>
                        </a:lnSpc>
                        <a:spcAft>
                          <a:spcPts val="0"/>
                        </a:spcAft>
                      </a:pPr>
                      <a:r>
                        <a:rPr lang="ko-KR" sz="1400" kern="0">
                          <a:effectLst/>
                        </a:rPr>
                        <a:t>유형</a:t>
                      </a:r>
                      <a:endParaRPr lang="ko-KR" sz="14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mpd="sng">
                      <a:noFill/>
                    </a:lnL>
                    <a:lnR w="12700" cap="flat" cmpd="sng" algn="ctr">
                      <a:solidFill>
                        <a:schemeClr val="tx1"/>
                      </a:solidFill>
                      <a:prstDash val="sysDot"/>
                      <a:round/>
                      <a:headEnd type="none" w="med" len="med"/>
                      <a:tailEnd type="none" w="med" len="med"/>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rgbClr val="A5A5A5"/>
                    </a:solidFill>
                  </a:tcPr>
                </a:tc>
                <a:tc>
                  <a:txBody>
                    <a:bodyPr/>
                    <a:lstStyle>
                      <a:lvl1pPr marL="0" algn="l" defTabSz="914400" rtl="0" eaLnBrk="1" latinLnBrk="1" hangingPunct="1">
                        <a:defRPr sz="1800" b="1" kern="1200">
                          <a:solidFill>
                            <a:schemeClr val="lt1"/>
                          </a:solidFill>
                          <a:latin typeface="Calibri"/>
                        </a:defRPr>
                      </a:lvl1pPr>
                      <a:lvl2pPr marL="457200" algn="l" defTabSz="914400" rtl="0" eaLnBrk="1" latinLnBrk="1" hangingPunct="1">
                        <a:defRPr sz="1800" b="1" kern="1200">
                          <a:solidFill>
                            <a:schemeClr val="lt1"/>
                          </a:solidFill>
                          <a:latin typeface="Calibri"/>
                        </a:defRPr>
                      </a:lvl2pPr>
                      <a:lvl3pPr marL="914400" algn="l" defTabSz="914400" rtl="0" eaLnBrk="1" latinLnBrk="1" hangingPunct="1">
                        <a:defRPr sz="1800" b="1" kern="1200">
                          <a:solidFill>
                            <a:schemeClr val="lt1"/>
                          </a:solidFill>
                          <a:latin typeface="Calibri"/>
                        </a:defRPr>
                      </a:lvl3pPr>
                      <a:lvl4pPr marL="1371600" algn="l" defTabSz="914400" rtl="0" eaLnBrk="1" latinLnBrk="1" hangingPunct="1">
                        <a:defRPr sz="1800" b="1" kern="1200">
                          <a:solidFill>
                            <a:schemeClr val="lt1"/>
                          </a:solidFill>
                          <a:latin typeface="Calibri"/>
                        </a:defRPr>
                      </a:lvl4pPr>
                      <a:lvl5pPr marL="1828800" algn="l" defTabSz="914400" rtl="0" eaLnBrk="1" latinLnBrk="1" hangingPunct="1">
                        <a:defRPr sz="1800" b="1" kern="1200">
                          <a:solidFill>
                            <a:schemeClr val="lt1"/>
                          </a:solidFill>
                          <a:latin typeface="Calibri"/>
                        </a:defRPr>
                      </a:lvl5pPr>
                      <a:lvl6pPr marL="2286000" algn="l" defTabSz="914400" rtl="0" eaLnBrk="1" latinLnBrk="1" hangingPunct="1">
                        <a:defRPr sz="1800" b="1" kern="1200">
                          <a:solidFill>
                            <a:schemeClr val="lt1"/>
                          </a:solidFill>
                          <a:latin typeface="Calibri"/>
                        </a:defRPr>
                      </a:lvl6pPr>
                      <a:lvl7pPr marL="2743200" algn="l" defTabSz="914400" rtl="0" eaLnBrk="1" latinLnBrk="1" hangingPunct="1">
                        <a:defRPr sz="1800" b="1" kern="1200">
                          <a:solidFill>
                            <a:schemeClr val="lt1"/>
                          </a:solidFill>
                          <a:latin typeface="Calibri"/>
                        </a:defRPr>
                      </a:lvl7pPr>
                      <a:lvl8pPr marL="3200400" algn="l" defTabSz="914400" rtl="0" eaLnBrk="1" latinLnBrk="1" hangingPunct="1">
                        <a:defRPr sz="1800" b="1" kern="1200">
                          <a:solidFill>
                            <a:schemeClr val="lt1"/>
                          </a:solidFill>
                          <a:latin typeface="Calibri"/>
                        </a:defRPr>
                      </a:lvl8pPr>
                      <a:lvl9pPr marL="3657600" algn="l" defTabSz="914400" rtl="0" eaLnBrk="1" latinLnBrk="1" hangingPunct="1">
                        <a:defRPr sz="1800" b="1" kern="1200">
                          <a:solidFill>
                            <a:schemeClr val="lt1"/>
                          </a:solidFill>
                          <a:latin typeface="Calibri"/>
                        </a:defRPr>
                      </a:lvl9pPr>
                    </a:lstStyle>
                    <a:p>
                      <a:pPr algn="ctr" latinLnBrk="0">
                        <a:lnSpc>
                          <a:spcPct val="107000"/>
                        </a:lnSpc>
                        <a:spcAft>
                          <a:spcPts val="0"/>
                        </a:spcAft>
                      </a:pPr>
                      <a:r>
                        <a:rPr lang="ko-KR" sz="1400" kern="0" dirty="0" err="1">
                          <a:effectLst/>
                        </a:rPr>
                        <a:t>파이썬</a:t>
                      </a:r>
                      <a:r>
                        <a:rPr lang="ko-KR" sz="1400" kern="0" dirty="0">
                          <a:effectLst/>
                        </a:rPr>
                        <a:t> 래퍼 </a:t>
                      </a:r>
                      <a:r>
                        <a:rPr lang="en-US" sz="1400" kern="0" dirty="0" err="1">
                          <a:effectLst/>
                        </a:rPr>
                        <a:t>LightGBM</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5A5A5"/>
                    </a:solidFill>
                  </a:tcPr>
                </a:tc>
                <a:tc>
                  <a:txBody>
                    <a:bodyPr/>
                    <a:lstStyle>
                      <a:lvl1pPr marL="0" algn="l" defTabSz="914400" rtl="0" eaLnBrk="1" latinLnBrk="1" hangingPunct="1">
                        <a:defRPr sz="1800" b="1" kern="1200">
                          <a:solidFill>
                            <a:schemeClr val="lt1"/>
                          </a:solidFill>
                          <a:latin typeface="Calibri"/>
                        </a:defRPr>
                      </a:lvl1pPr>
                      <a:lvl2pPr marL="457200" algn="l" defTabSz="914400" rtl="0" eaLnBrk="1" latinLnBrk="1" hangingPunct="1">
                        <a:defRPr sz="1800" b="1" kern="1200">
                          <a:solidFill>
                            <a:schemeClr val="lt1"/>
                          </a:solidFill>
                          <a:latin typeface="Calibri"/>
                        </a:defRPr>
                      </a:lvl2pPr>
                      <a:lvl3pPr marL="914400" algn="l" defTabSz="914400" rtl="0" eaLnBrk="1" latinLnBrk="1" hangingPunct="1">
                        <a:defRPr sz="1800" b="1" kern="1200">
                          <a:solidFill>
                            <a:schemeClr val="lt1"/>
                          </a:solidFill>
                          <a:latin typeface="Calibri"/>
                        </a:defRPr>
                      </a:lvl3pPr>
                      <a:lvl4pPr marL="1371600" algn="l" defTabSz="914400" rtl="0" eaLnBrk="1" latinLnBrk="1" hangingPunct="1">
                        <a:defRPr sz="1800" b="1" kern="1200">
                          <a:solidFill>
                            <a:schemeClr val="lt1"/>
                          </a:solidFill>
                          <a:latin typeface="Calibri"/>
                        </a:defRPr>
                      </a:lvl4pPr>
                      <a:lvl5pPr marL="1828800" algn="l" defTabSz="914400" rtl="0" eaLnBrk="1" latinLnBrk="1" hangingPunct="1">
                        <a:defRPr sz="1800" b="1" kern="1200">
                          <a:solidFill>
                            <a:schemeClr val="lt1"/>
                          </a:solidFill>
                          <a:latin typeface="Calibri"/>
                        </a:defRPr>
                      </a:lvl5pPr>
                      <a:lvl6pPr marL="2286000" algn="l" defTabSz="914400" rtl="0" eaLnBrk="1" latinLnBrk="1" hangingPunct="1">
                        <a:defRPr sz="1800" b="1" kern="1200">
                          <a:solidFill>
                            <a:schemeClr val="lt1"/>
                          </a:solidFill>
                          <a:latin typeface="Calibri"/>
                        </a:defRPr>
                      </a:lvl6pPr>
                      <a:lvl7pPr marL="2743200" algn="l" defTabSz="914400" rtl="0" eaLnBrk="1" latinLnBrk="1" hangingPunct="1">
                        <a:defRPr sz="1800" b="1" kern="1200">
                          <a:solidFill>
                            <a:schemeClr val="lt1"/>
                          </a:solidFill>
                          <a:latin typeface="Calibri"/>
                        </a:defRPr>
                      </a:lvl7pPr>
                      <a:lvl8pPr marL="3200400" algn="l" defTabSz="914400" rtl="0" eaLnBrk="1" latinLnBrk="1" hangingPunct="1">
                        <a:defRPr sz="1800" b="1" kern="1200">
                          <a:solidFill>
                            <a:schemeClr val="lt1"/>
                          </a:solidFill>
                          <a:latin typeface="Calibri"/>
                        </a:defRPr>
                      </a:lvl8pPr>
                      <a:lvl9pPr marL="3657600" algn="l" defTabSz="914400" rtl="0" eaLnBrk="1" latinLnBrk="1" hangingPunct="1">
                        <a:defRPr sz="1800" b="1" kern="1200">
                          <a:solidFill>
                            <a:schemeClr val="lt1"/>
                          </a:solidFill>
                          <a:latin typeface="Calibri"/>
                        </a:defRPr>
                      </a:lvl9pPr>
                    </a:lstStyle>
                    <a:p>
                      <a:pPr algn="ctr" latinLnBrk="0">
                        <a:lnSpc>
                          <a:spcPct val="107000"/>
                        </a:lnSpc>
                        <a:spcAft>
                          <a:spcPts val="0"/>
                        </a:spcAft>
                      </a:pPr>
                      <a:r>
                        <a:rPr lang="ko-KR" sz="1400" kern="0" dirty="0" err="1">
                          <a:effectLst/>
                        </a:rPr>
                        <a:t>사이킷런</a:t>
                      </a:r>
                      <a:r>
                        <a:rPr lang="ko-KR" sz="1400" kern="0" dirty="0">
                          <a:effectLst/>
                        </a:rPr>
                        <a:t> 래퍼</a:t>
                      </a:r>
                      <a:r>
                        <a:rPr lang="en-US" sz="1400" kern="0" dirty="0">
                          <a:effectLst/>
                        </a:rPr>
                        <a:t> </a:t>
                      </a:r>
                      <a:r>
                        <a:rPr lang="en-US" sz="1400" kern="0" dirty="0" err="1">
                          <a:effectLst/>
                        </a:rPr>
                        <a:t>LightGBM</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algn="ctr" latinLnBrk="0">
                        <a:lnSpc>
                          <a:spcPct val="107000"/>
                        </a:lnSpc>
                        <a:spcAft>
                          <a:spcPts val="0"/>
                        </a:spcAft>
                      </a:pPr>
                      <a:r>
                        <a:rPr lang="ko-KR" altLang="en-US" sz="1400" kern="100" dirty="0" err="1"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파라미터</a:t>
                      </a:r>
                      <a:r>
                        <a:rPr lang="en-US" altLang="ko-KR" sz="1400" kern="100" dirty="0"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 </a:t>
                      </a:r>
                      <a:r>
                        <a:rPr lang="ko-KR" altLang="en-US" sz="1400" kern="100" dirty="0" err="1"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설멍</a:t>
                      </a:r>
                      <a:endParaRPr lang="ko-KR" sz="1400" kern="100" dirty="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4040268861"/>
                  </a:ext>
                </a:extLst>
              </a:tr>
              <a:tr h="383279">
                <a:tc rowSpan="4">
                  <a:txBody>
                    <a:bodyPr/>
                    <a:lstStyle>
                      <a:lvl1pPr marL="0" algn="l" defTabSz="914400" rtl="0" eaLnBrk="1" latinLnBrk="1" hangingPunct="1">
                        <a:defRPr sz="1800" b="1" kern="1200">
                          <a:solidFill>
                            <a:schemeClr val="lt1"/>
                          </a:solidFill>
                          <a:latin typeface="Calibri"/>
                        </a:defRPr>
                      </a:lvl1pPr>
                      <a:lvl2pPr marL="457200" algn="l" defTabSz="914400" rtl="0" eaLnBrk="1" latinLnBrk="1" hangingPunct="1">
                        <a:defRPr sz="1800" b="1" kern="1200">
                          <a:solidFill>
                            <a:schemeClr val="lt1"/>
                          </a:solidFill>
                          <a:latin typeface="Calibri"/>
                        </a:defRPr>
                      </a:lvl2pPr>
                      <a:lvl3pPr marL="914400" algn="l" defTabSz="914400" rtl="0" eaLnBrk="1" latinLnBrk="1" hangingPunct="1">
                        <a:defRPr sz="1800" b="1" kern="1200">
                          <a:solidFill>
                            <a:schemeClr val="lt1"/>
                          </a:solidFill>
                          <a:latin typeface="Calibri"/>
                        </a:defRPr>
                      </a:lvl3pPr>
                      <a:lvl4pPr marL="1371600" algn="l" defTabSz="914400" rtl="0" eaLnBrk="1" latinLnBrk="1" hangingPunct="1">
                        <a:defRPr sz="1800" b="1" kern="1200">
                          <a:solidFill>
                            <a:schemeClr val="lt1"/>
                          </a:solidFill>
                          <a:latin typeface="Calibri"/>
                        </a:defRPr>
                      </a:lvl4pPr>
                      <a:lvl5pPr marL="1828800" algn="l" defTabSz="914400" rtl="0" eaLnBrk="1" latinLnBrk="1" hangingPunct="1">
                        <a:defRPr sz="1800" b="1" kern="1200">
                          <a:solidFill>
                            <a:schemeClr val="lt1"/>
                          </a:solidFill>
                          <a:latin typeface="Calibri"/>
                        </a:defRPr>
                      </a:lvl5pPr>
                      <a:lvl6pPr marL="2286000" algn="l" defTabSz="914400" rtl="0" eaLnBrk="1" latinLnBrk="1" hangingPunct="1">
                        <a:defRPr sz="1800" b="1" kern="1200">
                          <a:solidFill>
                            <a:schemeClr val="lt1"/>
                          </a:solidFill>
                          <a:latin typeface="Calibri"/>
                        </a:defRPr>
                      </a:lvl6pPr>
                      <a:lvl7pPr marL="2743200" algn="l" defTabSz="914400" rtl="0" eaLnBrk="1" latinLnBrk="1" hangingPunct="1">
                        <a:defRPr sz="1800" b="1" kern="1200">
                          <a:solidFill>
                            <a:schemeClr val="lt1"/>
                          </a:solidFill>
                          <a:latin typeface="Calibri"/>
                        </a:defRPr>
                      </a:lvl7pPr>
                      <a:lvl8pPr marL="3200400" algn="l" defTabSz="914400" rtl="0" eaLnBrk="1" latinLnBrk="1" hangingPunct="1">
                        <a:defRPr sz="1800" b="1" kern="1200">
                          <a:solidFill>
                            <a:schemeClr val="lt1"/>
                          </a:solidFill>
                          <a:latin typeface="Calibri"/>
                        </a:defRPr>
                      </a:lvl8pPr>
                      <a:lvl9pPr marL="3657600" algn="l" defTabSz="914400" rtl="0" eaLnBrk="1" latinLnBrk="1" hangingPunct="1">
                        <a:defRPr sz="1800" b="1" kern="1200">
                          <a:solidFill>
                            <a:schemeClr val="lt1"/>
                          </a:solidFill>
                          <a:latin typeface="Calibri"/>
                        </a:defRPr>
                      </a:lvl9pPr>
                    </a:lstStyle>
                    <a:p>
                      <a:pPr algn="ctr" latinLnBrk="0">
                        <a:lnSpc>
                          <a:spcPct val="107000"/>
                        </a:lnSpc>
                        <a:spcAft>
                          <a:spcPts val="0"/>
                        </a:spcAft>
                      </a:pPr>
                      <a:r>
                        <a:rPr lang="ko-KR" sz="1400" kern="0" dirty="0" err="1">
                          <a:effectLst/>
                        </a:rPr>
                        <a:t>파라미터명</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mpd="sng">
                      <a:noFill/>
                    </a:lnB>
                    <a:lnTlToBr w="12700" cmpd="sng">
                      <a:noFill/>
                      <a:prstDash val="solid"/>
                    </a:lnTlToBr>
                    <a:lnBlToTr w="12700" cmpd="sng">
                      <a:noFill/>
                      <a:prstDash val="solid"/>
                    </a:lnBlToTr>
                    <a:solidFill>
                      <a:srgbClr val="A5A5A5"/>
                    </a:solid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a:effectLst/>
                        </a:rPr>
                        <a:t>num_iterations</a:t>
                      </a:r>
                      <a:endParaRPr lang="ko-KR" sz="14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a:effectLst/>
                        </a:rPr>
                        <a:t>n_estimators</a:t>
                      </a:r>
                      <a:endParaRPr lang="ko-KR" sz="14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ko-KR" altLang="en-US" sz="1200" kern="1200" dirty="0" smtClean="0"/>
                        <a:t>약한 </a:t>
                      </a:r>
                      <a:r>
                        <a:rPr lang="ko-KR" altLang="en-US" sz="1200" kern="1200" dirty="0" err="1" smtClean="0"/>
                        <a:t>학습기의</a:t>
                      </a:r>
                      <a:r>
                        <a:rPr lang="ko-KR" altLang="en-US" sz="1200" kern="1200" dirty="0" smtClean="0"/>
                        <a:t> 개수</a:t>
                      </a:r>
                      <a:r>
                        <a:rPr lang="en-US" altLang="ko-KR" sz="1200" kern="1200" dirty="0" smtClean="0"/>
                        <a:t>(</a:t>
                      </a:r>
                      <a:r>
                        <a:rPr lang="ko-KR" altLang="en-US" sz="1200" kern="1200" dirty="0" smtClean="0"/>
                        <a:t>반복  수행 회수</a:t>
                      </a:r>
                      <a:r>
                        <a:rPr lang="en-US" altLang="ko-KR" sz="1200" kern="1200" dirty="0" smtClean="0"/>
                        <a:t>)</a:t>
                      </a:r>
                      <a:endParaRPr lang="ko-KR" altLang="en-US" sz="1200" kern="1200" dirty="0" smtClean="0">
                        <a:solidFill>
                          <a:schemeClr val="tx1"/>
                        </a:solidFill>
                        <a:latin typeface="+mn-lt"/>
                        <a:ea typeface="+mn-ea"/>
                        <a:cs typeface="+mn-cs"/>
                      </a:endParaRPr>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0737084"/>
                  </a:ext>
                </a:extLst>
              </a:tr>
              <a:tr h="881955">
                <a:tc vMerge="1">
                  <a:txBody>
                    <a:bodyPr/>
                    <a:lstStyle/>
                    <a:p>
                      <a:pPr latinLnBrk="1"/>
                      <a:endParaRPr lang="ko-KR" altLang="en-US"/>
                    </a:p>
                  </a:txBody>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err="1">
                          <a:effectLst/>
                        </a:rPr>
                        <a:t>learning_rate</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a:effectLst/>
                        </a:rPr>
                        <a:t>learning_rate</a:t>
                      </a:r>
                      <a:endParaRPr lang="ko-KR" sz="14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l" latinLnBrk="0">
                        <a:lnSpc>
                          <a:spcPct val="150000"/>
                        </a:lnSpc>
                        <a:spcAft>
                          <a:spcPts val="0"/>
                        </a:spcAft>
                      </a:pPr>
                      <a:r>
                        <a:rPr lang="ko-KR" altLang="en-US" sz="1200" dirty="0" err="1" smtClean="0"/>
                        <a:t>학습률</a:t>
                      </a:r>
                      <a:r>
                        <a:rPr lang="en-US" altLang="ko-KR" sz="1200" dirty="0" smtClean="0"/>
                        <a:t>(learning rate). 0</a:t>
                      </a:r>
                      <a:r>
                        <a:rPr lang="ko-KR" altLang="en-US" sz="1200" dirty="0" smtClean="0"/>
                        <a:t>에서 </a:t>
                      </a:r>
                      <a:r>
                        <a:rPr lang="en-US" altLang="ko-KR" sz="1200" dirty="0" smtClean="0"/>
                        <a:t>1 </a:t>
                      </a:r>
                      <a:r>
                        <a:rPr lang="ko-KR" altLang="en-US" sz="1200" dirty="0" smtClean="0"/>
                        <a:t>사이의 값을 지정하며 </a:t>
                      </a:r>
                      <a:r>
                        <a:rPr lang="ko-KR" altLang="en-US" sz="1200" dirty="0" err="1" smtClean="0"/>
                        <a:t>부스팅</a:t>
                      </a:r>
                      <a:r>
                        <a:rPr lang="ko-KR" altLang="en-US" sz="1200" dirty="0" smtClean="0"/>
                        <a:t> 스텝을 반복적으로 수행할 때 업데이트되는 </a:t>
                      </a:r>
                      <a:r>
                        <a:rPr lang="ko-KR" altLang="en-US" sz="1200" dirty="0" err="1" smtClean="0"/>
                        <a:t>학습률</a:t>
                      </a:r>
                      <a:r>
                        <a:rPr lang="ko-KR" altLang="en-US" sz="1200" dirty="0" smtClean="0"/>
                        <a:t> 값</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3483332"/>
                  </a:ext>
                </a:extLst>
              </a:tr>
              <a:tr h="383279">
                <a:tc vMerge="1">
                  <a:txBody>
                    <a:bodyPr/>
                    <a:lstStyle/>
                    <a:p>
                      <a:pPr latinLnBrk="1"/>
                      <a:endParaRPr lang="ko-KR" altLang="en-US"/>
                    </a:p>
                  </a:txBody>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a:effectLst/>
                        </a:rPr>
                        <a:t>max_depth</a:t>
                      </a:r>
                      <a:endParaRPr lang="ko-KR" sz="14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a:effectLst/>
                        </a:rPr>
                        <a:t>max_depth</a:t>
                      </a:r>
                      <a:endParaRPr lang="ko-KR" sz="14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ko-KR" altLang="en-US" sz="1200" kern="1200" dirty="0" err="1" smtClean="0"/>
                        <a:t>결정트리의</a:t>
                      </a:r>
                      <a:r>
                        <a:rPr lang="ko-KR" altLang="en-US" sz="1200" kern="1200" dirty="0" smtClean="0"/>
                        <a:t> </a:t>
                      </a:r>
                      <a:r>
                        <a:rPr lang="en-US" altLang="ko-KR" sz="1200" kern="1200" dirty="0" err="1" smtClean="0"/>
                        <a:t>max_depth</a:t>
                      </a:r>
                      <a:r>
                        <a:rPr lang="ko-KR" altLang="en-US" sz="1200" kern="1200" dirty="0" smtClean="0"/>
                        <a:t>와 동일</a:t>
                      </a:r>
                      <a:r>
                        <a:rPr lang="en-US" altLang="ko-KR" sz="1200" kern="1200" dirty="0" smtClean="0"/>
                        <a:t>. </a:t>
                      </a:r>
                      <a:r>
                        <a:rPr lang="ko-KR" altLang="en-US" sz="1200" kern="1200" dirty="0" smtClean="0"/>
                        <a:t>트리의 최대 깊이</a:t>
                      </a:r>
                      <a:endParaRPr lang="ko-KR" altLang="en-US" sz="1200" kern="1200" dirty="0" smtClean="0">
                        <a:solidFill>
                          <a:schemeClr val="tx1"/>
                        </a:solidFill>
                        <a:latin typeface="+mn-lt"/>
                        <a:ea typeface="+mn-ea"/>
                        <a:cs typeface="+mn-cs"/>
                      </a:endParaRPr>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8856295"/>
                  </a:ext>
                </a:extLst>
              </a:tr>
              <a:tr h="383279">
                <a:tc vMerge="1">
                  <a:txBody>
                    <a:bodyPr/>
                    <a:lstStyle/>
                    <a:p>
                      <a:pPr latinLnBrk="1"/>
                      <a:endParaRPr lang="ko-KR" altLang="en-US"/>
                    </a:p>
                  </a:txBody>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err="1">
                          <a:effectLst/>
                        </a:rPr>
                        <a:t>num_leaves</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err="1">
                          <a:effectLst/>
                        </a:rPr>
                        <a:t>num_leaves</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l" latinLnBrk="0">
                        <a:lnSpc>
                          <a:spcPct val="150000"/>
                        </a:lnSpc>
                        <a:spcAft>
                          <a:spcPts val="0"/>
                        </a:spcAft>
                      </a:pPr>
                      <a:r>
                        <a:rPr lang="ko-KR" altLang="en-US" sz="1200" kern="100" dirty="0" smtClean="0">
                          <a:effectLst/>
                          <a:latin typeface="맑은 고딕" panose="020B0503020000020004" pitchFamily="50" charset="-127"/>
                          <a:ea typeface="맑은 고딕" panose="020B0503020000020004" pitchFamily="50" charset="-127"/>
                          <a:cs typeface="Times New Roman" panose="02020603050405020304" pitchFamily="18" charset="0"/>
                        </a:rPr>
                        <a:t>최대 </a:t>
                      </a:r>
                      <a:r>
                        <a:rPr lang="ko-KR" altLang="en-US" sz="1200" kern="100" dirty="0" err="1" smtClean="0">
                          <a:effectLst/>
                          <a:latin typeface="맑은 고딕" panose="020B0503020000020004" pitchFamily="50" charset="-127"/>
                          <a:ea typeface="맑은 고딕" panose="020B0503020000020004" pitchFamily="50" charset="-127"/>
                          <a:cs typeface="Times New Roman" panose="02020603050405020304" pitchFamily="18" charset="0"/>
                        </a:rPr>
                        <a:t>리프노드</a:t>
                      </a:r>
                      <a:r>
                        <a:rPr lang="ko-KR" altLang="en-US" sz="1200" kern="100" dirty="0" smtClean="0">
                          <a:effectLst/>
                          <a:latin typeface="맑은 고딕" panose="020B0503020000020004" pitchFamily="50" charset="-127"/>
                          <a:ea typeface="맑은 고딕" panose="020B0503020000020004" pitchFamily="50" charset="-127"/>
                          <a:cs typeface="Times New Roman" panose="02020603050405020304" pitchFamily="18" charset="0"/>
                        </a:rPr>
                        <a:t> </a:t>
                      </a:r>
                      <a:r>
                        <a:rPr lang="ko-KR" altLang="en-US" sz="1200" kern="100" dirty="0" err="1" smtClean="0">
                          <a:effectLst/>
                          <a:latin typeface="맑은 고딕" panose="020B0503020000020004" pitchFamily="50" charset="-127"/>
                          <a:ea typeface="맑은 고딕" panose="020B0503020000020004" pitchFamily="50" charset="-127"/>
                          <a:cs typeface="Times New Roman" panose="02020603050405020304" pitchFamily="18" charset="0"/>
                        </a:rPr>
                        <a:t>갯수</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02100515"/>
                  </a:ext>
                </a:extLst>
              </a:tr>
            </a:tbl>
          </a:graphicData>
        </a:graphic>
      </p:graphicFrame>
      <p:sp>
        <p:nvSpPr>
          <p:cNvPr id="6" name="TextBox 5"/>
          <p:cNvSpPr txBox="1"/>
          <p:nvPr/>
        </p:nvSpPr>
        <p:spPr>
          <a:xfrm>
            <a:off x="4859728" y="4450942"/>
            <a:ext cx="6623222" cy="922638"/>
          </a:xfrm>
          <a:prstGeom prst="rect">
            <a:avLst/>
          </a:prstGeom>
          <a:noFill/>
        </p:spPr>
        <p:txBody>
          <a:bodyPr wrap="square" lIns="0" tIns="0" rIns="0" bIns="0" rtlCol="0">
            <a:noAutofit/>
          </a:bodyPr>
          <a:lstStyle/>
          <a:p>
            <a:pPr marL="285750" indent="-285750">
              <a:lnSpc>
                <a:spcPct val="150000"/>
              </a:lnSpc>
              <a:buFont typeface="Arial" panose="020B0604020202020204" pitchFamily="34" charset="0"/>
              <a:buChar char="•"/>
            </a:pPr>
            <a:r>
              <a:rPr lang="en-US" altLang="ko-KR" sz="1400" dirty="0" err="1" smtClean="0"/>
              <a:t>LightGBM</a:t>
            </a:r>
            <a:r>
              <a:rPr lang="ko-KR" altLang="en-US" sz="1400" dirty="0" smtClean="0"/>
              <a:t>은 </a:t>
            </a:r>
            <a:r>
              <a:rPr lang="en-US" altLang="ko-KR" sz="1400" dirty="0" err="1" smtClean="0"/>
              <a:t>Num_leaves</a:t>
            </a:r>
            <a:r>
              <a:rPr lang="ko-KR" altLang="en-US" sz="1400" dirty="0" smtClean="0"/>
              <a:t>와 </a:t>
            </a:r>
            <a:r>
              <a:rPr lang="en-US" altLang="ko-KR" sz="1400" dirty="0" err="1" smtClean="0"/>
              <a:t>max_depth</a:t>
            </a:r>
            <a:r>
              <a:rPr lang="ko-KR" altLang="en-US" sz="1400" dirty="0" smtClean="0"/>
              <a:t>가 커지기 쉬움</a:t>
            </a:r>
            <a:r>
              <a:rPr lang="en-US" altLang="ko-KR" sz="1400" dirty="0" smtClean="0"/>
              <a:t>. </a:t>
            </a:r>
          </a:p>
          <a:p>
            <a:pPr marL="285750" indent="-285750">
              <a:lnSpc>
                <a:spcPct val="150000"/>
              </a:lnSpc>
              <a:buFont typeface="Arial" panose="020B0604020202020204" pitchFamily="34" charset="0"/>
              <a:buChar char="•"/>
            </a:pPr>
            <a:r>
              <a:rPr lang="ko-KR" altLang="en-US" sz="1400" dirty="0" smtClean="0"/>
              <a:t>하지만 </a:t>
            </a:r>
            <a:r>
              <a:rPr lang="ko-KR" altLang="en-US" sz="1400" dirty="0" err="1" smtClean="0"/>
              <a:t>이들값이</a:t>
            </a:r>
            <a:r>
              <a:rPr lang="ko-KR" altLang="en-US" sz="1400" dirty="0" smtClean="0"/>
              <a:t> 너무 커지면 오버피팅으로 성능 저하가 될 확률이 높아짐</a:t>
            </a:r>
            <a:r>
              <a:rPr lang="en-US" altLang="ko-KR" sz="1400" dirty="0" smtClean="0"/>
              <a:t>. </a:t>
            </a:r>
          </a:p>
          <a:p>
            <a:pPr marL="285750" indent="-285750">
              <a:lnSpc>
                <a:spcPct val="150000"/>
              </a:lnSpc>
              <a:buFont typeface="Arial" panose="020B0604020202020204" pitchFamily="34" charset="0"/>
              <a:buChar char="•"/>
            </a:pPr>
            <a:r>
              <a:rPr lang="ko-KR" altLang="en-US" sz="1400" dirty="0" smtClean="0"/>
              <a:t>적정하게 이들 값을 조정할 필요 있음</a:t>
            </a:r>
            <a:r>
              <a:rPr lang="en-US" altLang="ko-KR" sz="1400" dirty="0" smtClean="0"/>
              <a:t>. </a:t>
            </a:r>
            <a:endParaRPr lang="ko-KR" altLang="en-US" sz="1400" dirty="0" smtClean="0"/>
          </a:p>
        </p:txBody>
      </p:sp>
    </p:spTree>
    <p:extLst>
      <p:ext uri="{BB962C8B-B14F-4D97-AF65-F5344CB8AC3E}">
        <p14:creationId xmlns:p14="http://schemas.microsoft.com/office/powerpoint/2010/main" val="770405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a:t>LightGBM</a:t>
            </a:r>
            <a:r>
              <a:rPr lang="en-US" altLang="ko-KR" dirty="0"/>
              <a:t> </a:t>
            </a:r>
            <a:r>
              <a:rPr lang="ko-KR" altLang="en-US" dirty="0" err="1"/>
              <a:t>하이퍼</a:t>
            </a:r>
            <a:r>
              <a:rPr lang="ko-KR" altLang="en-US" dirty="0"/>
              <a:t> </a:t>
            </a:r>
            <a:r>
              <a:rPr lang="ko-KR" altLang="en-US" dirty="0" err="1"/>
              <a:t>파라미터</a:t>
            </a:r>
            <a:r>
              <a:rPr lang="ko-KR" altLang="en-US" dirty="0"/>
              <a:t> 설명 </a:t>
            </a:r>
            <a:r>
              <a:rPr lang="en-US" altLang="ko-KR" dirty="0" smtClean="0"/>
              <a:t>– 2(</a:t>
            </a:r>
            <a:r>
              <a:rPr lang="ko-KR" altLang="en-US" dirty="0" err="1" smtClean="0"/>
              <a:t>과적합</a:t>
            </a:r>
            <a:r>
              <a:rPr lang="ko-KR" altLang="en-US" dirty="0" smtClean="0"/>
              <a:t> 제어</a:t>
            </a:r>
            <a:r>
              <a:rPr lang="en-US" altLang="ko-KR" dirty="0" smtClean="0"/>
              <a:t>)</a:t>
            </a:r>
            <a:endParaRPr lang="ko-KR" altLang="en-US" dirty="0"/>
          </a:p>
        </p:txBody>
      </p:sp>
      <p:graphicFrame>
        <p:nvGraphicFramePr>
          <p:cNvPr id="4" name="표 3"/>
          <p:cNvGraphicFramePr>
            <a:graphicFrameLocks noGrp="1"/>
          </p:cNvGraphicFramePr>
          <p:nvPr>
            <p:extLst>
              <p:ext uri="{D42A27DB-BD31-4B8C-83A1-F6EECF244321}">
                <p14:modId xmlns:p14="http://schemas.microsoft.com/office/powerpoint/2010/main" val="1680461213"/>
              </p:ext>
            </p:extLst>
          </p:nvPr>
        </p:nvGraphicFramePr>
        <p:xfrm>
          <a:off x="443663" y="1124744"/>
          <a:ext cx="11251233" cy="4505596"/>
        </p:xfrm>
        <a:graphic>
          <a:graphicData uri="http://schemas.openxmlformats.org/drawingml/2006/table">
            <a:tbl>
              <a:tblPr firstRow="1" firstCol="1" bandRow="1"/>
              <a:tblGrid>
                <a:gridCol w="1170953">
                  <a:extLst>
                    <a:ext uri="{9D8B030D-6E8A-4147-A177-3AD203B41FA5}">
                      <a16:colId xmlns:a16="http://schemas.microsoft.com/office/drawing/2014/main" val="3217789024"/>
                    </a:ext>
                  </a:extLst>
                </a:gridCol>
                <a:gridCol w="2092411">
                  <a:extLst>
                    <a:ext uri="{9D8B030D-6E8A-4147-A177-3AD203B41FA5}">
                      <a16:colId xmlns:a16="http://schemas.microsoft.com/office/drawing/2014/main" val="1336814819"/>
                    </a:ext>
                  </a:extLst>
                </a:gridCol>
                <a:gridCol w="2117124">
                  <a:extLst>
                    <a:ext uri="{9D8B030D-6E8A-4147-A177-3AD203B41FA5}">
                      <a16:colId xmlns:a16="http://schemas.microsoft.com/office/drawing/2014/main" val="3798508721"/>
                    </a:ext>
                  </a:extLst>
                </a:gridCol>
                <a:gridCol w="5870745">
                  <a:extLst>
                    <a:ext uri="{9D8B030D-6E8A-4147-A177-3AD203B41FA5}">
                      <a16:colId xmlns:a16="http://schemas.microsoft.com/office/drawing/2014/main" val="72453708"/>
                    </a:ext>
                  </a:extLst>
                </a:gridCol>
              </a:tblGrid>
              <a:tr h="464637">
                <a:tc>
                  <a:txBody>
                    <a:bodyPr/>
                    <a:lstStyle>
                      <a:lvl1pPr marL="0" algn="l" defTabSz="914400" rtl="0" eaLnBrk="1" latinLnBrk="1" hangingPunct="1">
                        <a:defRPr sz="1800" b="1" kern="1200">
                          <a:solidFill>
                            <a:schemeClr val="lt1"/>
                          </a:solidFill>
                          <a:latin typeface="Calibri"/>
                        </a:defRPr>
                      </a:lvl1pPr>
                      <a:lvl2pPr marL="457200" algn="l" defTabSz="914400" rtl="0" eaLnBrk="1" latinLnBrk="1" hangingPunct="1">
                        <a:defRPr sz="1800" b="1" kern="1200">
                          <a:solidFill>
                            <a:schemeClr val="lt1"/>
                          </a:solidFill>
                          <a:latin typeface="Calibri"/>
                        </a:defRPr>
                      </a:lvl2pPr>
                      <a:lvl3pPr marL="914400" algn="l" defTabSz="914400" rtl="0" eaLnBrk="1" latinLnBrk="1" hangingPunct="1">
                        <a:defRPr sz="1800" b="1" kern="1200">
                          <a:solidFill>
                            <a:schemeClr val="lt1"/>
                          </a:solidFill>
                          <a:latin typeface="Calibri"/>
                        </a:defRPr>
                      </a:lvl3pPr>
                      <a:lvl4pPr marL="1371600" algn="l" defTabSz="914400" rtl="0" eaLnBrk="1" latinLnBrk="1" hangingPunct="1">
                        <a:defRPr sz="1800" b="1" kern="1200">
                          <a:solidFill>
                            <a:schemeClr val="lt1"/>
                          </a:solidFill>
                          <a:latin typeface="Calibri"/>
                        </a:defRPr>
                      </a:lvl4pPr>
                      <a:lvl5pPr marL="1828800" algn="l" defTabSz="914400" rtl="0" eaLnBrk="1" latinLnBrk="1" hangingPunct="1">
                        <a:defRPr sz="1800" b="1" kern="1200">
                          <a:solidFill>
                            <a:schemeClr val="lt1"/>
                          </a:solidFill>
                          <a:latin typeface="Calibri"/>
                        </a:defRPr>
                      </a:lvl5pPr>
                      <a:lvl6pPr marL="2286000" algn="l" defTabSz="914400" rtl="0" eaLnBrk="1" latinLnBrk="1" hangingPunct="1">
                        <a:defRPr sz="1800" b="1" kern="1200">
                          <a:solidFill>
                            <a:schemeClr val="lt1"/>
                          </a:solidFill>
                          <a:latin typeface="Calibri"/>
                        </a:defRPr>
                      </a:lvl6pPr>
                      <a:lvl7pPr marL="2743200" algn="l" defTabSz="914400" rtl="0" eaLnBrk="1" latinLnBrk="1" hangingPunct="1">
                        <a:defRPr sz="1800" b="1" kern="1200">
                          <a:solidFill>
                            <a:schemeClr val="lt1"/>
                          </a:solidFill>
                          <a:latin typeface="Calibri"/>
                        </a:defRPr>
                      </a:lvl7pPr>
                      <a:lvl8pPr marL="3200400" algn="l" defTabSz="914400" rtl="0" eaLnBrk="1" latinLnBrk="1" hangingPunct="1">
                        <a:defRPr sz="1800" b="1" kern="1200">
                          <a:solidFill>
                            <a:schemeClr val="lt1"/>
                          </a:solidFill>
                          <a:latin typeface="Calibri"/>
                        </a:defRPr>
                      </a:lvl8pPr>
                      <a:lvl9pPr marL="3657600" algn="l" defTabSz="914400" rtl="0" eaLnBrk="1" latinLnBrk="1" hangingPunct="1">
                        <a:defRPr sz="1800" b="1" kern="1200">
                          <a:solidFill>
                            <a:schemeClr val="lt1"/>
                          </a:solidFill>
                          <a:latin typeface="Calibri"/>
                        </a:defRPr>
                      </a:lvl9pPr>
                    </a:lstStyle>
                    <a:p>
                      <a:pPr algn="ctr" latinLnBrk="0">
                        <a:lnSpc>
                          <a:spcPct val="107000"/>
                        </a:lnSpc>
                        <a:spcAft>
                          <a:spcPts val="0"/>
                        </a:spcAft>
                      </a:pPr>
                      <a:r>
                        <a:rPr lang="ko-KR" sz="1400" kern="0" dirty="0">
                          <a:effectLst/>
                        </a:rPr>
                        <a:t>유형</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mpd="sng">
                      <a:noFill/>
                    </a:lnL>
                    <a:lnR w="12700" cap="flat" cmpd="sng" algn="ctr">
                      <a:solidFill>
                        <a:schemeClr val="tx1"/>
                      </a:solidFill>
                      <a:prstDash val="sysDot"/>
                      <a:round/>
                      <a:headEnd type="none" w="med" len="med"/>
                      <a:tailEnd type="none" w="med" len="med"/>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rgbClr val="A5A5A5"/>
                    </a:solidFill>
                  </a:tcPr>
                </a:tc>
                <a:tc>
                  <a:txBody>
                    <a:bodyPr/>
                    <a:lstStyle>
                      <a:lvl1pPr marL="0" algn="l" defTabSz="914400" rtl="0" eaLnBrk="1" latinLnBrk="1" hangingPunct="1">
                        <a:defRPr sz="1800" b="1" kern="1200">
                          <a:solidFill>
                            <a:schemeClr val="lt1"/>
                          </a:solidFill>
                          <a:latin typeface="Calibri"/>
                        </a:defRPr>
                      </a:lvl1pPr>
                      <a:lvl2pPr marL="457200" algn="l" defTabSz="914400" rtl="0" eaLnBrk="1" latinLnBrk="1" hangingPunct="1">
                        <a:defRPr sz="1800" b="1" kern="1200">
                          <a:solidFill>
                            <a:schemeClr val="lt1"/>
                          </a:solidFill>
                          <a:latin typeface="Calibri"/>
                        </a:defRPr>
                      </a:lvl2pPr>
                      <a:lvl3pPr marL="914400" algn="l" defTabSz="914400" rtl="0" eaLnBrk="1" latinLnBrk="1" hangingPunct="1">
                        <a:defRPr sz="1800" b="1" kern="1200">
                          <a:solidFill>
                            <a:schemeClr val="lt1"/>
                          </a:solidFill>
                          <a:latin typeface="Calibri"/>
                        </a:defRPr>
                      </a:lvl3pPr>
                      <a:lvl4pPr marL="1371600" algn="l" defTabSz="914400" rtl="0" eaLnBrk="1" latinLnBrk="1" hangingPunct="1">
                        <a:defRPr sz="1800" b="1" kern="1200">
                          <a:solidFill>
                            <a:schemeClr val="lt1"/>
                          </a:solidFill>
                          <a:latin typeface="Calibri"/>
                        </a:defRPr>
                      </a:lvl4pPr>
                      <a:lvl5pPr marL="1828800" algn="l" defTabSz="914400" rtl="0" eaLnBrk="1" latinLnBrk="1" hangingPunct="1">
                        <a:defRPr sz="1800" b="1" kern="1200">
                          <a:solidFill>
                            <a:schemeClr val="lt1"/>
                          </a:solidFill>
                          <a:latin typeface="Calibri"/>
                        </a:defRPr>
                      </a:lvl5pPr>
                      <a:lvl6pPr marL="2286000" algn="l" defTabSz="914400" rtl="0" eaLnBrk="1" latinLnBrk="1" hangingPunct="1">
                        <a:defRPr sz="1800" b="1" kern="1200">
                          <a:solidFill>
                            <a:schemeClr val="lt1"/>
                          </a:solidFill>
                          <a:latin typeface="Calibri"/>
                        </a:defRPr>
                      </a:lvl6pPr>
                      <a:lvl7pPr marL="2743200" algn="l" defTabSz="914400" rtl="0" eaLnBrk="1" latinLnBrk="1" hangingPunct="1">
                        <a:defRPr sz="1800" b="1" kern="1200">
                          <a:solidFill>
                            <a:schemeClr val="lt1"/>
                          </a:solidFill>
                          <a:latin typeface="Calibri"/>
                        </a:defRPr>
                      </a:lvl7pPr>
                      <a:lvl8pPr marL="3200400" algn="l" defTabSz="914400" rtl="0" eaLnBrk="1" latinLnBrk="1" hangingPunct="1">
                        <a:defRPr sz="1800" b="1" kern="1200">
                          <a:solidFill>
                            <a:schemeClr val="lt1"/>
                          </a:solidFill>
                          <a:latin typeface="Calibri"/>
                        </a:defRPr>
                      </a:lvl8pPr>
                      <a:lvl9pPr marL="3657600" algn="l" defTabSz="914400" rtl="0" eaLnBrk="1" latinLnBrk="1" hangingPunct="1">
                        <a:defRPr sz="1800" b="1" kern="1200">
                          <a:solidFill>
                            <a:schemeClr val="lt1"/>
                          </a:solidFill>
                          <a:latin typeface="Calibri"/>
                        </a:defRPr>
                      </a:lvl9pPr>
                    </a:lstStyle>
                    <a:p>
                      <a:pPr algn="ctr" latinLnBrk="0">
                        <a:lnSpc>
                          <a:spcPct val="107000"/>
                        </a:lnSpc>
                        <a:spcAft>
                          <a:spcPts val="0"/>
                        </a:spcAft>
                      </a:pPr>
                      <a:r>
                        <a:rPr lang="ko-KR" sz="1400" kern="0" dirty="0" err="1">
                          <a:effectLst/>
                        </a:rPr>
                        <a:t>파이썬</a:t>
                      </a:r>
                      <a:r>
                        <a:rPr lang="ko-KR" sz="1400" kern="0" dirty="0">
                          <a:effectLst/>
                        </a:rPr>
                        <a:t> 래퍼 </a:t>
                      </a:r>
                      <a:endParaRPr lang="en-US" altLang="ko-KR" sz="1400" kern="0" dirty="0" smtClean="0">
                        <a:effectLst/>
                      </a:endParaRPr>
                    </a:p>
                    <a:p>
                      <a:pPr algn="ctr" latinLnBrk="0">
                        <a:lnSpc>
                          <a:spcPct val="107000"/>
                        </a:lnSpc>
                        <a:spcAft>
                          <a:spcPts val="0"/>
                        </a:spcAft>
                      </a:pPr>
                      <a:r>
                        <a:rPr lang="en-US" sz="1400" kern="0" dirty="0" err="1" smtClean="0">
                          <a:effectLst/>
                        </a:rPr>
                        <a:t>LightGBM</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5A5A5"/>
                    </a:solidFill>
                  </a:tcPr>
                </a:tc>
                <a:tc>
                  <a:txBody>
                    <a:bodyPr/>
                    <a:lstStyle>
                      <a:lvl1pPr marL="0" algn="l" defTabSz="914400" rtl="0" eaLnBrk="1" latinLnBrk="1" hangingPunct="1">
                        <a:defRPr sz="1800" b="1" kern="1200">
                          <a:solidFill>
                            <a:schemeClr val="lt1"/>
                          </a:solidFill>
                          <a:latin typeface="Calibri"/>
                        </a:defRPr>
                      </a:lvl1pPr>
                      <a:lvl2pPr marL="457200" algn="l" defTabSz="914400" rtl="0" eaLnBrk="1" latinLnBrk="1" hangingPunct="1">
                        <a:defRPr sz="1800" b="1" kern="1200">
                          <a:solidFill>
                            <a:schemeClr val="lt1"/>
                          </a:solidFill>
                          <a:latin typeface="Calibri"/>
                        </a:defRPr>
                      </a:lvl2pPr>
                      <a:lvl3pPr marL="914400" algn="l" defTabSz="914400" rtl="0" eaLnBrk="1" latinLnBrk="1" hangingPunct="1">
                        <a:defRPr sz="1800" b="1" kern="1200">
                          <a:solidFill>
                            <a:schemeClr val="lt1"/>
                          </a:solidFill>
                          <a:latin typeface="Calibri"/>
                        </a:defRPr>
                      </a:lvl3pPr>
                      <a:lvl4pPr marL="1371600" algn="l" defTabSz="914400" rtl="0" eaLnBrk="1" latinLnBrk="1" hangingPunct="1">
                        <a:defRPr sz="1800" b="1" kern="1200">
                          <a:solidFill>
                            <a:schemeClr val="lt1"/>
                          </a:solidFill>
                          <a:latin typeface="Calibri"/>
                        </a:defRPr>
                      </a:lvl4pPr>
                      <a:lvl5pPr marL="1828800" algn="l" defTabSz="914400" rtl="0" eaLnBrk="1" latinLnBrk="1" hangingPunct="1">
                        <a:defRPr sz="1800" b="1" kern="1200">
                          <a:solidFill>
                            <a:schemeClr val="lt1"/>
                          </a:solidFill>
                          <a:latin typeface="Calibri"/>
                        </a:defRPr>
                      </a:lvl5pPr>
                      <a:lvl6pPr marL="2286000" algn="l" defTabSz="914400" rtl="0" eaLnBrk="1" latinLnBrk="1" hangingPunct="1">
                        <a:defRPr sz="1800" b="1" kern="1200">
                          <a:solidFill>
                            <a:schemeClr val="lt1"/>
                          </a:solidFill>
                          <a:latin typeface="Calibri"/>
                        </a:defRPr>
                      </a:lvl6pPr>
                      <a:lvl7pPr marL="2743200" algn="l" defTabSz="914400" rtl="0" eaLnBrk="1" latinLnBrk="1" hangingPunct="1">
                        <a:defRPr sz="1800" b="1" kern="1200">
                          <a:solidFill>
                            <a:schemeClr val="lt1"/>
                          </a:solidFill>
                          <a:latin typeface="Calibri"/>
                        </a:defRPr>
                      </a:lvl7pPr>
                      <a:lvl8pPr marL="3200400" algn="l" defTabSz="914400" rtl="0" eaLnBrk="1" latinLnBrk="1" hangingPunct="1">
                        <a:defRPr sz="1800" b="1" kern="1200">
                          <a:solidFill>
                            <a:schemeClr val="lt1"/>
                          </a:solidFill>
                          <a:latin typeface="Calibri"/>
                        </a:defRPr>
                      </a:lvl8pPr>
                      <a:lvl9pPr marL="3657600" algn="l" defTabSz="914400" rtl="0" eaLnBrk="1" latinLnBrk="1" hangingPunct="1">
                        <a:defRPr sz="1800" b="1" kern="1200">
                          <a:solidFill>
                            <a:schemeClr val="lt1"/>
                          </a:solidFill>
                          <a:latin typeface="Calibri"/>
                        </a:defRPr>
                      </a:lvl9pPr>
                    </a:lstStyle>
                    <a:p>
                      <a:pPr algn="ctr" latinLnBrk="0">
                        <a:lnSpc>
                          <a:spcPct val="107000"/>
                        </a:lnSpc>
                        <a:spcAft>
                          <a:spcPts val="0"/>
                        </a:spcAft>
                      </a:pPr>
                      <a:r>
                        <a:rPr lang="ko-KR" sz="1400" kern="0" dirty="0" err="1">
                          <a:effectLst/>
                        </a:rPr>
                        <a:t>사이킷런</a:t>
                      </a:r>
                      <a:r>
                        <a:rPr lang="ko-KR" sz="1400" kern="0" dirty="0">
                          <a:effectLst/>
                        </a:rPr>
                        <a:t> </a:t>
                      </a:r>
                      <a:r>
                        <a:rPr lang="ko-KR" sz="1400" kern="0" dirty="0" smtClean="0">
                          <a:effectLst/>
                        </a:rPr>
                        <a:t>래퍼</a:t>
                      </a:r>
                      <a:endParaRPr lang="en-US" altLang="ko-KR" sz="1400" kern="0" dirty="0" smtClean="0">
                        <a:effectLst/>
                      </a:endParaRPr>
                    </a:p>
                    <a:p>
                      <a:pPr algn="ctr" latinLnBrk="0">
                        <a:lnSpc>
                          <a:spcPct val="107000"/>
                        </a:lnSpc>
                        <a:spcAft>
                          <a:spcPts val="0"/>
                        </a:spcAft>
                      </a:pPr>
                      <a:r>
                        <a:rPr lang="en-US" sz="1400" kern="0" dirty="0" smtClean="0">
                          <a:effectLst/>
                        </a:rPr>
                        <a:t> </a:t>
                      </a:r>
                      <a:r>
                        <a:rPr lang="en-US" sz="1400" kern="0" dirty="0" err="1">
                          <a:effectLst/>
                        </a:rPr>
                        <a:t>LightGBM</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algn="ctr" latinLnBrk="0">
                        <a:lnSpc>
                          <a:spcPct val="107000"/>
                        </a:lnSpc>
                        <a:spcAft>
                          <a:spcPts val="0"/>
                        </a:spcAft>
                      </a:pPr>
                      <a:r>
                        <a:rPr lang="ko-KR" altLang="en-US" sz="1400" b="1" kern="100" dirty="0" err="1"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파라미터</a:t>
                      </a:r>
                      <a:r>
                        <a:rPr lang="ko-KR" altLang="en-US" sz="1400" b="1" kern="100" dirty="0"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 설명</a:t>
                      </a:r>
                      <a:endParaRPr lang="ko-KR" sz="1400" b="1" kern="100" dirty="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4040268861"/>
                  </a:ext>
                </a:extLst>
              </a:tr>
              <a:tr h="939635">
                <a:tc rowSpan="6">
                  <a:txBody>
                    <a:bodyPr/>
                    <a:lstStyle>
                      <a:lvl1pPr marL="0" algn="l" defTabSz="914400" rtl="0" eaLnBrk="1" latinLnBrk="1" hangingPunct="1">
                        <a:defRPr sz="1800" b="1" kern="1200">
                          <a:solidFill>
                            <a:schemeClr val="lt1"/>
                          </a:solidFill>
                          <a:latin typeface="Calibri"/>
                        </a:defRPr>
                      </a:lvl1pPr>
                      <a:lvl2pPr marL="457200" algn="l" defTabSz="914400" rtl="0" eaLnBrk="1" latinLnBrk="1" hangingPunct="1">
                        <a:defRPr sz="1800" b="1" kern="1200">
                          <a:solidFill>
                            <a:schemeClr val="lt1"/>
                          </a:solidFill>
                          <a:latin typeface="Calibri"/>
                        </a:defRPr>
                      </a:lvl2pPr>
                      <a:lvl3pPr marL="914400" algn="l" defTabSz="914400" rtl="0" eaLnBrk="1" latinLnBrk="1" hangingPunct="1">
                        <a:defRPr sz="1800" b="1" kern="1200">
                          <a:solidFill>
                            <a:schemeClr val="lt1"/>
                          </a:solidFill>
                          <a:latin typeface="Calibri"/>
                        </a:defRPr>
                      </a:lvl3pPr>
                      <a:lvl4pPr marL="1371600" algn="l" defTabSz="914400" rtl="0" eaLnBrk="1" latinLnBrk="1" hangingPunct="1">
                        <a:defRPr sz="1800" b="1" kern="1200">
                          <a:solidFill>
                            <a:schemeClr val="lt1"/>
                          </a:solidFill>
                          <a:latin typeface="Calibri"/>
                        </a:defRPr>
                      </a:lvl4pPr>
                      <a:lvl5pPr marL="1828800" algn="l" defTabSz="914400" rtl="0" eaLnBrk="1" latinLnBrk="1" hangingPunct="1">
                        <a:defRPr sz="1800" b="1" kern="1200">
                          <a:solidFill>
                            <a:schemeClr val="lt1"/>
                          </a:solidFill>
                          <a:latin typeface="Calibri"/>
                        </a:defRPr>
                      </a:lvl5pPr>
                      <a:lvl6pPr marL="2286000" algn="l" defTabSz="914400" rtl="0" eaLnBrk="1" latinLnBrk="1" hangingPunct="1">
                        <a:defRPr sz="1800" b="1" kern="1200">
                          <a:solidFill>
                            <a:schemeClr val="lt1"/>
                          </a:solidFill>
                          <a:latin typeface="Calibri"/>
                        </a:defRPr>
                      </a:lvl6pPr>
                      <a:lvl7pPr marL="2743200" algn="l" defTabSz="914400" rtl="0" eaLnBrk="1" latinLnBrk="1" hangingPunct="1">
                        <a:defRPr sz="1800" b="1" kern="1200">
                          <a:solidFill>
                            <a:schemeClr val="lt1"/>
                          </a:solidFill>
                          <a:latin typeface="Calibri"/>
                        </a:defRPr>
                      </a:lvl7pPr>
                      <a:lvl8pPr marL="3200400" algn="l" defTabSz="914400" rtl="0" eaLnBrk="1" latinLnBrk="1" hangingPunct="1">
                        <a:defRPr sz="1800" b="1" kern="1200">
                          <a:solidFill>
                            <a:schemeClr val="lt1"/>
                          </a:solidFill>
                          <a:latin typeface="Calibri"/>
                        </a:defRPr>
                      </a:lvl8pPr>
                      <a:lvl9pPr marL="3657600" algn="l" defTabSz="914400" rtl="0" eaLnBrk="1" latinLnBrk="1" hangingPunct="1">
                        <a:defRPr sz="1800" b="1" kern="1200">
                          <a:solidFill>
                            <a:schemeClr val="lt1"/>
                          </a:solidFill>
                          <a:latin typeface="Calibri"/>
                        </a:defRPr>
                      </a:lvl9pPr>
                    </a:lstStyle>
                    <a:p>
                      <a:pPr algn="ctr" latinLnBrk="0">
                        <a:lnSpc>
                          <a:spcPct val="107000"/>
                        </a:lnSpc>
                        <a:spcAft>
                          <a:spcPts val="0"/>
                        </a:spcAft>
                      </a:pPr>
                      <a:r>
                        <a:rPr lang="ko-KR" sz="1600" kern="0" dirty="0" err="1">
                          <a:effectLst/>
                        </a:rPr>
                        <a:t>파라미터명</a:t>
                      </a:r>
                      <a:endParaRPr lang="ko-KR" sz="16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ysDot"/>
                      <a:round/>
                      <a:headEnd type="none" w="med" len="med"/>
                      <a:tailEnd type="none" w="med" len="med"/>
                    </a:lnT>
                    <a:lnB w="12700" cmpd="sng">
                      <a:noFill/>
                    </a:lnB>
                    <a:lnTlToBr w="12700" cmpd="sng">
                      <a:noFill/>
                      <a:prstDash val="solid"/>
                    </a:lnTlToBr>
                    <a:lnBlToTr w="12700" cmpd="sng">
                      <a:noFill/>
                      <a:prstDash val="solid"/>
                    </a:lnBlToTr>
                    <a:solidFill>
                      <a:srgbClr val="A5A5A5"/>
                    </a:solid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err="1">
                          <a:effectLst/>
                        </a:rPr>
                        <a:t>bagging_fraction</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a:effectLst/>
                        </a:rPr>
                        <a:t>subsample</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l" latinLnBrk="0">
                        <a:lnSpc>
                          <a:spcPct val="150000"/>
                        </a:lnSpc>
                        <a:spcAft>
                          <a:spcPts val="0"/>
                        </a:spcAft>
                      </a:pPr>
                      <a:r>
                        <a:rPr lang="ko-KR" altLang="en-US" sz="1200" kern="1200" dirty="0" smtClean="0"/>
                        <a:t>트리가 커져서 </a:t>
                      </a:r>
                      <a:r>
                        <a:rPr lang="ko-KR" altLang="en-US" sz="1200" kern="1200" dirty="0" err="1" smtClean="0"/>
                        <a:t>과적합되는</a:t>
                      </a:r>
                      <a:r>
                        <a:rPr lang="ko-KR" altLang="en-US" sz="1200" kern="1200" dirty="0" smtClean="0"/>
                        <a:t> 것을 제어하기 위해 데이터를</a:t>
                      </a:r>
                      <a:br>
                        <a:rPr lang="ko-KR" altLang="en-US" sz="1200" kern="1200" dirty="0" smtClean="0"/>
                      </a:br>
                      <a:r>
                        <a:rPr lang="ko-KR" altLang="en-US" sz="1200" kern="1200" dirty="0" err="1" smtClean="0"/>
                        <a:t>샘플링하는</a:t>
                      </a:r>
                      <a:r>
                        <a:rPr lang="ko-KR" altLang="en-US" sz="1200" kern="1200" dirty="0" smtClean="0"/>
                        <a:t> 비율을 지정합니다</a:t>
                      </a:r>
                      <a:r>
                        <a:rPr lang="en-US" altLang="ko-KR" sz="1200" kern="1200" dirty="0" smtClean="0"/>
                        <a:t>. </a:t>
                      </a:r>
                      <a:r>
                        <a:rPr lang="en-US" altLang="ko-KR" sz="1200" kern="1200" dirty="0" err="1" smtClean="0"/>
                        <a:t>sub_sample</a:t>
                      </a:r>
                      <a:r>
                        <a:rPr lang="en-US" altLang="ko-KR" sz="1200" kern="1200" dirty="0" smtClean="0"/>
                        <a:t>=0.5</a:t>
                      </a:r>
                      <a:r>
                        <a:rPr lang="ko-KR" altLang="en-US" sz="1200" kern="1200" dirty="0" smtClean="0"/>
                        <a:t>로 지정하면 전체 데이터의 절반을 트리를 생성하는 데 사용합니다</a:t>
                      </a:r>
                      <a:r>
                        <a:rPr lang="en-US" altLang="ko-KR" sz="1200" kern="1200" dirty="0" smtClean="0"/>
                        <a:t>. </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0737084"/>
                  </a:ext>
                </a:extLst>
              </a:tr>
              <a:tr h="772596">
                <a:tc vMerge="1">
                  <a:txBody>
                    <a:bodyPr/>
                    <a:lstStyle/>
                    <a:p>
                      <a:pPr latinLnBrk="1"/>
                      <a:endParaRPr lang="ko-KR" altLang="en-US"/>
                    </a:p>
                  </a:txBody>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err="1">
                          <a:effectLst/>
                        </a:rPr>
                        <a:t>feature_fraction</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err="1">
                          <a:effectLst/>
                        </a:rPr>
                        <a:t>colsample_bytree</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ko-KR" altLang="en-US" sz="1200" kern="1200" dirty="0" smtClean="0">
                          <a:solidFill>
                            <a:schemeClr val="tx1"/>
                          </a:solidFill>
                          <a:latin typeface="+mn-lt"/>
                          <a:ea typeface="+mn-ea"/>
                          <a:cs typeface="+mn-cs"/>
                        </a:rPr>
                        <a:t>트리 생성에 필요한 피처</a:t>
                      </a:r>
                      <a:r>
                        <a:rPr lang="en-US" altLang="ko-KR" sz="1200" kern="1200" dirty="0" smtClean="0">
                          <a:solidFill>
                            <a:schemeClr val="tx1"/>
                          </a:solidFill>
                          <a:latin typeface="+mn-lt"/>
                          <a:ea typeface="+mn-ea"/>
                          <a:cs typeface="+mn-cs"/>
                        </a:rPr>
                        <a:t>(</a:t>
                      </a:r>
                      <a:r>
                        <a:rPr lang="ko-KR" altLang="en-US" sz="1200" kern="1200" dirty="0" smtClean="0">
                          <a:solidFill>
                            <a:schemeClr val="tx1"/>
                          </a:solidFill>
                          <a:latin typeface="+mn-lt"/>
                          <a:ea typeface="+mn-ea"/>
                          <a:cs typeface="+mn-cs"/>
                        </a:rPr>
                        <a:t>컬럼</a:t>
                      </a:r>
                      <a:r>
                        <a:rPr lang="en-US" altLang="ko-KR" sz="1200" kern="1200" dirty="0" smtClean="0">
                          <a:solidFill>
                            <a:schemeClr val="tx1"/>
                          </a:solidFill>
                          <a:latin typeface="+mn-lt"/>
                          <a:ea typeface="+mn-ea"/>
                          <a:cs typeface="+mn-cs"/>
                        </a:rPr>
                        <a:t>)</a:t>
                      </a:r>
                      <a:r>
                        <a:rPr lang="ko-KR" altLang="en-US" sz="1200" kern="1200" dirty="0" smtClean="0">
                          <a:solidFill>
                            <a:schemeClr val="tx1"/>
                          </a:solidFill>
                          <a:latin typeface="+mn-lt"/>
                          <a:ea typeface="+mn-ea"/>
                          <a:cs typeface="+mn-cs"/>
                        </a:rPr>
                        <a:t>을 임의로 샘플링 하는 데 사용됩니다</a:t>
                      </a:r>
                      <a:r>
                        <a:rPr lang="en-US" altLang="ko-KR" sz="1200" kern="1200" dirty="0" smtClean="0">
                          <a:solidFill>
                            <a:schemeClr val="tx1"/>
                          </a:solidFill>
                          <a:latin typeface="+mn-lt"/>
                          <a:ea typeface="+mn-ea"/>
                          <a:cs typeface="+mn-cs"/>
                        </a:rPr>
                        <a:t>. </a:t>
                      </a:r>
                      <a:r>
                        <a:rPr lang="ko-KR" altLang="en-US" sz="1200" kern="1200" dirty="0" smtClean="0">
                          <a:solidFill>
                            <a:schemeClr val="tx1"/>
                          </a:solidFill>
                          <a:latin typeface="+mn-lt"/>
                          <a:ea typeface="+mn-ea"/>
                          <a:cs typeface="+mn-cs"/>
                        </a:rPr>
                        <a:t>매우 많은 피처가 있는 경우 </a:t>
                      </a:r>
                      <a:r>
                        <a:rPr lang="ko-KR" altLang="en-US" sz="1200" kern="1200" dirty="0" err="1" smtClean="0">
                          <a:solidFill>
                            <a:schemeClr val="tx1"/>
                          </a:solidFill>
                          <a:latin typeface="+mn-lt"/>
                          <a:ea typeface="+mn-ea"/>
                          <a:cs typeface="+mn-cs"/>
                        </a:rPr>
                        <a:t>과적합을</a:t>
                      </a:r>
                      <a:r>
                        <a:rPr lang="ko-KR" altLang="en-US" sz="1200" kern="1200" dirty="0" smtClean="0">
                          <a:solidFill>
                            <a:schemeClr val="tx1"/>
                          </a:solidFill>
                          <a:latin typeface="+mn-lt"/>
                          <a:ea typeface="+mn-ea"/>
                          <a:cs typeface="+mn-cs"/>
                        </a:rPr>
                        <a:t> 조정하는 데 적용합니다 </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3483332"/>
                  </a:ext>
                </a:extLst>
              </a:tr>
              <a:tr h="0">
                <a:tc vMerge="1">
                  <a:txBody>
                    <a:bodyPr/>
                    <a:lstStyle/>
                    <a:p>
                      <a:pPr latinLnBrk="1"/>
                      <a:endParaRPr lang="ko-KR" altLang="en-US"/>
                    </a:p>
                  </a:txBody>
                  <a:tcPr/>
                </a:tc>
                <a:tc>
                  <a:txBody>
                    <a:bodyPr/>
                    <a:lstStyle/>
                    <a:p>
                      <a:pPr algn="ctr" latinLnBrk="0">
                        <a:lnSpc>
                          <a:spcPct val="107000"/>
                        </a:lnSpc>
                        <a:spcAft>
                          <a:spcPts val="0"/>
                        </a:spcAft>
                      </a:pPr>
                      <a:r>
                        <a:rPr lang="en-US" sz="1400" kern="0" dirty="0" err="1">
                          <a:effectLst/>
                        </a:rPr>
                        <a:t>min_data_in_leaf</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latinLnBrk="0">
                        <a:lnSpc>
                          <a:spcPct val="107000"/>
                        </a:lnSpc>
                        <a:spcAft>
                          <a:spcPts val="0"/>
                        </a:spcAft>
                      </a:pPr>
                      <a:r>
                        <a:rPr lang="en-US" sz="1400" kern="0" dirty="0" err="1">
                          <a:effectLst/>
                        </a:rPr>
                        <a:t>min_child_samples</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l" latinLnBrk="0">
                        <a:lnSpc>
                          <a:spcPct val="150000"/>
                        </a:lnSpc>
                        <a:spcAft>
                          <a:spcPts val="0"/>
                        </a:spcAft>
                      </a:pPr>
                      <a:r>
                        <a:rPr lang="ko-KR" altLang="en-US" sz="1200" kern="100" dirty="0" smtClean="0">
                          <a:effectLst/>
                          <a:latin typeface="맑은 고딕" panose="020B0503020000020004" pitchFamily="50" charset="-127"/>
                          <a:ea typeface="맑은 고딕" panose="020B0503020000020004" pitchFamily="50" charset="-127"/>
                          <a:cs typeface="Times New Roman" panose="02020603050405020304" pitchFamily="18" charset="0"/>
                        </a:rPr>
                        <a:t>리프 노드가 될 수 있는 최소 데이터 건수</a:t>
                      </a:r>
                      <a:r>
                        <a:rPr lang="en-US" altLang="ko-KR" sz="1200" kern="100" dirty="0" smtClean="0">
                          <a:effectLst/>
                          <a:latin typeface="맑은 고딕" panose="020B0503020000020004" pitchFamily="50" charset="-127"/>
                          <a:ea typeface="맑은 고딕" panose="020B0503020000020004" pitchFamily="50" charset="-127"/>
                          <a:cs typeface="Times New Roman" panose="02020603050405020304" pitchFamily="18" charset="0"/>
                        </a:rPr>
                        <a:t>(Sample</a:t>
                      </a:r>
                      <a:r>
                        <a:rPr lang="en-US" altLang="ko-KR" sz="1200" kern="100" baseline="0" dirty="0" smtClean="0">
                          <a:effectLst/>
                          <a:latin typeface="맑은 고딕" panose="020B0503020000020004" pitchFamily="50" charset="-127"/>
                          <a:ea typeface="맑은 고딕" panose="020B0503020000020004" pitchFamily="50" charset="-127"/>
                          <a:cs typeface="Times New Roman" panose="02020603050405020304" pitchFamily="18" charset="0"/>
                        </a:rPr>
                        <a:t> </a:t>
                      </a:r>
                      <a:r>
                        <a:rPr lang="ko-KR" altLang="en-US" sz="1200" kern="100" baseline="0" dirty="0" smtClean="0">
                          <a:effectLst/>
                          <a:latin typeface="맑은 고딕" panose="020B0503020000020004" pitchFamily="50" charset="-127"/>
                          <a:ea typeface="맑은 고딕" panose="020B0503020000020004" pitchFamily="50" charset="-127"/>
                          <a:cs typeface="Times New Roman" panose="02020603050405020304" pitchFamily="18" charset="0"/>
                        </a:rPr>
                        <a:t>수</a:t>
                      </a:r>
                      <a:r>
                        <a:rPr lang="en-US" altLang="ko-KR" sz="1200" kern="100" baseline="0" dirty="0" smtClean="0">
                          <a:effectLst/>
                          <a:latin typeface="맑은 고딕" panose="020B0503020000020004" pitchFamily="50" charset="-127"/>
                          <a:ea typeface="맑은 고딕" panose="020B0503020000020004" pitchFamily="50" charset="-127"/>
                          <a:cs typeface="Times New Roman" panose="02020603050405020304" pitchFamily="18" charset="0"/>
                        </a:rPr>
                        <a:t>)</a:t>
                      </a:r>
                      <a:endParaRPr lang="ko-KR" sz="12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0059320"/>
                  </a:ext>
                </a:extLst>
              </a:tr>
              <a:tr h="552808">
                <a:tc vMerge="1">
                  <a:txBody>
                    <a:bodyPr/>
                    <a:lstStyle/>
                    <a:p>
                      <a:pPr latinLnBrk="1"/>
                      <a:endParaRPr lang="ko-KR" altLang="en-US"/>
                    </a:p>
                  </a:txBody>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a:effectLst/>
                        </a:rPr>
                        <a:t>lambda_l2</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a:effectLst/>
                        </a:rPr>
                        <a:t>reg_lambda</a:t>
                      </a:r>
                      <a:endParaRPr lang="ko-KR" sz="1400" kern="10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altLang="ko-KR" sz="1200" dirty="0" smtClean="0"/>
                        <a:t>L2 </a:t>
                      </a:r>
                      <a:r>
                        <a:rPr lang="ko-KR" altLang="en-US" sz="1200" dirty="0" smtClean="0"/>
                        <a:t>규제</a:t>
                      </a:r>
                      <a:r>
                        <a:rPr lang="en-US" altLang="ko-KR" sz="1200" dirty="0" smtClean="0"/>
                        <a:t>(Regularization)</a:t>
                      </a:r>
                      <a:r>
                        <a:rPr lang="en-US" altLang="ko-KR" sz="1200" baseline="0" dirty="0" smtClean="0"/>
                        <a:t> </a:t>
                      </a:r>
                      <a:r>
                        <a:rPr lang="ko-KR" altLang="en-US" sz="1200" baseline="0" dirty="0" smtClean="0"/>
                        <a:t>적용 값</a:t>
                      </a:r>
                      <a:r>
                        <a:rPr lang="en-US" altLang="ko-KR" sz="1200" baseline="0" dirty="0" smtClean="0"/>
                        <a:t>. </a:t>
                      </a:r>
                      <a:r>
                        <a:rPr lang="ko-KR" altLang="en-US" sz="1200" baseline="0" dirty="0" smtClean="0"/>
                        <a:t>기본값은 </a:t>
                      </a:r>
                      <a:r>
                        <a:rPr lang="en-US" altLang="ko-KR" sz="1200" baseline="0" dirty="0" smtClean="0"/>
                        <a:t>1</a:t>
                      </a:r>
                      <a:r>
                        <a:rPr lang="ko-KR" altLang="en-US" sz="1200" baseline="0" dirty="0" smtClean="0"/>
                        <a:t>임</a:t>
                      </a:r>
                      <a:r>
                        <a:rPr lang="en-US" altLang="ko-KR" sz="1200" baseline="0" dirty="0" smtClean="0"/>
                        <a:t>. </a:t>
                      </a:r>
                      <a:r>
                        <a:rPr lang="ko-KR" altLang="en-US" sz="1200" baseline="0" dirty="0" smtClean="0"/>
                        <a:t>값이 클 수록 규제 값이 커짐</a:t>
                      </a:r>
                      <a:r>
                        <a:rPr lang="en-US" altLang="ko-KR" sz="1200" baseline="0" dirty="0" smtClean="0"/>
                        <a:t>. </a:t>
                      </a:r>
                      <a:endParaRPr lang="ko-KR" altLang="en-US" sz="1200" dirty="0" smtClean="0"/>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02100515"/>
                  </a:ext>
                </a:extLst>
              </a:tr>
              <a:tr h="700216">
                <a:tc vMerge="1">
                  <a:txBody>
                    <a:bodyPr/>
                    <a:lstStyle/>
                    <a:p>
                      <a:pPr latinLnBrk="1"/>
                      <a:endParaRPr lang="ko-KR" altLang="en-US"/>
                    </a:p>
                  </a:txBody>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a:effectLst/>
                        </a:rPr>
                        <a:t>lambda_l1</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sz="1400" kern="0" dirty="0" err="1">
                          <a:effectLst/>
                        </a:rPr>
                        <a:t>reg_alpha</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altLang="ko-KR" sz="1200" dirty="0" smtClean="0"/>
                        <a:t>L1</a:t>
                      </a:r>
                      <a:r>
                        <a:rPr lang="en-US" altLang="ko-KR" sz="1200" baseline="0" dirty="0" smtClean="0"/>
                        <a:t> </a:t>
                      </a:r>
                      <a:r>
                        <a:rPr lang="ko-KR" altLang="en-US" sz="1200" dirty="0" smtClean="0"/>
                        <a:t>규제</a:t>
                      </a:r>
                      <a:r>
                        <a:rPr lang="en-US" altLang="ko-KR" sz="1200" dirty="0" smtClean="0"/>
                        <a:t>(Regularization)</a:t>
                      </a:r>
                      <a:r>
                        <a:rPr lang="en-US" altLang="ko-KR" sz="1200" baseline="0" dirty="0" smtClean="0"/>
                        <a:t> </a:t>
                      </a:r>
                      <a:r>
                        <a:rPr lang="ko-KR" altLang="en-US" sz="1200" baseline="0" dirty="0" smtClean="0"/>
                        <a:t>적용 값</a:t>
                      </a:r>
                      <a:r>
                        <a:rPr lang="en-US" altLang="ko-KR" sz="1200" baseline="0" dirty="0" smtClean="0"/>
                        <a:t>. </a:t>
                      </a:r>
                      <a:r>
                        <a:rPr lang="ko-KR" altLang="en-US" sz="1200" baseline="0" dirty="0" smtClean="0"/>
                        <a:t>기본값은 </a:t>
                      </a:r>
                      <a:r>
                        <a:rPr lang="en-US" altLang="ko-KR" sz="1200" baseline="0" dirty="0" smtClean="0"/>
                        <a:t>0</a:t>
                      </a:r>
                      <a:r>
                        <a:rPr lang="ko-KR" altLang="en-US" sz="1200" baseline="0" dirty="0" smtClean="0"/>
                        <a:t>임</a:t>
                      </a:r>
                      <a:r>
                        <a:rPr lang="en-US" altLang="ko-KR" sz="1200" baseline="0" dirty="0" smtClean="0"/>
                        <a:t>. </a:t>
                      </a:r>
                      <a:r>
                        <a:rPr lang="ko-KR" altLang="en-US" sz="1200" baseline="0" dirty="0" smtClean="0"/>
                        <a:t>값이 클 수록 규제 값이 커짐</a:t>
                      </a:r>
                      <a:r>
                        <a:rPr lang="en-US" altLang="ko-KR" sz="1200" baseline="0" dirty="0" smtClean="0"/>
                        <a:t>.  </a:t>
                      </a:r>
                      <a:endParaRPr lang="ko-KR" altLang="en-US" sz="1200" dirty="0" smtClean="0"/>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4233101"/>
                  </a:ext>
                </a:extLst>
              </a:tr>
              <a:tr h="801384">
                <a:tc vMerge="1">
                  <a:txBody>
                    <a:bodyPr/>
                    <a:lstStyle/>
                    <a:p>
                      <a:pPr latinLnBrk="1"/>
                      <a:endParaRPr lang="ko-KR" altLang="en-US"/>
                    </a:p>
                  </a:txBody>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altLang="ko-KR" sz="1400" kern="0" dirty="0" err="1" smtClean="0">
                          <a:effectLst/>
                          <a:latin typeface="Calibri"/>
                          <a:ea typeface="+mn-ea"/>
                          <a:cs typeface="+mn-cs"/>
                        </a:rPr>
                        <a:t>max_bin</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Calibri"/>
                        </a:defRPr>
                      </a:lvl1pPr>
                      <a:lvl2pPr marL="457200" algn="l" defTabSz="914400" rtl="0" eaLnBrk="1" latinLnBrk="1" hangingPunct="1">
                        <a:defRPr sz="1800" kern="1200">
                          <a:solidFill>
                            <a:schemeClr val="dk1"/>
                          </a:solidFill>
                          <a:latin typeface="Calibri"/>
                        </a:defRPr>
                      </a:lvl2pPr>
                      <a:lvl3pPr marL="914400" algn="l" defTabSz="914400" rtl="0" eaLnBrk="1" latinLnBrk="1" hangingPunct="1">
                        <a:defRPr sz="1800" kern="1200">
                          <a:solidFill>
                            <a:schemeClr val="dk1"/>
                          </a:solidFill>
                          <a:latin typeface="Calibri"/>
                        </a:defRPr>
                      </a:lvl3pPr>
                      <a:lvl4pPr marL="1371600" algn="l" defTabSz="914400" rtl="0" eaLnBrk="1" latinLnBrk="1" hangingPunct="1">
                        <a:defRPr sz="1800" kern="1200">
                          <a:solidFill>
                            <a:schemeClr val="dk1"/>
                          </a:solidFill>
                          <a:latin typeface="Calibri"/>
                        </a:defRPr>
                      </a:lvl4pPr>
                      <a:lvl5pPr marL="1828800" algn="l" defTabSz="914400" rtl="0" eaLnBrk="1" latinLnBrk="1" hangingPunct="1">
                        <a:defRPr sz="1800" kern="1200">
                          <a:solidFill>
                            <a:schemeClr val="dk1"/>
                          </a:solidFill>
                          <a:latin typeface="Calibri"/>
                        </a:defRPr>
                      </a:lvl5pPr>
                      <a:lvl6pPr marL="2286000" algn="l" defTabSz="914400" rtl="0" eaLnBrk="1" latinLnBrk="1" hangingPunct="1">
                        <a:defRPr sz="1800" kern="1200">
                          <a:solidFill>
                            <a:schemeClr val="dk1"/>
                          </a:solidFill>
                          <a:latin typeface="Calibri"/>
                        </a:defRPr>
                      </a:lvl6pPr>
                      <a:lvl7pPr marL="2743200" algn="l" defTabSz="914400" rtl="0" eaLnBrk="1" latinLnBrk="1" hangingPunct="1">
                        <a:defRPr sz="1800" kern="1200">
                          <a:solidFill>
                            <a:schemeClr val="dk1"/>
                          </a:solidFill>
                          <a:latin typeface="Calibri"/>
                        </a:defRPr>
                      </a:lvl7pPr>
                      <a:lvl8pPr marL="3200400" algn="l" defTabSz="914400" rtl="0" eaLnBrk="1" latinLnBrk="1" hangingPunct="1">
                        <a:defRPr sz="1800" kern="1200">
                          <a:solidFill>
                            <a:schemeClr val="dk1"/>
                          </a:solidFill>
                          <a:latin typeface="Calibri"/>
                        </a:defRPr>
                      </a:lvl8pPr>
                      <a:lvl9pPr marL="3657600" algn="l" defTabSz="914400" rtl="0" eaLnBrk="1" latinLnBrk="1" hangingPunct="1">
                        <a:defRPr sz="1800" kern="1200">
                          <a:solidFill>
                            <a:schemeClr val="dk1"/>
                          </a:solidFill>
                          <a:latin typeface="Calibri"/>
                        </a:defRPr>
                      </a:lvl9pPr>
                    </a:lstStyle>
                    <a:p>
                      <a:pPr algn="ctr" latinLnBrk="0">
                        <a:lnSpc>
                          <a:spcPct val="107000"/>
                        </a:lnSpc>
                        <a:spcAft>
                          <a:spcPts val="0"/>
                        </a:spcAft>
                      </a:pPr>
                      <a:r>
                        <a:rPr lang="en-US" altLang="ko-KR" sz="1400" kern="0" dirty="0" smtClean="0">
                          <a:effectLst/>
                          <a:latin typeface="Calibri"/>
                          <a:ea typeface="+mn-ea"/>
                          <a:cs typeface="+mn-cs"/>
                        </a:rPr>
                        <a:t>N/A</a:t>
                      </a:r>
                      <a:endParaRPr lang="ko-KR" sz="1400" kern="100" dirty="0">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2865" marR="62865" marT="0" marB="0" anchor="ctr">
                    <a:lnL w="12700" cap="flat" cmpd="sng" algn="ctr">
                      <a:solidFill>
                        <a:schemeClr val="tx1"/>
                      </a:solidFill>
                      <a:prstDash val="sysDot"/>
                      <a:round/>
                      <a:headEnd type="none" w="med" len="med"/>
                      <a:tailEnd type="none" w="med" len="med"/>
                    </a:lnL>
                    <a:lnR w="12700" cap="flat" cmpd="sng" algn="ctr">
                      <a:solidFill>
                        <a:schemeClr val="tx1"/>
                      </a:solidFill>
                      <a:prstDash val="sysDot"/>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altLang="ko-KR" sz="1200" dirty="0" smtClean="0"/>
                        <a:t>Feature</a:t>
                      </a:r>
                      <a:r>
                        <a:rPr lang="en-US" altLang="ko-KR" sz="1200" baseline="0" dirty="0" smtClean="0"/>
                        <a:t> </a:t>
                      </a:r>
                      <a:r>
                        <a:rPr lang="ko-KR" altLang="en-US" sz="1200" baseline="0" dirty="0" smtClean="0"/>
                        <a:t>들의 </a:t>
                      </a:r>
                      <a:r>
                        <a:rPr lang="en-US" altLang="ko-KR" sz="1200" baseline="0" dirty="0" smtClean="0"/>
                        <a:t>histogram</a:t>
                      </a:r>
                      <a:r>
                        <a:rPr lang="ko-KR" altLang="en-US" sz="1200" baseline="0" dirty="0" smtClean="0"/>
                        <a:t> 만들 때 최대 </a:t>
                      </a:r>
                      <a:r>
                        <a:rPr lang="en-US" altLang="ko-KR" sz="1200" baseline="0" dirty="0" smtClean="0"/>
                        <a:t>bin</a:t>
                      </a:r>
                      <a:r>
                        <a:rPr lang="ko-KR" altLang="en-US" sz="1200" baseline="0" dirty="0" smtClean="0"/>
                        <a:t>들의 개수</a:t>
                      </a:r>
                      <a:endParaRPr lang="ko-KR" altLang="en-US" sz="1200" dirty="0" smtClean="0"/>
                    </a:p>
                  </a:txBody>
                  <a:tcPr marL="62865" marR="62865" marT="0" marB="0" anchor="ctr">
                    <a:lnL w="12700" cap="flat" cmpd="sng" algn="ctr">
                      <a:solidFill>
                        <a:schemeClr val="tx1"/>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ysDot"/>
                      <a:round/>
                      <a:headEnd type="none" w="med" len="med"/>
                      <a:tailEnd type="none" w="med" len="med"/>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9941386"/>
                  </a:ext>
                </a:extLst>
              </a:tr>
            </a:tbl>
          </a:graphicData>
        </a:graphic>
      </p:graphicFrame>
    </p:spTree>
    <p:extLst>
      <p:ext uri="{BB962C8B-B14F-4D97-AF65-F5344CB8AC3E}">
        <p14:creationId xmlns:p14="http://schemas.microsoft.com/office/powerpoint/2010/main" val="2674724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Bayesian Optimization</a:t>
            </a:r>
            <a:r>
              <a:rPr lang="ko-KR" altLang="en-US" dirty="0" smtClean="0"/>
              <a:t>을 통한 최적화</a:t>
            </a:r>
            <a:endParaRPr lang="ko-KR" altLang="en-US" dirty="0"/>
          </a:p>
        </p:txBody>
      </p:sp>
      <p:pic>
        <p:nvPicPr>
          <p:cNvPr id="4" name="그림 3"/>
          <p:cNvPicPr>
            <a:picLocks noChangeAspect="1"/>
          </p:cNvPicPr>
          <p:nvPr/>
        </p:nvPicPr>
        <p:blipFill>
          <a:blip r:embed="rId2"/>
          <a:stretch>
            <a:fillRect/>
          </a:stretch>
        </p:blipFill>
        <p:spPr>
          <a:xfrm>
            <a:off x="1879437" y="2906599"/>
            <a:ext cx="8066388" cy="3579298"/>
          </a:xfrm>
          <a:prstGeom prst="rect">
            <a:avLst/>
          </a:prstGeom>
        </p:spPr>
      </p:pic>
      <p:sp>
        <p:nvSpPr>
          <p:cNvPr id="6" name="TextBox 5"/>
          <p:cNvSpPr txBox="1"/>
          <p:nvPr/>
        </p:nvSpPr>
        <p:spPr>
          <a:xfrm>
            <a:off x="232948" y="1228711"/>
            <a:ext cx="11494833" cy="938755"/>
          </a:xfrm>
          <a:prstGeom prst="rect">
            <a:avLst/>
          </a:prstGeom>
          <a:noFill/>
        </p:spPr>
        <p:txBody>
          <a:bodyPr wrap="none" lIns="0" tIns="0" rIns="0" bIns="0" rtlCol="0">
            <a:noAutofit/>
          </a:bodyPr>
          <a:lstStyle/>
          <a:p>
            <a:pPr marL="285750" indent="-285750">
              <a:lnSpc>
                <a:spcPct val="150000"/>
              </a:lnSpc>
              <a:buFont typeface="Arial" panose="020B0604020202020204" pitchFamily="34" charset="0"/>
              <a:buChar char="•"/>
            </a:pPr>
            <a:r>
              <a:rPr lang="en-US" altLang="ko-KR" sz="1400" dirty="0"/>
              <a:t>Bayesian </a:t>
            </a:r>
            <a:r>
              <a:rPr lang="en-US" altLang="ko-KR" sz="1400" dirty="0" smtClean="0"/>
              <a:t>optimization</a:t>
            </a:r>
            <a:r>
              <a:rPr lang="ko-KR" altLang="en-US" sz="1400" dirty="0" smtClean="0"/>
              <a:t>은 미지의 함수가 반환하는 값의 최대값을 매우 짧은 반복을 통해서 찾아내는 최적화 방식</a:t>
            </a:r>
            <a:r>
              <a:rPr lang="en-US" altLang="ko-KR" sz="1400" dirty="0" smtClean="0"/>
              <a:t>.</a:t>
            </a:r>
          </a:p>
          <a:p>
            <a:pPr marL="285750" indent="-285750">
              <a:lnSpc>
                <a:spcPct val="150000"/>
              </a:lnSpc>
              <a:buFont typeface="Arial" panose="020B0604020202020204" pitchFamily="34" charset="0"/>
              <a:buChar char="•"/>
            </a:pPr>
            <a:r>
              <a:rPr lang="en-US" altLang="ko-KR" sz="1400" dirty="0" smtClean="0"/>
              <a:t>Bayesian optimization</a:t>
            </a:r>
            <a:r>
              <a:rPr lang="ko-KR" altLang="en-US" sz="1400" dirty="0" smtClean="0"/>
              <a:t>은 </a:t>
            </a:r>
            <a:r>
              <a:rPr lang="en-US" altLang="ko-KR" sz="1400" dirty="0" smtClean="0"/>
              <a:t>Gaussian proces</a:t>
            </a:r>
            <a:r>
              <a:rPr lang="en-US" altLang="ko-KR" sz="1400" dirty="0"/>
              <a:t>s</a:t>
            </a:r>
            <a:r>
              <a:rPr lang="ko-KR" altLang="en-US" sz="1400" dirty="0" smtClean="0"/>
              <a:t>를 통해 함수의 사후 분포</a:t>
            </a:r>
            <a:r>
              <a:rPr lang="en-US" altLang="ko-KR" sz="1400" dirty="0" smtClean="0"/>
              <a:t>(posterior distribution)</a:t>
            </a:r>
            <a:r>
              <a:rPr lang="ko-KR" altLang="en-US" sz="1400" dirty="0" smtClean="0"/>
              <a:t>을 생성하고 이를 기반으로 최적화 하려는 함수를 재 구성</a:t>
            </a:r>
            <a:r>
              <a:rPr lang="en-US" altLang="ko-KR" sz="1400" dirty="0" smtClean="0"/>
              <a:t>.</a:t>
            </a:r>
          </a:p>
          <a:p>
            <a:pPr marL="285750" indent="-285750">
              <a:lnSpc>
                <a:spcPct val="150000"/>
              </a:lnSpc>
              <a:buFont typeface="Arial" panose="020B0604020202020204" pitchFamily="34" charset="0"/>
              <a:buChar char="•"/>
            </a:pPr>
            <a:r>
              <a:rPr lang="ko-KR" altLang="en-US" sz="1400" dirty="0" smtClean="0"/>
              <a:t>점차 많은 입력 값을 받아서 수행하면서 사후 분포가 점점 개선 되고</a:t>
            </a:r>
            <a:r>
              <a:rPr lang="en-US" altLang="ko-KR" sz="1400" dirty="0" smtClean="0"/>
              <a:t>, </a:t>
            </a:r>
            <a:r>
              <a:rPr lang="ko-KR" altLang="en-US" sz="1400" dirty="0" smtClean="0"/>
              <a:t>함수 반환 값을 최대</a:t>
            </a:r>
            <a:r>
              <a:rPr lang="en-US" altLang="ko-KR" sz="1400" dirty="0" smtClean="0"/>
              <a:t>(</a:t>
            </a:r>
            <a:r>
              <a:rPr lang="ko-KR" altLang="en-US" sz="1400" dirty="0" smtClean="0"/>
              <a:t>최소</a:t>
            </a:r>
            <a:r>
              <a:rPr lang="en-US" altLang="ko-KR" sz="1400" dirty="0" smtClean="0"/>
              <a:t>)</a:t>
            </a:r>
            <a:r>
              <a:rPr lang="ko-KR" altLang="en-US" sz="1400" dirty="0" smtClean="0"/>
              <a:t>되는 입력 </a:t>
            </a:r>
            <a:r>
              <a:rPr lang="ko-KR" altLang="en-US" sz="1400" dirty="0" err="1" smtClean="0"/>
              <a:t>파라미터</a:t>
            </a:r>
            <a:r>
              <a:rPr lang="ko-KR" altLang="en-US" sz="1400" dirty="0" smtClean="0"/>
              <a:t> 영역을 보다 확실하게 </a:t>
            </a:r>
            <a:r>
              <a:rPr lang="ko-KR" altLang="en-US" sz="1400" dirty="0" err="1" smtClean="0"/>
              <a:t>찾게됨</a:t>
            </a:r>
            <a:r>
              <a:rPr lang="en-US" altLang="ko-KR" sz="1400" dirty="0" smtClean="0"/>
              <a:t>.  </a:t>
            </a:r>
            <a:r>
              <a:rPr lang="ko-KR" altLang="en-US" sz="1400" dirty="0" smtClean="0"/>
              <a:t> </a:t>
            </a:r>
          </a:p>
        </p:txBody>
      </p:sp>
    </p:spTree>
    <p:extLst>
      <p:ext uri="{BB962C8B-B14F-4D97-AF65-F5344CB8AC3E}">
        <p14:creationId xmlns:p14="http://schemas.microsoft.com/office/powerpoint/2010/main" val="2130600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Bayesian Optimization</a:t>
            </a:r>
            <a:r>
              <a:rPr lang="ko-KR" altLang="en-US" dirty="0"/>
              <a:t>을 통한 최적화</a:t>
            </a:r>
          </a:p>
        </p:txBody>
      </p:sp>
      <p:sp>
        <p:nvSpPr>
          <p:cNvPr id="4" name="직사각형 3"/>
          <p:cNvSpPr/>
          <p:nvPr/>
        </p:nvSpPr>
        <p:spPr>
          <a:xfrm>
            <a:off x="399677" y="2135200"/>
            <a:ext cx="3397084" cy="369332"/>
          </a:xfrm>
          <a:prstGeom prst="rect">
            <a:avLst/>
          </a:prstGeom>
        </p:spPr>
        <p:txBody>
          <a:bodyPr wrap="none">
            <a:spAutoFit/>
          </a:bodyPr>
          <a:lstStyle/>
          <a:p>
            <a:r>
              <a:rPr lang="ko-KR" altLang="en-US" dirty="0" err="1"/>
              <a:t>pbounds</a:t>
            </a:r>
            <a:r>
              <a:rPr lang="ko-KR" altLang="en-US" dirty="0"/>
              <a:t> = {'</a:t>
            </a:r>
            <a:r>
              <a:rPr lang="ko-KR" altLang="en-US" dirty="0" err="1"/>
              <a:t>x</a:t>
            </a:r>
            <a:r>
              <a:rPr lang="ko-KR" altLang="en-US" dirty="0"/>
              <a:t>': (2, </a:t>
            </a:r>
            <a:r>
              <a:rPr lang="ko-KR" altLang="en-US" dirty="0" smtClean="0"/>
              <a:t>4</a:t>
            </a:r>
            <a:r>
              <a:rPr lang="en-US" altLang="ko-KR" dirty="0" smtClean="0"/>
              <a:t>0</a:t>
            </a:r>
            <a:r>
              <a:rPr lang="ko-KR" altLang="en-US" dirty="0" smtClean="0"/>
              <a:t>), </a:t>
            </a:r>
            <a:r>
              <a:rPr lang="ko-KR" altLang="en-US" dirty="0"/>
              <a:t>'</a:t>
            </a:r>
            <a:r>
              <a:rPr lang="ko-KR" altLang="en-US" dirty="0" err="1"/>
              <a:t>y</a:t>
            </a:r>
            <a:r>
              <a:rPr lang="ko-KR" altLang="en-US" dirty="0"/>
              <a:t>': (-3, </a:t>
            </a:r>
            <a:r>
              <a:rPr lang="ko-KR" altLang="en-US" dirty="0" smtClean="0"/>
              <a:t>3</a:t>
            </a:r>
            <a:r>
              <a:rPr lang="en-US" altLang="ko-KR" dirty="0" smtClean="0"/>
              <a:t>0</a:t>
            </a:r>
            <a:r>
              <a:rPr lang="ko-KR" altLang="en-US" dirty="0" smtClean="0"/>
              <a:t>)}</a:t>
            </a:r>
            <a:endParaRPr lang="ko-KR" altLang="en-US" dirty="0"/>
          </a:p>
        </p:txBody>
      </p:sp>
      <p:sp>
        <p:nvSpPr>
          <p:cNvPr id="5" name="타원 4"/>
          <p:cNvSpPr/>
          <p:nvPr/>
        </p:nvSpPr>
        <p:spPr>
          <a:xfrm>
            <a:off x="787400" y="3175000"/>
            <a:ext cx="152400" cy="152400"/>
          </a:xfrm>
          <a:prstGeom prst="ellipse">
            <a:avLst/>
          </a:prstGeom>
          <a:solidFill>
            <a:srgbClr val="C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6" name="타원 5"/>
          <p:cNvSpPr/>
          <p:nvPr/>
        </p:nvSpPr>
        <p:spPr>
          <a:xfrm>
            <a:off x="999069" y="3175000"/>
            <a:ext cx="152400" cy="152400"/>
          </a:xfrm>
          <a:prstGeom prst="ellipse">
            <a:avLst/>
          </a:prstGeom>
          <a:solidFill>
            <a:srgbClr val="C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1" name="타원 10"/>
          <p:cNvSpPr/>
          <p:nvPr/>
        </p:nvSpPr>
        <p:spPr>
          <a:xfrm>
            <a:off x="1202266" y="3175000"/>
            <a:ext cx="152400" cy="152400"/>
          </a:xfrm>
          <a:prstGeom prst="ellipse">
            <a:avLst/>
          </a:prstGeom>
          <a:solidFill>
            <a:srgbClr val="C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2" name="타원 11"/>
          <p:cNvSpPr/>
          <p:nvPr/>
        </p:nvSpPr>
        <p:spPr>
          <a:xfrm>
            <a:off x="1413935" y="3175000"/>
            <a:ext cx="152400" cy="152400"/>
          </a:xfrm>
          <a:prstGeom prst="ellipse">
            <a:avLst/>
          </a:prstGeom>
          <a:solidFill>
            <a:srgbClr val="C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3" name="TextBox 12"/>
          <p:cNvSpPr txBox="1"/>
          <p:nvPr/>
        </p:nvSpPr>
        <p:spPr>
          <a:xfrm>
            <a:off x="1625604" y="3094566"/>
            <a:ext cx="442006" cy="313267"/>
          </a:xfrm>
          <a:prstGeom prst="rect">
            <a:avLst/>
          </a:prstGeom>
          <a:noFill/>
        </p:spPr>
        <p:txBody>
          <a:bodyPr wrap="none" lIns="0" tIns="0" rIns="0" bIns="0" rtlCol="0">
            <a:noAutofit/>
          </a:bodyPr>
          <a:lstStyle/>
          <a:p>
            <a:pPr>
              <a:lnSpc>
                <a:spcPct val="110000"/>
              </a:lnSpc>
            </a:pPr>
            <a:r>
              <a:rPr lang="en-US" altLang="ko-KR" sz="1400" dirty="0" smtClean="0"/>
              <a:t>……..</a:t>
            </a:r>
            <a:endParaRPr lang="ko-KR" altLang="en-US" sz="1400" dirty="0" smtClean="0"/>
          </a:p>
        </p:txBody>
      </p:sp>
      <p:sp>
        <p:nvSpPr>
          <p:cNvPr id="14" name="타원 13"/>
          <p:cNvSpPr/>
          <p:nvPr/>
        </p:nvSpPr>
        <p:spPr>
          <a:xfrm>
            <a:off x="2067610" y="3175000"/>
            <a:ext cx="152400" cy="152400"/>
          </a:xfrm>
          <a:prstGeom prst="ellipse">
            <a:avLst/>
          </a:prstGeom>
          <a:solidFill>
            <a:srgbClr val="C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5" name="타원 14"/>
          <p:cNvSpPr/>
          <p:nvPr/>
        </p:nvSpPr>
        <p:spPr>
          <a:xfrm>
            <a:off x="2279279" y="3175000"/>
            <a:ext cx="152400" cy="152400"/>
          </a:xfrm>
          <a:prstGeom prst="ellipse">
            <a:avLst/>
          </a:prstGeom>
          <a:solidFill>
            <a:srgbClr val="C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6" name="타원 15"/>
          <p:cNvSpPr/>
          <p:nvPr/>
        </p:nvSpPr>
        <p:spPr>
          <a:xfrm>
            <a:off x="2482476" y="3175000"/>
            <a:ext cx="152400" cy="152400"/>
          </a:xfrm>
          <a:prstGeom prst="ellipse">
            <a:avLst/>
          </a:prstGeom>
          <a:solidFill>
            <a:srgbClr val="C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7" name="타원 16"/>
          <p:cNvSpPr/>
          <p:nvPr/>
        </p:nvSpPr>
        <p:spPr>
          <a:xfrm>
            <a:off x="2694145" y="3175000"/>
            <a:ext cx="152400" cy="152400"/>
          </a:xfrm>
          <a:prstGeom prst="ellipse">
            <a:avLst/>
          </a:prstGeom>
          <a:solidFill>
            <a:srgbClr val="C0000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8" name="타원 17"/>
          <p:cNvSpPr/>
          <p:nvPr/>
        </p:nvSpPr>
        <p:spPr>
          <a:xfrm>
            <a:off x="787400" y="4158735"/>
            <a:ext cx="152400" cy="152400"/>
          </a:xfrm>
          <a:prstGeom prst="ellipse">
            <a:avLst/>
          </a:prstGeom>
          <a:solidFill>
            <a:srgbClr val="0070C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9" name="타원 18"/>
          <p:cNvSpPr/>
          <p:nvPr/>
        </p:nvSpPr>
        <p:spPr>
          <a:xfrm>
            <a:off x="999069" y="4158735"/>
            <a:ext cx="152400" cy="152400"/>
          </a:xfrm>
          <a:prstGeom prst="ellipse">
            <a:avLst/>
          </a:prstGeom>
          <a:solidFill>
            <a:srgbClr val="0070C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0" name="타원 19"/>
          <p:cNvSpPr/>
          <p:nvPr/>
        </p:nvSpPr>
        <p:spPr>
          <a:xfrm>
            <a:off x="1202266" y="4158735"/>
            <a:ext cx="152400" cy="152400"/>
          </a:xfrm>
          <a:prstGeom prst="ellipse">
            <a:avLst/>
          </a:prstGeom>
          <a:solidFill>
            <a:srgbClr val="0070C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1" name="타원 20"/>
          <p:cNvSpPr/>
          <p:nvPr/>
        </p:nvSpPr>
        <p:spPr>
          <a:xfrm>
            <a:off x="1413935" y="4158735"/>
            <a:ext cx="152400" cy="152400"/>
          </a:xfrm>
          <a:prstGeom prst="ellipse">
            <a:avLst/>
          </a:prstGeom>
          <a:solidFill>
            <a:srgbClr val="0070C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2" name="TextBox 21"/>
          <p:cNvSpPr txBox="1"/>
          <p:nvPr/>
        </p:nvSpPr>
        <p:spPr>
          <a:xfrm>
            <a:off x="1625604" y="4078301"/>
            <a:ext cx="442006" cy="313267"/>
          </a:xfrm>
          <a:prstGeom prst="rect">
            <a:avLst/>
          </a:prstGeom>
          <a:noFill/>
        </p:spPr>
        <p:txBody>
          <a:bodyPr wrap="none" lIns="0" tIns="0" rIns="0" bIns="0" rtlCol="0">
            <a:noAutofit/>
          </a:bodyPr>
          <a:lstStyle/>
          <a:p>
            <a:pPr>
              <a:lnSpc>
                <a:spcPct val="110000"/>
              </a:lnSpc>
            </a:pPr>
            <a:r>
              <a:rPr lang="en-US" altLang="ko-KR" sz="1400" dirty="0" smtClean="0"/>
              <a:t>……..</a:t>
            </a:r>
            <a:endParaRPr lang="ko-KR" altLang="en-US" sz="1400" dirty="0" smtClean="0"/>
          </a:p>
        </p:txBody>
      </p:sp>
      <p:sp>
        <p:nvSpPr>
          <p:cNvPr id="23" name="타원 22"/>
          <p:cNvSpPr/>
          <p:nvPr/>
        </p:nvSpPr>
        <p:spPr>
          <a:xfrm>
            <a:off x="2067610" y="4158735"/>
            <a:ext cx="152400" cy="152400"/>
          </a:xfrm>
          <a:prstGeom prst="ellipse">
            <a:avLst/>
          </a:prstGeom>
          <a:solidFill>
            <a:srgbClr val="0070C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4" name="타원 23"/>
          <p:cNvSpPr/>
          <p:nvPr/>
        </p:nvSpPr>
        <p:spPr>
          <a:xfrm>
            <a:off x="2279279" y="4158735"/>
            <a:ext cx="152400" cy="152400"/>
          </a:xfrm>
          <a:prstGeom prst="ellipse">
            <a:avLst/>
          </a:prstGeom>
          <a:solidFill>
            <a:srgbClr val="0070C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5" name="타원 24"/>
          <p:cNvSpPr/>
          <p:nvPr/>
        </p:nvSpPr>
        <p:spPr>
          <a:xfrm>
            <a:off x="2482476" y="4158735"/>
            <a:ext cx="152400" cy="152400"/>
          </a:xfrm>
          <a:prstGeom prst="ellipse">
            <a:avLst/>
          </a:prstGeom>
          <a:solidFill>
            <a:srgbClr val="0070C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6" name="타원 25"/>
          <p:cNvSpPr/>
          <p:nvPr/>
        </p:nvSpPr>
        <p:spPr>
          <a:xfrm>
            <a:off x="2694145" y="4158735"/>
            <a:ext cx="152400" cy="152400"/>
          </a:xfrm>
          <a:prstGeom prst="ellipse">
            <a:avLst/>
          </a:prstGeom>
          <a:solidFill>
            <a:srgbClr val="0070C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7" name="TextBox 26"/>
          <p:cNvSpPr txBox="1"/>
          <p:nvPr/>
        </p:nvSpPr>
        <p:spPr>
          <a:xfrm>
            <a:off x="1278466" y="2760133"/>
            <a:ext cx="1356410" cy="334433"/>
          </a:xfrm>
          <a:prstGeom prst="rect">
            <a:avLst/>
          </a:prstGeom>
          <a:noFill/>
        </p:spPr>
        <p:txBody>
          <a:bodyPr wrap="square" lIns="0" tIns="0" rIns="0" bIns="0" rtlCol="0">
            <a:noAutofit/>
          </a:bodyPr>
          <a:lstStyle/>
          <a:p>
            <a:pPr>
              <a:lnSpc>
                <a:spcPct val="110000"/>
              </a:lnSpc>
            </a:pPr>
            <a:r>
              <a:rPr lang="ko-KR" altLang="en-US" sz="1400" dirty="0" smtClean="0"/>
              <a:t>많은 </a:t>
            </a:r>
            <a:r>
              <a:rPr lang="en-US" altLang="ko-KR" sz="1400" dirty="0" smtClean="0"/>
              <a:t>X </a:t>
            </a:r>
            <a:r>
              <a:rPr lang="ko-KR" altLang="en-US" sz="1400" dirty="0" smtClean="0"/>
              <a:t>입력 값</a:t>
            </a:r>
          </a:p>
        </p:txBody>
      </p:sp>
      <p:sp>
        <p:nvSpPr>
          <p:cNvPr id="28" name="TextBox 27"/>
          <p:cNvSpPr txBox="1"/>
          <p:nvPr/>
        </p:nvSpPr>
        <p:spPr>
          <a:xfrm>
            <a:off x="1278466" y="3769267"/>
            <a:ext cx="1356410" cy="334433"/>
          </a:xfrm>
          <a:prstGeom prst="rect">
            <a:avLst/>
          </a:prstGeom>
          <a:noFill/>
        </p:spPr>
        <p:txBody>
          <a:bodyPr wrap="square" lIns="0" tIns="0" rIns="0" bIns="0" rtlCol="0">
            <a:noAutofit/>
          </a:bodyPr>
          <a:lstStyle/>
          <a:p>
            <a:pPr>
              <a:lnSpc>
                <a:spcPct val="110000"/>
              </a:lnSpc>
            </a:pPr>
            <a:r>
              <a:rPr lang="ko-KR" altLang="en-US" sz="1400" dirty="0" smtClean="0"/>
              <a:t>많은 </a:t>
            </a:r>
            <a:r>
              <a:rPr lang="en-US" altLang="ko-KR" sz="1400" dirty="0" smtClean="0"/>
              <a:t>Y </a:t>
            </a:r>
            <a:r>
              <a:rPr lang="ko-KR" altLang="en-US" sz="1400" dirty="0" smtClean="0"/>
              <a:t>입력 값</a:t>
            </a:r>
          </a:p>
        </p:txBody>
      </p:sp>
      <p:sp>
        <p:nvSpPr>
          <p:cNvPr id="29" name="TextBox 28"/>
          <p:cNvSpPr txBox="1"/>
          <p:nvPr/>
        </p:nvSpPr>
        <p:spPr>
          <a:xfrm>
            <a:off x="531950" y="1634866"/>
            <a:ext cx="2937933" cy="372534"/>
          </a:xfrm>
          <a:prstGeom prst="rect">
            <a:avLst/>
          </a:prstGeom>
          <a:noFill/>
        </p:spPr>
        <p:txBody>
          <a:bodyPr wrap="square" lIns="0" tIns="0" rIns="0" bIns="0" rtlCol="0">
            <a:noAutofit/>
          </a:bodyPr>
          <a:lstStyle/>
          <a:p>
            <a:pPr algn="ctr">
              <a:lnSpc>
                <a:spcPct val="110000"/>
              </a:lnSpc>
            </a:pPr>
            <a:r>
              <a:rPr lang="ko-KR" altLang="en-US" sz="2000" b="1" dirty="0" smtClean="0"/>
              <a:t>입력 값 범위</a:t>
            </a:r>
          </a:p>
        </p:txBody>
      </p:sp>
      <p:sp>
        <p:nvSpPr>
          <p:cNvPr id="30" name="직사각형 29"/>
          <p:cNvSpPr/>
          <p:nvPr/>
        </p:nvSpPr>
        <p:spPr>
          <a:xfrm>
            <a:off x="8095581" y="2251670"/>
            <a:ext cx="3564467" cy="923330"/>
          </a:xfrm>
          <a:prstGeom prst="rect">
            <a:avLst/>
          </a:prstGeom>
        </p:spPr>
        <p:txBody>
          <a:bodyPr wrap="square">
            <a:spAutoFit/>
          </a:bodyPr>
          <a:lstStyle/>
          <a:p>
            <a:r>
              <a:rPr lang="ko-KR" altLang="en-US" dirty="0" err="1"/>
              <a:t>def</a:t>
            </a:r>
            <a:r>
              <a:rPr lang="ko-KR" altLang="en-US" dirty="0"/>
              <a:t> </a:t>
            </a:r>
            <a:r>
              <a:rPr lang="ko-KR" altLang="en-US" dirty="0" err="1"/>
              <a:t>black_box_function</a:t>
            </a:r>
            <a:r>
              <a:rPr lang="ko-KR" altLang="en-US" dirty="0"/>
              <a:t>(</a:t>
            </a:r>
            <a:r>
              <a:rPr lang="ko-KR" altLang="en-US" dirty="0" err="1"/>
              <a:t>x</a:t>
            </a:r>
            <a:r>
              <a:rPr lang="ko-KR" altLang="en-US" dirty="0"/>
              <a:t>, </a:t>
            </a:r>
            <a:r>
              <a:rPr lang="ko-KR" altLang="en-US" dirty="0" err="1"/>
              <a:t>y</a:t>
            </a:r>
            <a:r>
              <a:rPr lang="ko-KR" altLang="en-US" dirty="0"/>
              <a:t>):</a:t>
            </a:r>
          </a:p>
          <a:p>
            <a:endParaRPr lang="ko-KR" altLang="en-US" dirty="0"/>
          </a:p>
          <a:p>
            <a:r>
              <a:rPr lang="ko-KR" altLang="en-US" dirty="0"/>
              <a:t>    </a:t>
            </a:r>
            <a:r>
              <a:rPr lang="ko-KR" altLang="en-US" dirty="0" err="1"/>
              <a:t>return</a:t>
            </a:r>
            <a:r>
              <a:rPr lang="ko-KR" altLang="en-US" dirty="0"/>
              <a:t> -</a:t>
            </a:r>
            <a:r>
              <a:rPr lang="ko-KR" altLang="en-US" dirty="0" err="1"/>
              <a:t>x</a:t>
            </a:r>
            <a:r>
              <a:rPr lang="ko-KR" altLang="en-US" dirty="0"/>
              <a:t> ** 2 - (</a:t>
            </a:r>
            <a:r>
              <a:rPr lang="ko-KR" altLang="en-US" dirty="0" err="1"/>
              <a:t>y</a:t>
            </a:r>
            <a:r>
              <a:rPr lang="ko-KR" altLang="en-US" dirty="0"/>
              <a:t> - 1) ** 2 + 1</a:t>
            </a:r>
          </a:p>
        </p:txBody>
      </p:sp>
      <p:sp>
        <p:nvSpPr>
          <p:cNvPr id="31" name="TextBox 30"/>
          <p:cNvSpPr txBox="1"/>
          <p:nvPr/>
        </p:nvSpPr>
        <p:spPr>
          <a:xfrm>
            <a:off x="8080390" y="1634866"/>
            <a:ext cx="3146410" cy="372534"/>
          </a:xfrm>
          <a:prstGeom prst="rect">
            <a:avLst/>
          </a:prstGeom>
          <a:noFill/>
        </p:spPr>
        <p:txBody>
          <a:bodyPr wrap="square" lIns="0" tIns="0" rIns="0" bIns="0" rtlCol="0">
            <a:noAutofit/>
          </a:bodyPr>
          <a:lstStyle/>
          <a:p>
            <a:pPr algn="ctr">
              <a:lnSpc>
                <a:spcPct val="110000"/>
              </a:lnSpc>
            </a:pPr>
            <a:r>
              <a:rPr lang="ko-KR" altLang="en-US" sz="2000" b="1" dirty="0" smtClean="0"/>
              <a:t>함수</a:t>
            </a:r>
          </a:p>
        </p:txBody>
      </p:sp>
      <p:pic>
        <p:nvPicPr>
          <p:cNvPr id="32" name="그림 31"/>
          <p:cNvPicPr>
            <a:picLocks noChangeAspect="1"/>
          </p:cNvPicPr>
          <p:nvPr/>
        </p:nvPicPr>
        <p:blipFill>
          <a:blip r:embed="rId2"/>
          <a:stretch>
            <a:fillRect/>
          </a:stretch>
        </p:blipFill>
        <p:spPr>
          <a:xfrm>
            <a:off x="4453467" y="4455068"/>
            <a:ext cx="3793067" cy="1740746"/>
          </a:xfrm>
          <a:prstGeom prst="rect">
            <a:avLst/>
          </a:prstGeom>
        </p:spPr>
      </p:pic>
      <p:sp>
        <p:nvSpPr>
          <p:cNvPr id="33" name="직사각형 32"/>
          <p:cNvSpPr/>
          <p:nvPr/>
        </p:nvSpPr>
        <p:spPr>
          <a:xfrm>
            <a:off x="4174067" y="4022236"/>
            <a:ext cx="4480316" cy="369332"/>
          </a:xfrm>
          <a:prstGeom prst="rect">
            <a:avLst/>
          </a:prstGeom>
        </p:spPr>
        <p:txBody>
          <a:bodyPr wrap="square">
            <a:spAutoFit/>
          </a:bodyPr>
          <a:lstStyle/>
          <a:p>
            <a:r>
              <a:rPr lang="ko-KR" altLang="en-US" dirty="0" err="1" smtClean="0"/>
              <a:t>optimizer.maximize</a:t>
            </a:r>
            <a:r>
              <a:rPr lang="ko-KR" altLang="en-US" dirty="0" smtClean="0"/>
              <a:t>(</a:t>
            </a:r>
            <a:r>
              <a:rPr lang="ko-KR" altLang="en-US" dirty="0" err="1" smtClean="0"/>
              <a:t>init_points</a:t>
            </a:r>
            <a:r>
              <a:rPr lang="ko-KR" altLang="en-US" dirty="0" smtClean="0"/>
              <a:t>=2, </a:t>
            </a:r>
            <a:r>
              <a:rPr lang="ko-KR" altLang="en-US" dirty="0" err="1" smtClean="0"/>
              <a:t>n_iter</a:t>
            </a:r>
            <a:r>
              <a:rPr lang="ko-KR" altLang="en-US" dirty="0" smtClean="0"/>
              <a:t>=5,)</a:t>
            </a:r>
            <a:endParaRPr lang="ko-KR" altLang="en-US" dirty="0"/>
          </a:p>
        </p:txBody>
      </p:sp>
      <p:sp>
        <p:nvSpPr>
          <p:cNvPr id="34" name="직사각형 33"/>
          <p:cNvSpPr/>
          <p:nvPr/>
        </p:nvSpPr>
        <p:spPr>
          <a:xfrm>
            <a:off x="4800600" y="3407833"/>
            <a:ext cx="2734733" cy="396386"/>
          </a:xfrm>
          <a:prstGeom prst="rect">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함수 반환 최대값 유추</a:t>
            </a:r>
            <a:endParaRPr lang="ko-KR" altLang="en-US" dirty="0"/>
          </a:p>
        </p:txBody>
      </p:sp>
    </p:spTree>
    <p:extLst>
      <p:ext uri="{BB962C8B-B14F-4D97-AF65-F5344CB8AC3E}">
        <p14:creationId xmlns:p14="http://schemas.microsoft.com/office/powerpoint/2010/main" val="13936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LightGBM</a:t>
            </a:r>
            <a:r>
              <a:rPr lang="en-US" altLang="ko-KR" dirty="0" smtClean="0"/>
              <a:t> </a:t>
            </a:r>
            <a:r>
              <a:rPr lang="ko-KR" altLang="en-US" dirty="0" err="1" smtClean="0"/>
              <a:t>하이퍼</a:t>
            </a:r>
            <a:r>
              <a:rPr lang="ko-KR" altLang="en-US" dirty="0" smtClean="0"/>
              <a:t> </a:t>
            </a:r>
            <a:r>
              <a:rPr lang="ko-KR" altLang="en-US" dirty="0" err="1" smtClean="0"/>
              <a:t>파라미터</a:t>
            </a:r>
            <a:r>
              <a:rPr lang="ko-KR" altLang="en-US" dirty="0" smtClean="0"/>
              <a:t> 튜닝 개요</a:t>
            </a:r>
            <a:endParaRPr lang="ko-KR" altLang="en-US" dirty="0"/>
          </a:p>
        </p:txBody>
      </p:sp>
      <p:sp>
        <p:nvSpPr>
          <p:cNvPr id="3" name="내용 개체 틀 2"/>
          <p:cNvSpPr>
            <a:spLocks noGrp="1"/>
          </p:cNvSpPr>
          <p:nvPr>
            <p:ph idx="1"/>
          </p:nvPr>
        </p:nvSpPr>
        <p:spPr>
          <a:xfrm>
            <a:off x="531950" y="2331308"/>
            <a:ext cx="2508473" cy="1260389"/>
          </a:xfrm>
        </p:spPr>
        <p:txBody>
          <a:bodyPr>
            <a:normAutofit fontScale="92500" lnSpcReduction="20000"/>
          </a:bodyPr>
          <a:lstStyle/>
          <a:p>
            <a:r>
              <a:rPr lang="en-US" altLang="ko-KR" sz="1800" dirty="0" err="1"/>
              <a:t>m</a:t>
            </a:r>
            <a:r>
              <a:rPr lang="en-US" altLang="ko-KR" sz="1800" dirty="0" err="1" smtClean="0"/>
              <a:t>ax_depth</a:t>
            </a:r>
            <a:endParaRPr lang="en-US" altLang="ko-KR" sz="1800" dirty="0" smtClean="0"/>
          </a:p>
          <a:p>
            <a:r>
              <a:rPr lang="en-US" altLang="ko-KR" sz="1800" dirty="0" err="1" smtClean="0"/>
              <a:t>num_leaves</a:t>
            </a:r>
            <a:endParaRPr lang="en-US" altLang="ko-KR" sz="1800" dirty="0" smtClean="0"/>
          </a:p>
          <a:p>
            <a:r>
              <a:rPr lang="en-US" altLang="ko-KR" sz="1800" dirty="0" err="1"/>
              <a:t>min_child_samples</a:t>
            </a:r>
            <a:endParaRPr lang="en-US" altLang="ko-KR" sz="1800" dirty="0"/>
          </a:p>
          <a:p>
            <a:r>
              <a:rPr lang="en-US" altLang="ko-KR" sz="1800" dirty="0" err="1"/>
              <a:t>min_child_weight</a:t>
            </a:r>
            <a:endParaRPr lang="ko-KR" altLang="en-US" sz="1800" dirty="0"/>
          </a:p>
          <a:p>
            <a:endParaRPr lang="ko-KR" altLang="en-US" sz="1800" dirty="0"/>
          </a:p>
        </p:txBody>
      </p:sp>
      <p:sp>
        <p:nvSpPr>
          <p:cNvPr id="4" name="내용 개체 틀 2"/>
          <p:cNvSpPr txBox="1">
            <a:spLocks/>
          </p:cNvSpPr>
          <p:nvPr/>
        </p:nvSpPr>
        <p:spPr>
          <a:xfrm>
            <a:off x="3740918" y="2331309"/>
            <a:ext cx="3150363" cy="1260388"/>
          </a:xfrm>
          <a:prstGeom prst="rect">
            <a:avLst/>
          </a:prstGeom>
        </p:spPr>
        <p:txBody>
          <a:bodyPr vert="horz" lIns="0" tIns="0" rIns="0" bIns="0" rtlCol="0">
            <a:normAutofit/>
          </a:bodyPr>
          <a:lstStyle>
            <a:lvl1pPr marL="228600" indent="-228600" algn="l" defTabSz="914400" rtl="0" eaLnBrk="1" latinLnBrk="1"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1"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a:lstStyle>
          <a:p>
            <a:r>
              <a:rPr lang="en-US" altLang="ko-KR" sz="1800" dirty="0"/>
              <a:t>s</a:t>
            </a:r>
            <a:r>
              <a:rPr lang="en-US" altLang="ko-KR" sz="1800" dirty="0" smtClean="0"/>
              <a:t>ubsample</a:t>
            </a:r>
          </a:p>
          <a:p>
            <a:r>
              <a:rPr lang="en-US" altLang="ko-KR" sz="1800" dirty="0" err="1" smtClean="0"/>
              <a:t>colsample_bytree</a:t>
            </a:r>
            <a:endParaRPr lang="en-US" altLang="ko-KR" sz="1800" dirty="0" smtClean="0"/>
          </a:p>
        </p:txBody>
      </p:sp>
      <p:sp>
        <p:nvSpPr>
          <p:cNvPr id="6" name="내용 개체 틀 2"/>
          <p:cNvSpPr txBox="1">
            <a:spLocks/>
          </p:cNvSpPr>
          <p:nvPr/>
        </p:nvSpPr>
        <p:spPr>
          <a:xfrm>
            <a:off x="7591778" y="2331309"/>
            <a:ext cx="2013542" cy="1260388"/>
          </a:xfrm>
          <a:prstGeom prst="rect">
            <a:avLst/>
          </a:prstGeom>
        </p:spPr>
        <p:txBody>
          <a:bodyPr vert="horz" lIns="0" tIns="0" rIns="0" bIns="0" rtlCol="0">
            <a:normAutofit/>
          </a:bodyPr>
          <a:lstStyle>
            <a:lvl1pPr marL="228600" indent="-228600" algn="l" defTabSz="914400" rtl="0" eaLnBrk="1" latinLnBrk="1"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1"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a:lstStyle>
          <a:p>
            <a:r>
              <a:rPr lang="en-US" altLang="ko-KR" sz="1800" dirty="0" err="1"/>
              <a:t>r</a:t>
            </a:r>
            <a:r>
              <a:rPr lang="en-US" altLang="ko-KR" sz="1800" dirty="0" err="1" smtClean="0"/>
              <a:t>eg_lambda</a:t>
            </a:r>
            <a:endParaRPr lang="en-US" altLang="ko-KR" sz="1800" dirty="0" smtClean="0"/>
          </a:p>
          <a:p>
            <a:r>
              <a:rPr lang="en-US" altLang="ko-KR" sz="1800" dirty="0" err="1"/>
              <a:t>r</a:t>
            </a:r>
            <a:r>
              <a:rPr lang="en-US" altLang="ko-KR" sz="1800" dirty="0" err="1" smtClean="0"/>
              <a:t>eg_alpha</a:t>
            </a:r>
            <a:endParaRPr lang="ko-KR" altLang="en-US" sz="1800" dirty="0"/>
          </a:p>
        </p:txBody>
      </p:sp>
      <p:sp>
        <p:nvSpPr>
          <p:cNvPr id="7" name="내용 개체 틀 2"/>
          <p:cNvSpPr txBox="1">
            <a:spLocks/>
          </p:cNvSpPr>
          <p:nvPr/>
        </p:nvSpPr>
        <p:spPr>
          <a:xfrm>
            <a:off x="10084867" y="2331309"/>
            <a:ext cx="1678765" cy="799069"/>
          </a:xfrm>
          <a:prstGeom prst="rect">
            <a:avLst/>
          </a:prstGeom>
        </p:spPr>
        <p:txBody>
          <a:bodyPr vert="horz" lIns="0" tIns="0" rIns="0" bIns="0" rtlCol="0">
            <a:normAutofit/>
          </a:bodyPr>
          <a:lstStyle>
            <a:lvl1pPr marL="228600" indent="-228600" algn="l" defTabSz="914400" rtl="0" eaLnBrk="1" latinLnBrk="1"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1"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1"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a:lstStyle>
          <a:p>
            <a:r>
              <a:rPr lang="en-US" altLang="ko-KR" sz="1800" dirty="0" err="1"/>
              <a:t>m</a:t>
            </a:r>
            <a:r>
              <a:rPr lang="en-US" altLang="ko-KR" sz="1800" dirty="0" err="1" smtClean="0"/>
              <a:t>ax_bin</a:t>
            </a:r>
            <a:endParaRPr lang="ko-KR" altLang="en-US" sz="1800" dirty="0"/>
          </a:p>
        </p:txBody>
      </p:sp>
      <p:sp>
        <p:nvSpPr>
          <p:cNvPr id="8" name="TextBox 7"/>
          <p:cNvSpPr txBox="1"/>
          <p:nvPr/>
        </p:nvSpPr>
        <p:spPr>
          <a:xfrm>
            <a:off x="531950" y="1581665"/>
            <a:ext cx="1568699" cy="486032"/>
          </a:xfrm>
          <a:prstGeom prst="rect">
            <a:avLst/>
          </a:prstGeom>
          <a:solidFill>
            <a:schemeClr val="tx1"/>
          </a:solidFill>
        </p:spPr>
        <p:txBody>
          <a:bodyPr wrap="square" lIns="0" tIns="0" rIns="0" bIns="0" rtlCol="0" anchor="ctr">
            <a:noAutofit/>
          </a:bodyPr>
          <a:lstStyle/>
          <a:p>
            <a:pPr algn="ctr">
              <a:lnSpc>
                <a:spcPct val="110000"/>
              </a:lnSpc>
            </a:pPr>
            <a:r>
              <a:rPr lang="ko-KR" altLang="en-US" dirty="0" smtClean="0">
                <a:solidFill>
                  <a:schemeClr val="bg1"/>
                </a:solidFill>
              </a:rPr>
              <a:t>트리 구조</a:t>
            </a:r>
          </a:p>
        </p:txBody>
      </p:sp>
      <p:sp>
        <p:nvSpPr>
          <p:cNvPr id="9" name="TextBox 8"/>
          <p:cNvSpPr txBox="1"/>
          <p:nvPr/>
        </p:nvSpPr>
        <p:spPr>
          <a:xfrm>
            <a:off x="3876512" y="1581665"/>
            <a:ext cx="1568699" cy="486032"/>
          </a:xfrm>
          <a:prstGeom prst="rect">
            <a:avLst/>
          </a:prstGeom>
          <a:solidFill>
            <a:schemeClr val="tx1"/>
          </a:solidFill>
        </p:spPr>
        <p:txBody>
          <a:bodyPr wrap="square" lIns="0" tIns="0" rIns="0" bIns="0" rtlCol="0" anchor="ctr">
            <a:noAutofit/>
          </a:bodyPr>
          <a:lstStyle/>
          <a:p>
            <a:pPr algn="ctr">
              <a:lnSpc>
                <a:spcPct val="110000"/>
              </a:lnSpc>
            </a:pPr>
            <a:r>
              <a:rPr lang="ko-KR" altLang="en-US" smtClean="0">
                <a:solidFill>
                  <a:schemeClr val="bg1"/>
                </a:solidFill>
              </a:rPr>
              <a:t>샘플링 비율</a:t>
            </a:r>
            <a:endParaRPr lang="ko-KR" altLang="en-US" dirty="0" smtClean="0">
              <a:solidFill>
                <a:schemeClr val="bg1"/>
              </a:solidFill>
            </a:endParaRPr>
          </a:p>
        </p:txBody>
      </p:sp>
      <p:sp>
        <p:nvSpPr>
          <p:cNvPr id="10" name="TextBox 9"/>
          <p:cNvSpPr txBox="1"/>
          <p:nvPr/>
        </p:nvSpPr>
        <p:spPr>
          <a:xfrm>
            <a:off x="7443495" y="1581665"/>
            <a:ext cx="1568699" cy="486032"/>
          </a:xfrm>
          <a:prstGeom prst="rect">
            <a:avLst/>
          </a:prstGeom>
          <a:solidFill>
            <a:schemeClr val="tx1"/>
          </a:solidFill>
        </p:spPr>
        <p:txBody>
          <a:bodyPr wrap="square" lIns="0" tIns="0" rIns="0" bIns="0" rtlCol="0" anchor="ctr">
            <a:noAutofit/>
          </a:bodyPr>
          <a:lstStyle/>
          <a:p>
            <a:pPr algn="ctr">
              <a:lnSpc>
                <a:spcPct val="110000"/>
              </a:lnSpc>
            </a:pPr>
            <a:r>
              <a:rPr lang="ko-KR" altLang="en-US" dirty="0" err="1" smtClean="0">
                <a:solidFill>
                  <a:schemeClr val="bg1"/>
                </a:solidFill>
              </a:rPr>
              <a:t>손실함수</a:t>
            </a:r>
            <a:r>
              <a:rPr lang="ko-KR" altLang="en-US" dirty="0" smtClean="0">
                <a:solidFill>
                  <a:schemeClr val="bg1"/>
                </a:solidFill>
              </a:rPr>
              <a:t> 규제</a:t>
            </a:r>
          </a:p>
        </p:txBody>
      </p:sp>
      <p:sp>
        <p:nvSpPr>
          <p:cNvPr id="11" name="TextBox 10"/>
          <p:cNvSpPr txBox="1"/>
          <p:nvPr/>
        </p:nvSpPr>
        <p:spPr>
          <a:xfrm>
            <a:off x="10084867" y="1581665"/>
            <a:ext cx="1942376" cy="486032"/>
          </a:xfrm>
          <a:prstGeom prst="rect">
            <a:avLst/>
          </a:prstGeom>
          <a:solidFill>
            <a:schemeClr val="tx1"/>
          </a:solidFill>
        </p:spPr>
        <p:txBody>
          <a:bodyPr wrap="square" lIns="0" tIns="0" rIns="0" bIns="0" rtlCol="0" anchor="ctr">
            <a:noAutofit/>
          </a:bodyPr>
          <a:lstStyle/>
          <a:p>
            <a:pPr algn="ctr">
              <a:lnSpc>
                <a:spcPct val="110000"/>
              </a:lnSpc>
            </a:pPr>
            <a:r>
              <a:rPr lang="en-US" altLang="ko-KR" dirty="0" smtClean="0">
                <a:solidFill>
                  <a:schemeClr val="bg1"/>
                </a:solidFill>
              </a:rPr>
              <a:t>Feature histogram</a:t>
            </a:r>
            <a:endParaRPr lang="ko-KR" altLang="en-US" dirty="0" smtClean="0">
              <a:solidFill>
                <a:schemeClr val="bg1"/>
              </a:solidFill>
            </a:endParaRPr>
          </a:p>
        </p:txBody>
      </p:sp>
      <p:sp>
        <p:nvSpPr>
          <p:cNvPr id="12" name="TextBox 11"/>
          <p:cNvSpPr txBox="1"/>
          <p:nvPr/>
        </p:nvSpPr>
        <p:spPr>
          <a:xfrm>
            <a:off x="484278" y="4311936"/>
            <a:ext cx="9921866" cy="774357"/>
          </a:xfrm>
          <a:prstGeom prst="rect">
            <a:avLst/>
          </a:prstGeom>
          <a:noFill/>
        </p:spPr>
        <p:txBody>
          <a:bodyPr wrap="square" lIns="0" tIns="0" rIns="0" bIns="0" rtlCol="0">
            <a:noAutofit/>
          </a:bodyPr>
          <a:lstStyle/>
          <a:p>
            <a:pPr marL="285750" indent="-285750">
              <a:lnSpc>
                <a:spcPct val="150000"/>
              </a:lnSpc>
              <a:buFont typeface="Arial" panose="020B0604020202020204" pitchFamily="34" charset="0"/>
              <a:buChar char="•"/>
            </a:pPr>
            <a:r>
              <a:rPr lang="ko-KR" altLang="en-US" dirty="0" smtClean="0"/>
              <a:t>너무 많은 </a:t>
            </a:r>
            <a:r>
              <a:rPr lang="ko-KR" altLang="en-US" dirty="0" err="1" smtClean="0"/>
              <a:t>하이퍼</a:t>
            </a:r>
            <a:r>
              <a:rPr lang="ko-KR" altLang="en-US" dirty="0" smtClean="0"/>
              <a:t> 파라미터들을 튜닝하려는 것은 오히려 </a:t>
            </a:r>
            <a:r>
              <a:rPr lang="ko-KR" altLang="en-US" dirty="0" err="1" smtClean="0"/>
              <a:t>최적값을</a:t>
            </a:r>
            <a:r>
              <a:rPr lang="ko-KR" altLang="en-US" dirty="0" smtClean="0"/>
              <a:t> 찾는데 방해가 될 수 있음</a:t>
            </a:r>
            <a:r>
              <a:rPr lang="en-US" altLang="ko-KR" dirty="0" smtClean="0"/>
              <a:t>. </a:t>
            </a:r>
          </a:p>
          <a:p>
            <a:pPr marL="285750" indent="-285750">
              <a:lnSpc>
                <a:spcPct val="150000"/>
              </a:lnSpc>
              <a:buFont typeface="Arial" panose="020B0604020202020204" pitchFamily="34" charset="0"/>
              <a:buChar char="•"/>
            </a:pPr>
            <a:r>
              <a:rPr lang="ko-KR" altLang="en-US" dirty="0" smtClean="0"/>
              <a:t>적당한 수준의 </a:t>
            </a:r>
            <a:r>
              <a:rPr lang="ko-KR" altLang="en-US" dirty="0" err="1" smtClean="0"/>
              <a:t>하이퍼</a:t>
            </a:r>
            <a:r>
              <a:rPr lang="ko-KR" altLang="en-US" dirty="0" smtClean="0"/>
              <a:t> </a:t>
            </a:r>
            <a:r>
              <a:rPr lang="ko-KR" altLang="en-US" dirty="0" err="1" smtClean="0"/>
              <a:t>파라미터</a:t>
            </a:r>
            <a:r>
              <a:rPr lang="ko-KR" altLang="en-US" dirty="0" smtClean="0"/>
              <a:t> 개수 설정 필요</a:t>
            </a:r>
          </a:p>
        </p:txBody>
      </p:sp>
    </p:spTree>
    <p:extLst>
      <p:ext uri="{BB962C8B-B14F-4D97-AF65-F5344CB8AC3E}">
        <p14:creationId xmlns:p14="http://schemas.microsoft.com/office/powerpoint/2010/main" val="1589263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Bayesian Optimization</a:t>
            </a:r>
            <a:r>
              <a:rPr lang="ko-KR" altLang="en-US" dirty="0"/>
              <a:t> </a:t>
            </a:r>
            <a:r>
              <a:rPr lang="en-US" altLang="ko-KR" dirty="0" err="1" smtClean="0"/>
              <a:t>LightGBM</a:t>
            </a:r>
            <a:r>
              <a:rPr lang="en-US" altLang="ko-KR" dirty="0" smtClean="0"/>
              <a:t> </a:t>
            </a:r>
            <a:r>
              <a:rPr lang="ko-KR" altLang="en-US" dirty="0" err="1" smtClean="0"/>
              <a:t>하이퍼</a:t>
            </a:r>
            <a:r>
              <a:rPr lang="ko-KR" altLang="en-US" dirty="0" smtClean="0"/>
              <a:t> </a:t>
            </a:r>
            <a:r>
              <a:rPr lang="ko-KR" altLang="en-US" dirty="0" err="1" smtClean="0"/>
              <a:t>파라미터</a:t>
            </a:r>
            <a:r>
              <a:rPr lang="ko-KR" altLang="en-US" dirty="0" smtClean="0"/>
              <a:t> 튜닝</a:t>
            </a:r>
            <a:endParaRPr lang="ko-KR" altLang="en-US" dirty="0"/>
          </a:p>
        </p:txBody>
      </p:sp>
      <p:sp>
        <p:nvSpPr>
          <p:cNvPr id="4" name="TextBox 3"/>
          <p:cNvSpPr txBox="1"/>
          <p:nvPr/>
        </p:nvSpPr>
        <p:spPr>
          <a:xfrm>
            <a:off x="403655" y="1180289"/>
            <a:ext cx="4917987" cy="345989"/>
          </a:xfrm>
          <a:prstGeom prst="rect">
            <a:avLst/>
          </a:prstGeom>
          <a:noFill/>
        </p:spPr>
        <p:txBody>
          <a:bodyPr wrap="square" lIns="0" tIns="0" rIns="0" bIns="0" rtlCol="0">
            <a:noAutofit/>
          </a:bodyPr>
          <a:lstStyle/>
          <a:p>
            <a:pPr algn="ctr">
              <a:lnSpc>
                <a:spcPct val="110000"/>
              </a:lnSpc>
            </a:pPr>
            <a:r>
              <a:rPr lang="ko-KR" altLang="en-US" dirty="0" smtClean="0"/>
              <a:t>함수 입력 인자의 범위 설정 및 함수 선언</a:t>
            </a:r>
          </a:p>
        </p:txBody>
      </p:sp>
      <p:sp>
        <p:nvSpPr>
          <p:cNvPr id="5" name="직사각형 4"/>
          <p:cNvSpPr/>
          <p:nvPr/>
        </p:nvSpPr>
        <p:spPr>
          <a:xfrm>
            <a:off x="609600" y="3402229"/>
            <a:ext cx="5923006" cy="3231654"/>
          </a:xfrm>
          <a:prstGeom prst="rect">
            <a:avLst/>
          </a:prstGeom>
        </p:spPr>
        <p:txBody>
          <a:bodyPr wrap="square">
            <a:spAutoFit/>
          </a:bodyPr>
          <a:lstStyle/>
          <a:p>
            <a:r>
              <a:rPr lang="ko-KR" altLang="en-US" sz="1200" dirty="0" err="1"/>
              <a:t>def</a:t>
            </a:r>
            <a:r>
              <a:rPr lang="ko-KR" altLang="en-US" sz="1200" dirty="0"/>
              <a:t> </a:t>
            </a:r>
            <a:r>
              <a:rPr lang="ko-KR" altLang="en-US" sz="1200" dirty="0" err="1"/>
              <a:t>lgb_roc_eval</a:t>
            </a:r>
            <a:r>
              <a:rPr lang="ko-KR" altLang="en-US" sz="1200" dirty="0"/>
              <a:t>(</a:t>
            </a:r>
            <a:r>
              <a:rPr lang="ko-KR" altLang="en-US" sz="1200" dirty="0" err="1"/>
              <a:t>max_depth</a:t>
            </a:r>
            <a:r>
              <a:rPr lang="ko-KR" altLang="en-US" sz="1200" dirty="0"/>
              <a:t>, </a:t>
            </a:r>
            <a:r>
              <a:rPr lang="ko-KR" altLang="en-US" sz="1200" dirty="0" err="1"/>
              <a:t>num_leaves</a:t>
            </a:r>
            <a:r>
              <a:rPr lang="ko-KR" altLang="en-US" sz="1200" dirty="0"/>
              <a:t>, </a:t>
            </a:r>
            <a:r>
              <a:rPr lang="ko-KR" altLang="en-US" sz="1200" dirty="0" err="1"/>
              <a:t>min_child_samples</a:t>
            </a:r>
            <a:r>
              <a:rPr lang="ko-KR" altLang="en-US" sz="1200" dirty="0"/>
              <a:t>, </a:t>
            </a:r>
            <a:r>
              <a:rPr lang="ko-KR" altLang="en-US" sz="1200" dirty="0" err="1"/>
              <a:t>min_child_weight</a:t>
            </a:r>
            <a:r>
              <a:rPr lang="ko-KR" altLang="en-US" sz="1200" dirty="0"/>
              <a:t>, </a:t>
            </a:r>
            <a:r>
              <a:rPr lang="ko-KR" altLang="en-US" sz="1200" dirty="0" err="1" smtClean="0"/>
              <a:t>subsample</a:t>
            </a:r>
            <a:r>
              <a:rPr lang="ko-KR" altLang="en-US" sz="1200" dirty="0" smtClean="0"/>
              <a:t>, </a:t>
            </a:r>
            <a:r>
              <a:rPr lang="ko-KR" altLang="en-US" sz="1200" dirty="0" err="1" smtClean="0"/>
              <a:t>colsample_bytree,max_bin</a:t>
            </a:r>
            <a:r>
              <a:rPr lang="ko-KR" altLang="en-US" sz="1200" dirty="0"/>
              <a:t>, </a:t>
            </a:r>
            <a:r>
              <a:rPr lang="ko-KR" altLang="en-US" sz="1200" dirty="0" err="1"/>
              <a:t>reg_lambda</a:t>
            </a:r>
            <a:r>
              <a:rPr lang="ko-KR" altLang="en-US" sz="1200" dirty="0"/>
              <a:t>, </a:t>
            </a:r>
            <a:r>
              <a:rPr lang="ko-KR" altLang="en-US" sz="1200" dirty="0" err="1"/>
              <a:t>reg_alpha</a:t>
            </a:r>
            <a:r>
              <a:rPr lang="ko-KR" altLang="en-US" sz="1200" dirty="0"/>
              <a:t>):</a:t>
            </a:r>
          </a:p>
          <a:p>
            <a:r>
              <a:rPr lang="ko-KR" altLang="en-US" sz="1200" dirty="0"/>
              <a:t>    </a:t>
            </a:r>
            <a:r>
              <a:rPr lang="ko-KR" altLang="en-US" sz="1200" dirty="0" err="1"/>
              <a:t>params</a:t>
            </a:r>
            <a:r>
              <a:rPr lang="ko-KR" altLang="en-US" sz="1200" dirty="0"/>
              <a:t> = {</a:t>
            </a:r>
          </a:p>
          <a:p>
            <a:r>
              <a:rPr lang="ko-KR" altLang="en-US" sz="1200" dirty="0"/>
              <a:t>        "n_estimators":500, "learning_rate":0.02,</a:t>
            </a:r>
          </a:p>
          <a:p>
            <a:r>
              <a:rPr lang="ko-KR" altLang="en-US" sz="1200" dirty="0"/>
              <a:t>        '</a:t>
            </a:r>
            <a:r>
              <a:rPr lang="ko-KR" altLang="en-US" sz="1200" dirty="0" err="1"/>
              <a:t>max_depth</a:t>
            </a:r>
            <a:r>
              <a:rPr lang="ko-KR" altLang="en-US" sz="1200" dirty="0"/>
              <a:t>': </a:t>
            </a:r>
            <a:r>
              <a:rPr lang="ko-KR" altLang="en-US" sz="1200" dirty="0" err="1"/>
              <a:t>int</a:t>
            </a:r>
            <a:r>
              <a:rPr lang="ko-KR" altLang="en-US" sz="1200" dirty="0"/>
              <a:t>(</a:t>
            </a:r>
            <a:r>
              <a:rPr lang="ko-KR" altLang="en-US" sz="1200" dirty="0" err="1"/>
              <a:t>round</a:t>
            </a:r>
            <a:r>
              <a:rPr lang="ko-KR" altLang="en-US" sz="1200" dirty="0"/>
              <a:t>(</a:t>
            </a:r>
            <a:r>
              <a:rPr lang="ko-KR" altLang="en-US" sz="1200" dirty="0" err="1"/>
              <a:t>max_depth</a:t>
            </a:r>
            <a:r>
              <a:rPr lang="ko-KR" altLang="en-US" sz="1200" dirty="0"/>
              <a:t>)), </a:t>
            </a:r>
          </a:p>
          <a:p>
            <a:r>
              <a:rPr lang="ko-KR" altLang="en-US" sz="1200" dirty="0"/>
              <a:t>        '</a:t>
            </a:r>
            <a:r>
              <a:rPr lang="ko-KR" altLang="en-US" sz="1200" dirty="0" err="1"/>
              <a:t>num_leaves</a:t>
            </a:r>
            <a:r>
              <a:rPr lang="ko-KR" altLang="en-US" sz="1200" dirty="0"/>
              <a:t>': </a:t>
            </a:r>
            <a:r>
              <a:rPr lang="ko-KR" altLang="en-US" sz="1200" dirty="0" err="1"/>
              <a:t>int</a:t>
            </a:r>
            <a:r>
              <a:rPr lang="ko-KR" altLang="en-US" sz="1200" dirty="0"/>
              <a:t>(</a:t>
            </a:r>
            <a:r>
              <a:rPr lang="ko-KR" altLang="en-US" sz="1200" dirty="0" err="1"/>
              <a:t>round</a:t>
            </a:r>
            <a:r>
              <a:rPr lang="ko-KR" altLang="en-US" sz="1200" dirty="0"/>
              <a:t>(</a:t>
            </a:r>
            <a:r>
              <a:rPr lang="ko-KR" altLang="en-US" sz="1200" dirty="0" err="1"/>
              <a:t>num_leaves</a:t>
            </a:r>
            <a:r>
              <a:rPr lang="ko-KR" altLang="en-US" sz="1200" dirty="0"/>
              <a:t>)), </a:t>
            </a:r>
          </a:p>
          <a:p>
            <a:r>
              <a:rPr lang="ko-KR" altLang="en-US" sz="1200" dirty="0"/>
              <a:t>        '</a:t>
            </a:r>
            <a:r>
              <a:rPr lang="ko-KR" altLang="en-US" sz="1200" dirty="0" err="1"/>
              <a:t>min_child_samples</a:t>
            </a:r>
            <a:r>
              <a:rPr lang="ko-KR" altLang="en-US" sz="1200" dirty="0"/>
              <a:t>': </a:t>
            </a:r>
            <a:r>
              <a:rPr lang="ko-KR" altLang="en-US" sz="1200" dirty="0" err="1"/>
              <a:t>int</a:t>
            </a:r>
            <a:r>
              <a:rPr lang="ko-KR" altLang="en-US" sz="1200" dirty="0"/>
              <a:t>(</a:t>
            </a:r>
            <a:r>
              <a:rPr lang="ko-KR" altLang="en-US" sz="1200" dirty="0" err="1"/>
              <a:t>round</a:t>
            </a:r>
            <a:r>
              <a:rPr lang="ko-KR" altLang="en-US" sz="1200" dirty="0"/>
              <a:t>(</a:t>
            </a:r>
            <a:r>
              <a:rPr lang="ko-KR" altLang="en-US" sz="1200" dirty="0" err="1"/>
              <a:t>min_child_samples</a:t>
            </a:r>
            <a:r>
              <a:rPr lang="ko-KR" altLang="en-US" sz="1200" dirty="0" smtClean="0"/>
              <a:t>)),</a:t>
            </a:r>
            <a:endParaRPr lang="en-US" altLang="ko-KR" sz="1200" dirty="0" smtClean="0"/>
          </a:p>
          <a:p>
            <a:r>
              <a:rPr lang="en-US" altLang="ko-KR" sz="1200" dirty="0"/>
              <a:t> </a:t>
            </a:r>
            <a:r>
              <a:rPr lang="en-US" altLang="ko-KR" sz="1200" dirty="0" smtClean="0"/>
              <a:t>        …….</a:t>
            </a:r>
            <a:endParaRPr lang="ko-KR" altLang="en-US" sz="1200" dirty="0"/>
          </a:p>
          <a:p>
            <a:r>
              <a:rPr lang="ko-KR" altLang="en-US" sz="1200" dirty="0" smtClean="0"/>
              <a:t>    }</a:t>
            </a:r>
            <a:endParaRPr lang="ko-KR" altLang="en-US" sz="1200" dirty="0"/>
          </a:p>
          <a:p>
            <a:r>
              <a:rPr lang="ko-KR" altLang="en-US" sz="1200" dirty="0"/>
              <a:t>    </a:t>
            </a:r>
            <a:r>
              <a:rPr lang="ko-KR" altLang="en-US" sz="1200" dirty="0" err="1"/>
              <a:t>lgb_model</a:t>
            </a:r>
            <a:r>
              <a:rPr lang="ko-KR" altLang="en-US" sz="1200" dirty="0"/>
              <a:t> = </a:t>
            </a:r>
            <a:r>
              <a:rPr lang="ko-KR" altLang="en-US" sz="1200" dirty="0" err="1"/>
              <a:t>LGBMClassifier</a:t>
            </a:r>
            <a:r>
              <a:rPr lang="ko-KR" altLang="en-US" sz="1200" dirty="0"/>
              <a:t>(**</a:t>
            </a:r>
            <a:r>
              <a:rPr lang="ko-KR" altLang="en-US" sz="1200" dirty="0" err="1"/>
              <a:t>params</a:t>
            </a:r>
            <a:r>
              <a:rPr lang="ko-KR" altLang="en-US" sz="1200" dirty="0"/>
              <a:t>)</a:t>
            </a:r>
          </a:p>
          <a:p>
            <a:r>
              <a:rPr lang="ko-KR" altLang="en-US" sz="1200" dirty="0"/>
              <a:t>    </a:t>
            </a:r>
            <a:r>
              <a:rPr lang="ko-KR" altLang="en-US" sz="1200" dirty="0" err="1"/>
              <a:t>lgb_model.fit</a:t>
            </a:r>
            <a:r>
              <a:rPr lang="ko-KR" altLang="en-US" sz="1200" dirty="0"/>
              <a:t>(</a:t>
            </a:r>
            <a:r>
              <a:rPr lang="ko-KR" altLang="en-US" sz="1200" dirty="0" err="1"/>
              <a:t>train_x</a:t>
            </a:r>
            <a:r>
              <a:rPr lang="ko-KR" altLang="en-US" sz="1200" dirty="0"/>
              <a:t>, </a:t>
            </a:r>
            <a:r>
              <a:rPr lang="ko-KR" altLang="en-US" sz="1200" dirty="0" err="1"/>
              <a:t>train_y</a:t>
            </a:r>
            <a:r>
              <a:rPr lang="ko-KR" altLang="en-US" sz="1200" dirty="0"/>
              <a:t>, </a:t>
            </a:r>
            <a:r>
              <a:rPr lang="ko-KR" altLang="en-US" sz="1200" dirty="0" err="1"/>
              <a:t>eval_set</a:t>
            </a:r>
            <a:r>
              <a:rPr lang="ko-KR" altLang="en-US" sz="1200" dirty="0"/>
              <a:t>=[(</a:t>
            </a:r>
            <a:r>
              <a:rPr lang="ko-KR" altLang="en-US" sz="1200" dirty="0" err="1"/>
              <a:t>train_x</a:t>
            </a:r>
            <a:r>
              <a:rPr lang="ko-KR" altLang="en-US" sz="1200" dirty="0"/>
              <a:t>, </a:t>
            </a:r>
            <a:r>
              <a:rPr lang="ko-KR" altLang="en-US" sz="1200" dirty="0" err="1"/>
              <a:t>train_y</a:t>
            </a:r>
            <a:r>
              <a:rPr lang="ko-KR" altLang="en-US" sz="1200" dirty="0"/>
              <a:t>), (</a:t>
            </a:r>
            <a:r>
              <a:rPr lang="ko-KR" altLang="en-US" sz="1200" dirty="0" err="1"/>
              <a:t>valid_x</a:t>
            </a:r>
            <a:r>
              <a:rPr lang="ko-KR" altLang="en-US" sz="1200" dirty="0"/>
              <a:t>, </a:t>
            </a:r>
            <a:r>
              <a:rPr lang="ko-KR" altLang="en-US" sz="1200" dirty="0" err="1"/>
              <a:t>valid_y</a:t>
            </a:r>
            <a:r>
              <a:rPr lang="ko-KR" altLang="en-US" sz="1200" dirty="0"/>
              <a:t>)], </a:t>
            </a:r>
            <a:r>
              <a:rPr lang="ko-KR" altLang="en-US" sz="1200" dirty="0" err="1"/>
              <a:t>eval_metric</a:t>
            </a:r>
            <a:r>
              <a:rPr lang="ko-KR" altLang="en-US" sz="1200" dirty="0"/>
              <a:t>= '</a:t>
            </a:r>
            <a:r>
              <a:rPr lang="ko-KR" altLang="en-US" sz="1200" dirty="0" err="1"/>
              <a:t>auc</a:t>
            </a:r>
            <a:r>
              <a:rPr lang="ko-KR" altLang="en-US" sz="1200" dirty="0"/>
              <a:t>', </a:t>
            </a:r>
            <a:r>
              <a:rPr lang="ko-KR" altLang="en-US" sz="1200" dirty="0" err="1"/>
              <a:t>verbose</a:t>
            </a:r>
            <a:r>
              <a:rPr lang="ko-KR" altLang="en-US" sz="1200" dirty="0"/>
              <a:t>= 100, </a:t>
            </a:r>
          </a:p>
          <a:p>
            <a:r>
              <a:rPr lang="ko-KR" altLang="en-US" sz="1200" dirty="0"/>
              <a:t>                </a:t>
            </a:r>
            <a:r>
              <a:rPr lang="ko-KR" altLang="en-US" sz="1200" dirty="0" err="1"/>
              <a:t>early_stopping_rounds</a:t>
            </a:r>
            <a:r>
              <a:rPr lang="ko-KR" altLang="en-US" sz="1200" dirty="0"/>
              <a:t>= 100)</a:t>
            </a:r>
          </a:p>
          <a:p>
            <a:r>
              <a:rPr lang="ko-KR" altLang="en-US" sz="1200" dirty="0"/>
              <a:t>    </a:t>
            </a:r>
            <a:r>
              <a:rPr lang="ko-KR" altLang="en-US" sz="1200" dirty="0" err="1"/>
              <a:t>valid_proba</a:t>
            </a:r>
            <a:r>
              <a:rPr lang="ko-KR" altLang="en-US" sz="1200" dirty="0"/>
              <a:t> = </a:t>
            </a:r>
            <a:r>
              <a:rPr lang="ko-KR" altLang="en-US" sz="1200" dirty="0" err="1"/>
              <a:t>lgb_model.predict_proba</a:t>
            </a:r>
            <a:r>
              <a:rPr lang="ko-KR" altLang="en-US" sz="1200" dirty="0"/>
              <a:t>(</a:t>
            </a:r>
            <a:r>
              <a:rPr lang="ko-KR" altLang="en-US" sz="1200" dirty="0" err="1"/>
              <a:t>valid_x</a:t>
            </a:r>
            <a:r>
              <a:rPr lang="ko-KR" altLang="en-US" sz="1200" dirty="0"/>
              <a:t>)[:, 1]</a:t>
            </a:r>
          </a:p>
          <a:p>
            <a:r>
              <a:rPr lang="ko-KR" altLang="en-US" sz="1200" dirty="0"/>
              <a:t>    </a:t>
            </a:r>
            <a:r>
              <a:rPr lang="ko-KR" altLang="en-US" sz="1200" dirty="0" err="1"/>
              <a:t>roc_auc</a:t>
            </a:r>
            <a:r>
              <a:rPr lang="ko-KR" altLang="en-US" sz="1200" dirty="0"/>
              <a:t> = </a:t>
            </a:r>
            <a:r>
              <a:rPr lang="ko-KR" altLang="en-US" sz="1200" dirty="0" err="1"/>
              <a:t>roc_auc_score</a:t>
            </a:r>
            <a:r>
              <a:rPr lang="ko-KR" altLang="en-US" sz="1200" dirty="0"/>
              <a:t>(</a:t>
            </a:r>
            <a:r>
              <a:rPr lang="ko-KR" altLang="en-US" sz="1200" dirty="0" err="1"/>
              <a:t>valid_y</a:t>
            </a:r>
            <a:r>
              <a:rPr lang="ko-KR" altLang="en-US" sz="1200" dirty="0"/>
              <a:t>, </a:t>
            </a:r>
            <a:r>
              <a:rPr lang="ko-KR" altLang="en-US" sz="1200" dirty="0" err="1"/>
              <a:t>valid_proba</a:t>
            </a:r>
            <a:r>
              <a:rPr lang="ko-KR" altLang="en-US" sz="1200" dirty="0"/>
              <a:t>)</a:t>
            </a:r>
          </a:p>
          <a:p>
            <a:r>
              <a:rPr lang="ko-KR" altLang="en-US" sz="1200" dirty="0"/>
              <a:t>    </a:t>
            </a:r>
          </a:p>
          <a:p>
            <a:r>
              <a:rPr lang="ko-KR" altLang="en-US" sz="1200" dirty="0"/>
              <a:t>    </a:t>
            </a:r>
            <a:r>
              <a:rPr lang="ko-KR" altLang="en-US" sz="1200" dirty="0" err="1"/>
              <a:t>return</a:t>
            </a:r>
            <a:r>
              <a:rPr lang="ko-KR" altLang="en-US" sz="1200" dirty="0"/>
              <a:t> </a:t>
            </a:r>
            <a:r>
              <a:rPr lang="ko-KR" altLang="en-US" sz="1200" dirty="0" err="1"/>
              <a:t>roc_auc</a:t>
            </a:r>
            <a:r>
              <a:rPr lang="ko-KR" altLang="en-US" sz="1200" dirty="0"/>
              <a:t> </a:t>
            </a:r>
          </a:p>
        </p:txBody>
      </p:sp>
      <p:sp>
        <p:nvSpPr>
          <p:cNvPr id="6" name="TextBox 5"/>
          <p:cNvSpPr txBox="1"/>
          <p:nvPr/>
        </p:nvSpPr>
        <p:spPr>
          <a:xfrm>
            <a:off x="6623223" y="1174329"/>
            <a:ext cx="5000370" cy="345989"/>
          </a:xfrm>
          <a:prstGeom prst="rect">
            <a:avLst/>
          </a:prstGeom>
          <a:noFill/>
        </p:spPr>
        <p:txBody>
          <a:bodyPr wrap="square" lIns="0" tIns="0" rIns="0" bIns="0" rtlCol="0">
            <a:noAutofit/>
          </a:bodyPr>
          <a:lstStyle/>
          <a:p>
            <a:pPr>
              <a:lnSpc>
                <a:spcPct val="110000"/>
              </a:lnSpc>
            </a:pPr>
            <a:r>
              <a:rPr lang="en-US" altLang="ko-KR" sz="1600" dirty="0" err="1" smtClean="0"/>
              <a:t>BayesianOptimization</a:t>
            </a:r>
            <a:r>
              <a:rPr lang="en-US" altLang="ko-KR" sz="1600" dirty="0" smtClean="0"/>
              <a:t> </a:t>
            </a:r>
            <a:r>
              <a:rPr lang="ko-KR" altLang="en-US" sz="1600" dirty="0" smtClean="0"/>
              <a:t>객체 생성 및 최대값 유추 </a:t>
            </a:r>
            <a:r>
              <a:rPr lang="en-US" altLang="ko-KR" sz="1600" dirty="0" smtClean="0"/>
              <a:t>iteration</a:t>
            </a:r>
            <a:endParaRPr lang="ko-KR" altLang="en-US" sz="1600" dirty="0" smtClean="0"/>
          </a:p>
        </p:txBody>
      </p:sp>
      <p:sp>
        <p:nvSpPr>
          <p:cNvPr id="7" name="직사각형 6"/>
          <p:cNvSpPr/>
          <p:nvPr/>
        </p:nvSpPr>
        <p:spPr>
          <a:xfrm>
            <a:off x="609600" y="1991145"/>
            <a:ext cx="5255741" cy="1015663"/>
          </a:xfrm>
          <a:prstGeom prst="rect">
            <a:avLst/>
          </a:prstGeom>
        </p:spPr>
        <p:txBody>
          <a:bodyPr wrap="square">
            <a:spAutoFit/>
          </a:bodyPr>
          <a:lstStyle/>
          <a:p>
            <a:r>
              <a:rPr lang="ko-KR" altLang="en-US" sz="1200" dirty="0" err="1"/>
              <a:t>bayesian_params</a:t>
            </a:r>
            <a:r>
              <a:rPr lang="ko-KR" altLang="en-US" sz="1200" dirty="0"/>
              <a:t> = {</a:t>
            </a:r>
          </a:p>
          <a:p>
            <a:r>
              <a:rPr lang="ko-KR" altLang="en-US" sz="1200" dirty="0"/>
              <a:t>    '</a:t>
            </a:r>
            <a:r>
              <a:rPr lang="ko-KR" altLang="en-US" sz="1200" dirty="0" err="1"/>
              <a:t>max_depth</a:t>
            </a:r>
            <a:r>
              <a:rPr lang="ko-KR" altLang="en-US" sz="1200" dirty="0"/>
              <a:t>': (6, 16), </a:t>
            </a:r>
            <a:r>
              <a:rPr lang="ko-KR" altLang="en-US" sz="1200" dirty="0" smtClean="0"/>
              <a:t>  </a:t>
            </a:r>
            <a:r>
              <a:rPr lang="ko-KR" altLang="en-US" sz="1200" dirty="0"/>
              <a:t>'</a:t>
            </a:r>
            <a:r>
              <a:rPr lang="ko-KR" altLang="en-US" sz="1200" dirty="0" err="1"/>
              <a:t>num_leaves</a:t>
            </a:r>
            <a:r>
              <a:rPr lang="ko-KR" altLang="en-US" sz="1200" dirty="0"/>
              <a:t>': (24, 64), </a:t>
            </a:r>
            <a:r>
              <a:rPr lang="ko-KR" altLang="en-US" sz="1200" dirty="0" smtClean="0"/>
              <a:t> '</a:t>
            </a:r>
            <a:r>
              <a:rPr lang="ko-KR" altLang="en-US" sz="1200" dirty="0" err="1" smtClean="0"/>
              <a:t>min_child_samples</a:t>
            </a:r>
            <a:r>
              <a:rPr lang="ko-KR" altLang="en-US" sz="1200" dirty="0"/>
              <a:t>': (10, 200), </a:t>
            </a:r>
          </a:p>
          <a:p>
            <a:r>
              <a:rPr lang="ko-KR" altLang="en-US" sz="1200" dirty="0"/>
              <a:t>    '</a:t>
            </a:r>
            <a:r>
              <a:rPr lang="ko-KR" altLang="en-US" sz="1200" dirty="0" err="1"/>
              <a:t>min_child_weight</a:t>
            </a:r>
            <a:r>
              <a:rPr lang="ko-KR" altLang="en-US" sz="1200" dirty="0"/>
              <a:t>':(1, 50</a:t>
            </a:r>
            <a:r>
              <a:rPr lang="ko-KR" altLang="en-US" sz="1200" dirty="0" smtClean="0"/>
              <a:t>), '</a:t>
            </a:r>
            <a:r>
              <a:rPr lang="ko-KR" altLang="en-US" sz="1200" dirty="0" err="1" smtClean="0"/>
              <a:t>subsample</a:t>
            </a:r>
            <a:r>
              <a:rPr lang="ko-KR" altLang="en-US" sz="1200" dirty="0" smtClean="0"/>
              <a:t>':(0.5, 1.0), '</a:t>
            </a:r>
            <a:r>
              <a:rPr lang="ko-KR" altLang="en-US" sz="1200" dirty="0" err="1" smtClean="0"/>
              <a:t>colsample_bytree</a:t>
            </a:r>
            <a:r>
              <a:rPr lang="ko-KR" altLang="en-US" sz="1200" dirty="0"/>
              <a:t>': (0.5, 1.0),</a:t>
            </a:r>
          </a:p>
          <a:p>
            <a:r>
              <a:rPr lang="ko-KR" altLang="en-US" sz="1200" dirty="0"/>
              <a:t>    '</a:t>
            </a:r>
            <a:r>
              <a:rPr lang="ko-KR" altLang="en-US" sz="1200" dirty="0" err="1"/>
              <a:t>max_bin</a:t>
            </a:r>
            <a:r>
              <a:rPr lang="ko-KR" altLang="en-US" sz="1200" dirty="0"/>
              <a:t>':(10, 500</a:t>
            </a:r>
            <a:r>
              <a:rPr lang="ko-KR" altLang="en-US" sz="1200" dirty="0" smtClean="0"/>
              <a:t>),  </a:t>
            </a:r>
            <a:r>
              <a:rPr lang="ko-KR" altLang="en-US" sz="1200" dirty="0"/>
              <a:t>'</a:t>
            </a:r>
            <a:r>
              <a:rPr lang="ko-KR" altLang="en-US" sz="1200" dirty="0" err="1"/>
              <a:t>reg_lambda</a:t>
            </a:r>
            <a:r>
              <a:rPr lang="ko-KR" altLang="en-US" sz="1200" dirty="0"/>
              <a:t>':(0.001, 10</a:t>
            </a:r>
            <a:r>
              <a:rPr lang="ko-KR" altLang="en-US" sz="1200" dirty="0" smtClean="0"/>
              <a:t>), '</a:t>
            </a:r>
            <a:r>
              <a:rPr lang="ko-KR" altLang="en-US" sz="1200" dirty="0" err="1" smtClean="0"/>
              <a:t>reg_alpha</a:t>
            </a:r>
            <a:r>
              <a:rPr lang="ko-KR" altLang="en-US" sz="1200" dirty="0"/>
              <a:t>': (0.001, 1) </a:t>
            </a:r>
          </a:p>
          <a:p>
            <a:r>
              <a:rPr lang="ko-KR" altLang="en-US" sz="1200" dirty="0"/>
              <a:t>}</a:t>
            </a:r>
          </a:p>
        </p:txBody>
      </p:sp>
      <p:sp>
        <p:nvSpPr>
          <p:cNvPr id="8" name="직사각형 7"/>
          <p:cNvSpPr/>
          <p:nvPr/>
        </p:nvSpPr>
        <p:spPr>
          <a:xfrm>
            <a:off x="609600" y="1655805"/>
            <a:ext cx="3229232" cy="335340"/>
          </a:xfrm>
          <a:prstGeom prst="rect">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400" dirty="0" smtClean="0"/>
              <a:t>함수 입력 인자 범위 설정</a:t>
            </a:r>
            <a:r>
              <a:rPr lang="en-US" altLang="ko-KR" sz="1400" dirty="0" smtClean="0"/>
              <a:t>. </a:t>
            </a:r>
            <a:endParaRPr lang="ko-KR" altLang="en-US" sz="1400" dirty="0"/>
          </a:p>
        </p:txBody>
      </p:sp>
      <p:sp>
        <p:nvSpPr>
          <p:cNvPr id="9" name="직사각형 8"/>
          <p:cNvSpPr/>
          <p:nvPr/>
        </p:nvSpPr>
        <p:spPr>
          <a:xfrm>
            <a:off x="609600" y="3066889"/>
            <a:ext cx="3229232" cy="335340"/>
          </a:xfrm>
          <a:prstGeom prst="rect">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400" dirty="0" smtClean="0"/>
              <a:t>함수 선언</a:t>
            </a:r>
            <a:endParaRPr lang="ko-KR" altLang="en-US" sz="1400" dirty="0"/>
          </a:p>
        </p:txBody>
      </p:sp>
      <p:sp>
        <p:nvSpPr>
          <p:cNvPr id="10" name="직사각형 9"/>
          <p:cNvSpPr/>
          <p:nvPr/>
        </p:nvSpPr>
        <p:spPr>
          <a:xfrm>
            <a:off x="6623223" y="1991145"/>
            <a:ext cx="5440479" cy="646331"/>
          </a:xfrm>
          <a:prstGeom prst="rect">
            <a:avLst/>
          </a:prstGeom>
        </p:spPr>
        <p:txBody>
          <a:bodyPr wrap="square">
            <a:spAutoFit/>
          </a:bodyPr>
          <a:lstStyle/>
          <a:p>
            <a:pPr>
              <a:lnSpc>
                <a:spcPct val="150000"/>
              </a:lnSpc>
            </a:pPr>
            <a:r>
              <a:rPr lang="ko-KR" altLang="en-US" sz="1200" dirty="0" err="1"/>
              <a:t>lgbBO</a:t>
            </a:r>
            <a:r>
              <a:rPr lang="ko-KR" altLang="en-US" sz="1200" dirty="0"/>
              <a:t> = </a:t>
            </a:r>
            <a:r>
              <a:rPr lang="ko-KR" altLang="en-US" sz="1200" dirty="0" err="1"/>
              <a:t>BayesianOptimization</a:t>
            </a:r>
            <a:r>
              <a:rPr lang="ko-KR" altLang="en-US" sz="1200" dirty="0"/>
              <a:t>(</a:t>
            </a:r>
            <a:r>
              <a:rPr lang="ko-KR" altLang="en-US" sz="1200" dirty="0" err="1"/>
              <a:t>lgb_roc_eval,bayesian_params</a:t>
            </a:r>
            <a:r>
              <a:rPr lang="ko-KR" altLang="en-US" sz="1200" dirty="0"/>
              <a:t> , </a:t>
            </a:r>
            <a:r>
              <a:rPr lang="ko-KR" altLang="en-US" sz="1200" dirty="0" err="1"/>
              <a:t>random_state</a:t>
            </a:r>
            <a:r>
              <a:rPr lang="ko-KR" altLang="en-US" sz="1200" dirty="0"/>
              <a:t>=0)</a:t>
            </a:r>
          </a:p>
          <a:p>
            <a:pPr>
              <a:lnSpc>
                <a:spcPct val="150000"/>
              </a:lnSpc>
            </a:pPr>
            <a:r>
              <a:rPr lang="ko-KR" altLang="en-US" sz="1200" dirty="0" err="1" smtClean="0"/>
              <a:t>lgbBO.maximize</a:t>
            </a:r>
            <a:r>
              <a:rPr lang="ko-KR" altLang="en-US" sz="1200" dirty="0" smtClean="0"/>
              <a:t>(</a:t>
            </a:r>
            <a:r>
              <a:rPr lang="ko-KR" altLang="en-US" sz="1200" dirty="0" err="1" smtClean="0"/>
              <a:t>init_points</a:t>
            </a:r>
            <a:r>
              <a:rPr lang="ko-KR" altLang="en-US" sz="1200" dirty="0" smtClean="0"/>
              <a:t>=5</a:t>
            </a:r>
            <a:r>
              <a:rPr lang="ko-KR" altLang="en-US" sz="1200" dirty="0"/>
              <a:t>, </a:t>
            </a:r>
            <a:r>
              <a:rPr lang="ko-KR" altLang="en-US" sz="1200" dirty="0" err="1"/>
              <a:t>n_iter</a:t>
            </a:r>
            <a:r>
              <a:rPr lang="ko-KR" altLang="en-US" sz="1200" dirty="0"/>
              <a:t>=25)</a:t>
            </a:r>
          </a:p>
        </p:txBody>
      </p:sp>
    </p:spTree>
    <p:extLst>
      <p:ext uri="{BB962C8B-B14F-4D97-AF65-F5344CB8AC3E}">
        <p14:creationId xmlns:p14="http://schemas.microsoft.com/office/powerpoint/2010/main" val="2610951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Bayesian Optimization </a:t>
            </a:r>
            <a:r>
              <a:rPr lang="ko-KR" altLang="en-US" dirty="0" smtClean="0"/>
              <a:t>활용 시 유의 사항</a:t>
            </a:r>
            <a:endParaRPr lang="ko-KR" altLang="en-US" dirty="0"/>
          </a:p>
        </p:txBody>
      </p:sp>
      <p:sp>
        <p:nvSpPr>
          <p:cNvPr id="3" name="내용 개체 틀 2"/>
          <p:cNvSpPr>
            <a:spLocks noGrp="1"/>
          </p:cNvSpPr>
          <p:nvPr>
            <p:ph idx="1"/>
          </p:nvPr>
        </p:nvSpPr>
        <p:spPr/>
        <p:txBody>
          <a:bodyPr>
            <a:normAutofit/>
          </a:bodyPr>
          <a:lstStyle/>
          <a:p>
            <a:pPr>
              <a:lnSpc>
                <a:spcPct val="150000"/>
              </a:lnSpc>
            </a:pPr>
            <a:r>
              <a:rPr lang="en-US" altLang="ko-KR" sz="1800" dirty="0" smtClean="0"/>
              <a:t>Bayesian Optimization</a:t>
            </a:r>
            <a:r>
              <a:rPr lang="ko-KR" altLang="en-US" sz="1800" dirty="0"/>
              <a:t>은</a:t>
            </a:r>
            <a:r>
              <a:rPr lang="ko-KR" altLang="en-US" sz="1800" dirty="0" smtClean="0"/>
              <a:t> </a:t>
            </a:r>
            <a:r>
              <a:rPr lang="ko-KR" altLang="en-US" sz="1800" dirty="0"/>
              <a:t>대략적으로 향상된 </a:t>
            </a:r>
            <a:r>
              <a:rPr lang="ko-KR" altLang="en-US" sz="1800" dirty="0" err="1"/>
              <a:t>하이퍼</a:t>
            </a:r>
            <a:r>
              <a:rPr lang="ko-KR" altLang="en-US" sz="1800" dirty="0"/>
              <a:t> </a:t>
            </a:r>
            <a:r>
              <a:rPr lang="ko-KR" altLang="en-US" sz="1800" dirty="0" err="1"/>
              <a:t>파라미터를</a:t>
            </a:r>
            <a:r>
              <a:rPr lang="ko-KR" altLang="en-US" sz="1800" dirty="0"/>
              <a:t> </a:t>
            </a:r>
            <a:r>
              <a:rPr lang="ko-KR" altLang="en-US" sz="1800" dirty="0" smtClean="0"/>
              <a:t>유추해 주지만 언제나 최고의 최적화된 </a:t>
            </a:r>
            <a:r>
              <a:rPr lang="ko-KR" altLang="en-US" sz="1800" dirty="0" err="1" smtClean="0"/>
              <a:t>하이퍼</a:t>
            </a:r>
            <a:r>
              <a:rPr lang="ko-KR" altLang="en-US" sz="1800" dirty="0" smtClean="0"/>
              <a:t> </a:t>
            </a:r>
            <a:r>
              <a:rPr lang="ko-KR" altLang="en-US" sz="1800" dirty="0" err="1" smtClean="0"/>
              <a:t>파라미터를</a:t>
            </a:r>
            <a:r>
              <a:rPr lang="ko-KR" altLang="en-US" sz="1800" dirty="0" smtClean="0"/>
              <a:t> 추출해 주지는 않음</a:t>
            </a:r>
            <a:endParaRPr lang="en-US" altLang="ko-KR" sz="1800" dirty="0" smtClean="0"/>
          </a:p>
          <a:p>
            <a:pPr>
              <a:lnSpc>
                <a:spcPct val="150000"/>
              </a:lnSpc>
            </a:pPr>
            <a:r>
              <a:rPr lang="ko-KR" altLang="en-US" sz="1800" dirty="0" smtClean="0"/>
              <a:t>사전에 유추할 </a:t>
            </a:r>
            <a:r>
              <a:rPr lang="ko-KR" altLang="en-US" sz="1800" dirty="0" err="1" smtClean="0"/>
              <a:t>파라미터의</a:t>
            </a:r>
            <a:r>
              <a:rPr lang="ko-KR" altLang="en-US" sz="1800" dirty="0" smtClean="0"/>
              <a:t> 범위를 어느 정도 제약해주는 것이 필요</a:t>
            </a:r>
            <a:r>
              <a:rPr lang="en-US" altLang="ko-KR" sz="1800" dirty="0" smtClean="0"/>
              <a:t>. </a:t>
            </a:r>
          </a:p>
          <a:p>
            <a:pPr>
              <a:lnSpc>
                <a:spcPct val="150000"/>
              </a:lnSpc>
            </a:pPr>
            <a:r>
              <a:rPr lang="ko-KR" altLang="en-US" sz="1800" dirty="0" smtClean="0"/>
              <a:t>가능하다면 </a:t>
            </a:r>
            <a:r>
              <a:rPr lang="en-US" altLang="ko-KR" sz="1800" dirty="0" smtClean="0"/>
              <a:t>CV</a:t>
            </a:r>
            <a:r>
              <a:rPr lang="ko-KR" altLang="en-US" sz="1800" dirty="0" smtClean="0"/>
              <a:t>로 함수 결과 반환</a:t>
            </a:r>
            <a:r>
              <a:rPr lang="en-US" altLang="ko-KR" sz="1800" dirty="0" smtClean="0"/>
              <a:t>. </a:t>
            </a:r>
            <a:r>
              <a:rPr lang="ko-KR" altLang="en-US" sz="1800" dirty="0" smtClean="0"/>
              <a:t>하지만 이 역시 최적 </a:t>
            </a:r>
            <a:r>
              <a:rPr lang="ko-KR" altLang="en-US" sz="1800" dirty="0" err="1" smtClean="0"/>
              <a:t>하이퍼</a:t>
            </a:r>
            <a:r>
              <a:rPr lang="ko-KR" altLang="en-US" sz="1800" dirty="0" smtClean="0"/>
              <a:t> </a:t>
            </a:r>
            <a:r>
              <a:rPr lang="ko-KR" altLang="en-US" sz="1800" dirty="0" err="1" smtClean="0"/>
              <a:t>파라미터를</a:t>
            </a:r>
            <a:r>
              <a:rPr lang="ko-KR" altLang="en-US" sz="1800" dirty="0" smtClean="0"/>
              <a:t> 보장해 주지는 않음</a:t>
            </a:r>
            <a:r>
              <a:rPr lang="en-US" altLang="ko-KR" sz="1800" dirty="0" smtClean="0"/>
              <a:t>. </a:t>
            </a:r>
          </a:p>
          <a:p>
            <a:pPr>
              <a:lnSpc>
                <a:spcPct val="150000"/>
              </a:lnSpc>
            </a:pPr>
            <a:r>
              <a:rPr lang="ko-KR" altLang="en-US" sz="1800" dirty="0" smtClean="0"/>
              <a:t>너무 </a:t>
            </a:r>
            <a:r>
              <a:rPr lang="ko-KR" altLang="en-US" sz="1800" dirty="0" err="1" smtClean="0"/>
              <a:t>하이퍼</a:t>
            </a:r>
            <a:r>
              <a:rPr lang="ko-KR" altLang="en-US" sz="1800" dirty="0" smtClean="0"/>
              <a:t> </a:t>
            </a:r>
            <a:r>
              <a:rPr lang="ko-KR" altLang="en-US" sz="1800" dirty="0" err="1" smtClean="0"/>
              <a:t>파라미터</a:t>
            </a:r>
            <a:r>
              <a:rPr lang="ko-KR" altLang="en-US" sz="1800" dirty="0" smtClean="0"/>
              <a:t> 튜닝에 </a:t>
            </a:r>
            <a:r>
              <a:rPr lang="ko-KR" altLang="en-US" sz="1800" dirty="0" err="1" smtClean="0"/>
              <a:t>얶매일</a:t>
            </a:r>
            <a:r>
              <a:rPr lang="ko-KR" altLang="en-US" sz="1800" dirty="0" smtClean="0"/>
              <a:t> 필요는 없음</a:t>
            </a:r>
            <a:r>
              <a:rPr lang="en-US" altLang="ko-KR" sz="1800" dirty="0" smtClean="0"/>
              <a:t>. </a:t>
            </a:r>
          </a:p>
        </p:txBody>
      </p:sp>
    </p:spTree>
    <p:extLst>
      <p:ext uri="{BB962C8B-B14F-4D97-AF65-F5344CB8AC3E}">
        <p14:creationId xmlns:p14="http://schemas.microsoft.com/office/powerpoint/2010/main" val="3841917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OOF(Out of Fold) Prediction</a:t>
            </a:r>
            <a:endParaRPr lang="ko-KR" altLang="en-US" dirty="0"/>
          </a:p>
        </p:txBody>
      </p:sp>
      <p:sp>
        <p:nvSpPr>
          <p:cNvPr id="6" name="직사각형 5"/>
          <p:cNvSpPr/>
          <p:nvPr/>
        </p:nvSpPr>
        <p:spPr>
          <a:xfrm>
            <a:off x="2294427" y="2526856"/>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7" name="직사각형 6"/>
          <p:cNvSpPr/>
          <p:nvPr/>
        </p:nvSpPr>
        <p:spPr>
          <a:xfrm>
            <a:off x="2999868" y="2526856"/>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8" name="직사각형 7"/>
          <p:cNvSpPr/>
          <p:nvPr/>
        </p:nvSpPr>
        <p:spPr>
          <a:xfrm>
            <a:off x="3706497" y="2526856"/>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9" name="직사각형 8"/>
          <p:cNvSpPr/>
          <p:nvPr/>
        </p:nvSpPr>
        <p:spPr>
          <a:xfrm>
            <a:off x="4411938" y="2526856"/>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0" name="직사각형 9"/>
          <p:cNvSpPr/>
          <p:nvPr/>
        </p:nvSpPr>
        <p:spPr>
          <a:xfrm>
            <a:off x="5117378" y="2526856"/>
            <a:ext cx="705441" cy="432048"/>
          </a:xfrm>
          <a:prstGeom prst="rect">
            <a:avLst/>
          </a:prstGeom>
          <a:solidFill>
            <a:schemeClr val="bg1">
              <a:lumMod val="6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1" name="직사각형 10"/>
          <p:cNvSpPr/>
          <p:nvPr/>
        </p:nvSpPr>
        <p:spPr>
          <a:xfrm>
            <a:off x="2294427" y="3283069"/>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2" name="직사각형 11"/>
          <p:cNvSpPr/>
          <p:nvPr/>
        </p:nvSpPr>
        <p:spPr>
          <a:xfrm>
            <a:off x="2999868" y="3283069"/>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3" name="직사각형 12"/>
          <p:cNvSpPr/>
          <p:nvPr/>
        </p:nvSpPr>
        <p:spPr>
          <a:xfrm>
            <a:off x="3706497" y="3283069"/>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4" name="직사각형 13"/>
          <p:cNvSpPr/>
          <p:nvPr/>
        </p:nvSpPr>
        <p:spPr>
          <a:xfrm>
            <a:off x="4411938" y="3283069"/>
            <a:ext cx="705441" cy="432048"/>
          </a:xfrm>
          <a:prstGeom prst="rect">
            <a:avLst/>
          </a:prstGeom>
          <a:solidFill>
            <a:schemeClr val="bg1">
              <a:lumMod val="6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5" name="직사각형 14"/>
          <p:cNvSpPr/>
          <p:nvPr/>
        </p:nvSpPr>
        <p:spPr>
          <a:xfrm>
            <a:off x="5117378" y="3283069"/>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6" name="직사각형 15"/>
          <p:cNvSpPr/>
          <p:nvPr/>
        </p:nvSpPr>
        <p:spPr>
          <a:xfrm>
            <a:off x="2294427" y="4046427"/>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7" name="직사각형 16"/>
          <p:cNvSpPr/>
          <p:nvPr/>
        </p:nvSpPr>
        <p:spPr>
          <a:xfrm>
            <a:off x="2999868" y="4046427"/>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8" name="직사각형 17"/>
          <p:cNvSpPr/>
          <p:nvPr/>
        </p:nvSpPr>
        <p:spPr>
          <a:xfrm>
            <a:off x="3706497" y="4046427"/>
            <a:ext cx="705441" cy="432048"/>
          </a:xfrm>
          <a:prstGeom prst="rect">
            <a:avLst/>
          </a:prstGeom>
          <a:solidFill>
            <a:schemeClr val="bg1">
              <a:lumMod val="6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9" name="직사각형 18"/>
          <p:cNvSpPr/>
          <p:nvPr/>
        </p:nvSpPr>
        <p:spPr>
          <a:xfrm>
            <a:off x="4411938" y="4046427"/>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0" name="직사각형 19"/>
          <p:cNvSpPr/>
          <p:nvPr/>
        </p:nvSpPr>
        <p:spPr>
          <a:xfrm>
            <a:off x="5117378" y="4046427"/>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1" name="직사각형 20"/>
          <p:cNvSpPr/>
          <p:nvPr/>
        </p:nvSpPr>
        <p:spPr>
          <a:xfrm>
            <a:off x="2294427" y="4802640"/>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2" name="직사각형 21"/>
          <p:cNvSpPr/>
          <p:nvPr/>
        </p:nvSpPr>
        <p:spPr>
          <a:xfrm>
            <a:off x="2999868" y="4802640"/>
            <a:ext cx="705441" cy="432048"/>
          </a:xfrm>
          <a:prstGeom prst="rect">
            <a:avLst/>
          </a:prstGeom>
          <a:solidFill>
            <a:schemeClr val="bg1">
              <a:lumMod val="6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3" name="직사각형 22"/>
          <p:cNvSpPr/>
          <p:nvPr/>
        </p:nvSpPr>
        <p:spPr>
          <a:xfrm>
            <a:off x="3706497" y="4802640"/>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4" name="직사각형 23"/>
          <p:cNvSpPr/>
          <p:nvPr/>
        </p:nvSpPr>
        <p:spPr>
          <a:xfrm>
            <a:off x="4411938" y="4802640"/>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5" name="직사각형 24"/>
          <p:cNvSpPr/>
          <p:nvPr/>
        </p:nvSpPr>
        <p:spPr>
          <a:xfrm>
            <a:off x="5117378" y="4802640"/>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6" name="직사각형 25"/>
          <p:cNvSpPr/>
          <p:nvPr/>
        </p:nvSpPr>
        <p:spPr>
          <a:xfrm>
            <a:off x="2294427" y="5581888"/>
            <a:ext cx="705441" cy="432048"/>
          </a:xfrm>
          <a:prstGeom prst="rect">
            <a:avLst/>
          </a:prstGeom>
          <a:solidFill>
            <a:schemeClr val="bg1">
              <a:lumMod val="6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7" name="직사각형 26"/>
          <p:cNvSpPr/>
          <p:nvPr/>
        </p:nvSpPr>
        <p:spPr>
          <a:xfrm>
            <a:off x="2999868" y="5581888"/>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8" name="직사각형 27"/>
          <p:cNvSpPr/>
          <p:nvPr/>
        </p:nvSpPr>
        <p:spPr>
          <a:xfrm>
            <a:off x="3706497" y="5581888"/>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29" name="직사각형 28"/>
          <p:cNvSpPr/>
          <p:nvPr/>
        </p:nvSpPr>
        <p:spPr>
          <a:xfrm>
            <a:off x="4411938" y="5581888"/>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0" name="직사각형 29"/>
          <p:cNvSpPr/>
          <p:nvPr/>
        </p:nvSpPr>
        <p:spPr>
          <a:xfrm>
            <a:off x="5117378" y="5581888"/>
            <a:ext cx="705441"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31" name="TextBox 30"/>
          <p:cNvSpPr txBox="1"/>
          <p:nvPr/>
        </p:nvSpPr>
        <p:spPr>
          <a:xfrm>
            <a:off x="5132245" y="2117635"/>
            <a:ext cx="849457" cy="227181"/>
          </a:xfrm>
          <a:prstGeom prst="rect">
            <a:avLst/>
          </a:prstGeom>
          <a:noFill/>
        </p:spPr>
        <p:txBody>
          <a:bodyPr wrap="square" lIns="0" tIns="0" rIns="0" bIns="0" rtlCol="0">
            <a:noAutofit/>
          </a:bodyPr>
          <a:lstStyle/>
          <a:p>
            <a:pPr>
              <a:lnSpc>
                <a:spcPct val="110000"/>
              </a:lnSpc>
            </a:pPr>
            <a:r>
              <a:rPr lang="ko-KR" altLang="en-US" sz="1400"/>
              <a:t>검증 세트</a:t>
            </a:r>
            <a:endParaRPr lang="ko-KR" altLang="en-US" sz="1400" dirty="0"/>
          </a:p>
        </p:txBody>
      </p:sp>
      <p:sp>
        <p:nvSpPr>
          <p:cNvPr id="32" name="TextBox 31"/>
          <p:cNvSpPr txBox="1"/>
          <p:nvPr/>
        </p:nvSpPr>
        <p:spPr>
          <a:xfrm>
            <a:off x="3352588" y="2163105"/>
            <a:ext cx="1168077" cy="181710"/>
          </a:xfrm>
          <a:prstGeom prst="rect">
            <a:avLst/>
          </a:prstGeom>
          <a:noFill/>
        </p:spPr>
        <p:txBody>
          <a:bodyPr wrap="square" lIns="0" tIns="0" rIns="0" bIns="0" rtlCol="0">
            <a:noAutofit/>
          </a:bodyPr>
          <a:lstStyle/>
          <a:p>
            <a:pPr>
              <a:lnSpc>
                <a:spcPct val="110000"/>
              </a:lnSpc>
            </a:pPr>
            <a:r>
              <a:rPr lang="ko-KR" altLang="en-US" sz="1400"/>
              <a:t>학습 폴드 세트</a:t>
            </a:r>
            <a:endParaRPr lang="ko-KR" altLang="en-US" sz="1400" dirty="0"/>
          </a:p>
        </p:txBody>
      </p:sp>
      <p:cxnSp>
        <p:nvCxnSpPr>
          <p:cNvPr id="33" name="직선 화살표 연결선 32"/>
          <p:cNvCxnSpPr/>
          <p:nvPr/>
        </p:nvCxnSpPr>
        <p:spPr>
          <a:xfrm>
            <a:off x="2294427" y="2428946"/>
            <a:ext cx="2822951" cy="0"/>
          </a:xfrm>
          <a:prstGeom prst="straightConnector1">
            <a:avLst/>
          </a:prstGeom>
          <a:ln w="19050">
            <a:solidFill>
              <a:schemeClr val="bg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307404" y="2514870"/>
            <a:ext cx="792088" cy="347186"/>
          </a:xfrm>
          <a:prstGeom prst="rect">
            <a:avLst/>
          </a:prstGeom>
          <a:noFill/>
        </p:spPr>
        <p:txBody>
          <a:bodyPr wrap="square" lIns="0" tIns="0" rIns="0" bIns="0" rtlCol="0">
            <a:noAutofit/>
          </a:bodyPr>
          <a:lstStyle/>
          <a:p>
            <a:pPr>
              <a:lnSpc>
                <a:spcPct val="110000"/>
              </a:lnSpc>
            </a:pPr>
            <a:r>
              <a:rPr lang="ko-KR" altLang="en-US" sz="1400"/>
              <a:t>첫 번째</a:t>
            </a:r>
            <a:endParaRPr lang="en-US" altLang="ko-KR" sz="1400"/>
          </a:p>
          <a:p>
            <a:pPr>
              <a:lnSpc>
                <a:spcPct val="110000"/>
              </a:lnSpc>
            </a:pPr>
            <a:r>
              <a:rPr lang="ko-KR" altLang="en-US" sz="1400"/>
              <a:t>학습</a:t>
            </a:r>
            <a:r>
              <a:rPr lang="en-US" altLang="ko-KR" sz="1400"/>
              <a:t>/</a:t>
            </a:r>
            <a:r>
              <a:rPr lang="ko-KR" altLang="en-US" sz="1400"/>
              <a:t>검증</a:t>
            </a:r>
            <a:endParaRPr lang="ko-KR" altLang="en-US" sz="1400" dirty="0"/>
          </a:p>
        </p:txBody>
      </p:sp>
      <p:sp>
        <p:nvSpPr>
          <p:cNvPr id="35" name="TextBox 34"/>
          <p:cNvSpPr txBox="1"/>
          <p:nvPr/>
        </p:nvSpPr>
        <p:spPr>
          <a:xfrm>
            <a:off x="1268907" y="3260028"/>
            <a:ext cx="792088" cy="347186"/>
          </a:xfrm>
          <a:prstGeom prst="rect">
            <a:avLst/>
          </a:prstGeom>
          <a:noFill/>
        </p:spPr>
        <p:txBody>
          <a:bodyPr wrap="square" lIns="0" tIns="0" rIns="0" bIns="0" rtlCol="0">
            <a:noAutofit/>
          </a:bodyPr>
          <a:lstStyle/>
          <a:p>
            <a:pPr>
              <a:lnSpc>
                <a:spcPct val="110000"/>
              </a:lnSpc>
            </a:pPr>
            <a:r>
              <a:rPr lang="ko-KR" altLang="en-US" sz="1400"/>
              <a:t>두 번째</a:t>
            </a:r>
            <a:endParaRPr lang="en-US" altLang="ko-KR" sz="1400"/>
          </a:p>
          <a:p>
            <a:pPr>
              <a:lnSpc>
                <a:spcPct val="110000"/>
              </a:lnSpc>
            </a:pPr>
            <a:r>
              <a:rPr lang="ko-KR" altLang="en-US" sz="1400"/>
              <a:t>학습</a:t>
            </a:r>
            <a:r>
              <a:rPr lang="en-US" altLang="ko-KR" sz="1400"/>
              <a:t>/</a:t>
            </a:r>
            <a:r>
              <a:rPr lang="ko-KR" altLang="en-US" sz="1400"/>
              <a:t>검증</a:t>
            </a:r>
          </a:p>
          <a:p>
            <a:pPr>
              <a:lnSpc>
                <a:spcPct val="110000"/>
              </a:lnSpc>
            </a:pPr>
            <a:endParaRPr lang="en-US" altLang="ko-KR" sz="1400"/>
          </a:p>
          <a:p>
            <a:pPr>
              <a:lnSpc>
                <a:spcPct val="110000"/>
              </a:lnSpc>
            </a:pPr>
            <a:endParaRPr lang="ko-KR" altLang="en-US" sz="1400" dirty="0"/>
          </a:p>
        </p:txBody>
      </p:sp>
      <p:sp>
        <p:nvSpPr>
          <p:cNvPr id="36" name="TextBox 35"/>
          <p:cNvSpPr txBox="1"/>
          <p:nvPr/>
        </p:nvSpPr>
        <p:spPr>
          <a:xfrm>
            <a:off x="1268907" y="4014181"/>
            <a:ext cx="792088" cy="347186"/>
          </a:xfrm>
          <a:prstGeom prst="rect">
            <a:avLst/>
          </a:prstGeom>
          <a:noFill/>
        </p:spPr>
        <p:txBody>
          <a:bodyPr wrap="square" lIns="0" tIns="0" rIns="0" bIns="0" rtlCol="0">
            <a:noAutofit/>
          </a:bodyPr>
          <a:lstStyle/>
          <a:p>
            <a:pPr>
              <a:lnSpc>
                <a:spcPct val="110000"/>
              </a:lnSpc>
            </a:pPr>
            <a:r>
              <a:rPr lang="ko-KR" altLang="en-US" sz="1400"/>
              <a:t>세 번째</a:t>
            </a:r>
            <a:endParaRPr lang="en-US" altLang="ko-KR" sz="1400"/>
          </a:p>
          <a:p>
            <a:pPr>
              <a:lnSpc>
                <a:spcPct val="110000"/>
              </a:lnSpc>
            </a:pPr>
            <a:r>
              <a:rPr lang="ko-KR" altLang="en-US" sz="1400"/>
              <a:t>학습</a:t>
            </a:r>
            <a:r>
              <a:rPr lang="en-US" altLang="ko-KR" sz="1400"/>
              <a:t>/</a:t>
            </a:r>
            <a:r>
              <a:rPr lang="ko-KR" altLang="en-US" sz="1400"/>
              <a:t>검증</a:t>
            </a:r>
          </a:p>
          <a:p>
            <a:pPr>
              <a:lnSpc>
                <a:spcPct val="110000"/>
              </a:lnSpc>
            </a:pPr>
            <a:endParaRPr lang="ko-KR" altLang="en-US" sz="1400" dirty="0"/>
          </a:p>
        </p:txBody>
      </p:sp>
      <p:sp>
        <p:nvSpPr>
          <p:cNvPr id="37" name="TextBox 36"/>
          <p:cNvSpPr txBox="1"/>
          <p:nvPr/>
        </p:nvSpPr>
        <p:spPr>
          <a:xfrm>
            <a:off x="1268907" y="4772312"/>
            <a:ext cx="792088" cy="347186"/>
          </a:xfrm>
          <a:prstGeom prst="rect">
            <a:avLst/>
          </a:prstGeom>
          <a:noFill/>
        </p:spPr>
        <p:txBody>
          <a:bodyPr wrap="square" lIns="0" tIns="0" rIns="0" bIns="0" rtlCol="0">
            <a:noAutofit/>
          </a:bodyPr>
          <a:lstStyle/>
          <a:p>
            <a:pPr>
              <a:lnSpc>
                <a:spcPct val="110000"/>
              </a:lnSpc>
            </a:pPr>
            <a:r>
              <a:rPr lang="ko-KR" altLang="en-US" sz="1400"/>
              <a:t>네 번째</a:t>
            </a:r>
            <a:endParaRPr lang="en-US" altLang="ko-KR" sz="1400"/>
          </a:p>
          <a:p>
            <a:pPr>
              <a:lnSpc>
                <a:spcPct val="110000"/>
              </a:lnSpc>
            </a:pPr>
            <a:r>
              <a:rPr lang="ko-KR" altLang="en-US" sz="1400"/>
              <a:t>학습</a:t>
            </a:r>
            <a:r>
              <a:rPr lang="en-US" altLang="ko-KR" sz="1400"/>
              <a:t>/</a:t>
            </a:r>
            <a:r>
              <a:rPr lang="ko-KR" altLang="en-US" sz="1400"/>
              <a:t>검증</a:t>
            </a:r>
          </a:p>
          <a:p>
            <a:pPr>
              <a:lnSpc>
                <a:spcPct val="110000"/>
              </a:lnSpc>
            </a:pPr>
            <a:endParaRPr lang="ko-KR" altLang="en-US" sz="1400" dirty="0"/>
          </a:p>
        </p:txBody>
      </p:sp>
      <p:sp>
        <p:nvSpPr>
          <p:cNvPr id="38" name="TextBox 37"/>
          <p:cNvSpPr txBox="1"/>
          <p:nvPr/>
        </p:nvSpPr>
        <p:spPr>
          <a:xfrm>
            <a:off x="1286314" y="5592872"/>
            <a:ext cx="792088" cy="347186"/>
          </a:xfrm>
          <a:prstGeom prst="rect">
            <a:avLst/>
          </a:prstGeom>
          <a:noFill/>
        </p:spPr>
        <p:txBody>
          <a:bodyPr wrap="square" lIns="0" tIns="0" rIns="0" bIns="0" rtlCol="0">
            <a:noAutofit/>
          </a:bodyPr>
          <a:lstStyle/>
          <a:p>
            <a:pPr>
              <a:lnSpc>
                <a:spcPct val="110000"/>
              </a:lnSpc>
            </a:pPr>
            <a:r>
              <a:rPr lang="ko-KR" altLang="en-US" sz="1400"/>
              <a:t>다섯 번째</a:t>
            </a:r>
            <a:endParaRPr lang="en-US" altLang="ko-KR" sz="1400"/>
          </a:p>
          <a:p>
            <a:pPr>
              <a:lnSpc>
                <a:spcPct val="110000"/>
              </a:lnSpc>
            </a:pPr>
            <a:r>
              <a:rPr lang="ko-KR" altLang="en-US" sz="1400"/>
              <a:t>학습</a:t>
            </a:r>
            <a:r>
              <a:rPr lang="en-US" altLang="ko-KR" sz="1400"/>
              <a:t>/</a:t>
            </a:r>
            <a:r>
              <a:rPr lang="ko-KR" altLang="en-US" sz="1400"/>
              <a:t>검증</a:t>
            </a:r>
          </a:p>
        </p:txBody>
      </p:sp>
      <p:sp>
        <p:nvSpPr>
          <p:cNvPr id="39" name="TextBox 38"/>
          <p:cNvSpPr txBox="1"/>
          <p:nvPr/>
        </p:nvSpPr>
        <p:spPr>
          <a:xfrm>
            <a:off x="2366434" y="2621737"/>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40" name="TextBox 39"/>
          <p:cNvSpPr txBox="1"/>
          <p:nvPr/>
        </p:nvSpPr>
        <p:spPr>
          <a:xfrm>
            <a:off x="5158965" y="2612422"/>
            <a:ext cx="599165" cy="262751"/>
          </a:xfrm>
          <a:prstGeom prst="rect">
            <a:avLst/>
          </a:prstGeom>
          <a:noFill/>
        </p:spPr>
        <p:txBody>
          <a:bodyPr wrap="square" lIns="0" tIns="0" rIns="0" bIns="0" rtlCol="0">
            <a:noAutofit/>
          </a:bodyPr>
          <a:lstStyle/>
          <a:p>
            <a:pPr algn="ctr">
              <a:lnSpc>
                <a:spcPct val="110000"/>
              </a:lnSpc>
            </a:pPr>
            <a:r>
              <a:rPr lang="ko-KR" altLang="en-US" sz="1200" b="1">
                <a:solidFill>
                  <a:schemeClr val="bg1"/>
                </a:solidFill>
              </a:rPr>
              <a:t>검증</a:t>
            </a:r>
            <a:endParaRPr lang="ko-KR" altLang="en-US" sz="1200" b="1" dirty="0">
              <a:solidFill>
                <a:schemeClr val="bg1"/>
              </a:solidFill>
            </a:endParaRPr>
          </a:p>
        </p:txBody>
      </p:sp>
      <p:sp>
        <p:nvSpPr>
          <p:cNvPr id="46" name="이등변 삼각형 45"/>
          <p:cNvSpPr/>
          <p:nvPr/>
        </p:nvSpPr>
        <p:spPr>
          <a:xfrm rot="5400000">
            <a:off x="7871507" y="3965546"/>
            <a:ext cx="3703899" cy="574920"/>
          </a:xfrm>
          <a:prstGeom prst="triangle">
            <a:avLst/>
          </a:prstGeom>
          <a:solidFill>
            <a:schemeClr val="tx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52" name="TextBox 51"/>
          <p:cNvSpPr txBox="1"/>
          <p:nvPr/>
        </p:nvSpPr>
        <p:spPr>
          <a:xfrm>
            <a:off x="10176618" y="3931830"/>
            <a:ext cx="1837291" cy="549426"/>
          </a:xfrm>
          <a:prstGeom prst="rect">
            <a:avLst/>
          </a:prstGeom>
          <a:noFill/>
        </p:spPr>
        <p:txBody>
          <a:bodyPr wrap="square" lIns="0" tIns="0" rIns="0" bIns="0" rtlCol="0">
            <a:noAutofit/>
          </a:bodyPr>
          <a:lstStyle/>
          <a:p>
            <a:pPr>
              <a:lnSpc>
                <a:spcPct val="110000"/>
              </a:lnSpc>
            </a:pPr>
            <a:r>
              <a:rPr lang="en-US" altLang="ko-KR" sz="1400" dirty="0" smtClean="0"/>
              <a:t>Out of Fold Prediction</a:t>
            </a:r>
          </a:p>
          <a:p>
            <a:pPr>
              <a:lnSpc>
                <a:spcPct val="110000"/>
              </a:lnSpc>
            </a:pPr>
            <a:r>
              <a:rPr lang="en-US" altLang="ko-KR" sz="1400" dirty="0" smtClean="0"/>
              <a:t>= </a:t>
            </a:r>
            <a:r>
              <a:rPr lang="ko-KR" altLang="en-US" sz="1400" dirty="0"/>
              <a:t>평균</a:t>
            </a:r>
            <a:r>
              <a:rPr lang="en-US" altLang="ko-KR" sz="1400" dirty="0"/>
              <a:t> </a:t>
            </a:r>
            <a:r>
              <a:rPr lang="en-US" altLang="ko-KR" sz="1400" dirty="0" smtClean="0"/>
              <a:t>( </a:t>
            </a:r>
            <a:r>
              <a:rPr lang="ko-KR" altLang="en-US" sz="1400" dirty="0" smtClean="0"/>
              <a:t>예</a:t>
            </a:r>
            <a:r>
              <a:rPr lang="ko-KR" altLang="en-US" sz="1400" dirty="0"/>
              <a:t>측</a:t>
            </a:r>
            <a:r>
              <a:rPr lang="en-US" altLang="ko-KR" sz="1400" dirty="0" smtClean="0"/>
              <a:t>[1,2,3,4,5</a:t>
            </a:r>
            <a:r>
              <a:rPr lang="en-US" altLang="ko-KR" sz="1400" dirty="0"/>
              <a:t>])</a:t>
            </a:r>
            <a:endParaRPr lang="ko-KR" altLang="en-US" sz="1400" dirty="0"/>
          </a:p>
        </p:txBody>
      </p:sp>
      <p:sp>
        <p:nvSpPr>
          <p:cNvPr id="53" name="직사각형 52"/>
          <p:cNvSpPr/>
          <p:nvPr/>
        </p:nvSpPr>
        <p:spPr>
          <a:xfrm>
            <a:off x="2294426" y="1519566"/>
            <a:ext cx="3528392" cy="432048"/>
          </a:xfrm>
          <a:prstGeom prst="rect">
            <a:avLst/>
          </a:prstGeom>
          <a:no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400" dirty="0" smtClean="0">
                <a:solidFill>
                  <a:schemeClr val="tx1"/>
                </a:solidFill>
              </a:rPr>
              <a:t>학습 데이터 </a:t>
            </a:r>
            <a:r>
              <a:rPr lang="ko-KR" altLang="en-US" sz="1400" dirty="0">
                <a:solidFill>
                  <a:schemeClr val="tx1"/>
                </a:solidFill>
              </a:rPr>
              <a:t>세트</a:t>
            </a:r>
          </a:p>
        </p:txBody>
      </p:sp>
      <p:sp>
        <p:nvSpPr>
          <p:cNvPr id="55" name="TextBox 54"/>
          <p:cNvSpPr txBox="1"/>
          <p:nvPr/>
        </p:nvSpPr>
        <p:spPr>
          <a:xfrm>
            <a:off x="250089" y="3812464"/>
            <a:ext cx="878218" cy="288032"/>
          </a:xfrm>
          <a:prstGeom prst="rect">
            <a:avLst/>
          </a:prstGeom>
          <a:noFill/>
        </p:spPr>
        <p:txBody>
          <a:bodyPr wrap="square" lIns="0" tIns="0" rIns="0" bIns="0" rtlCol="0">
            <a:noAutofit/>
          </a:bodyPr>
          <a:lstStyle/>
          <a:p>
            <a:pPr algn="ctr">
              <a:lnSpc>
                <a:spcPct val="110000"/>
              </a:lnSpc>
            </a:pPr>
            <a:r>
              <a:rPr lang="en-US" altLang="ko-KR" sz="1400" dirty="0"/>
              <a:t>K = 5 </a:t>
            </a:r>
            <a:endParaRPr lang="en-US" altLang="ko-KR" sz="1400" dirty="0" smtClean="0"/>
          </a:p>
          <a:p>
            <a:pPr algn="ctr">
              <a:lnSpc>
                <a:spcPct val="110000"/>
              </a:lnSpc>
            </a:pPr>
            <a:r>
              <a:rPr lang="ko-KR" altLang="en-US" sz="1400" dirty="0" smtClean="0"/>
              <a:t>일 </a:t>
            </a:r>
            <a:r>
              <a:rPr lang="ko-KR" altLang="en-US" sz="1400" dirty="0"/>
              <a:t>경우</a:t>
            </a:r>
          </a:p>
        </p:txBody>
      </p:sp>
      <p:cxnSp>
        <p:nvCxnSpPr>
          <p:cNvPr id="56" name="직선 화살표 연결선 55"/>
          <p:cNvCxnSpPr/>
          <p:nvPr/>
        </p:nvCxnSpPr>
        <p:spPr>
          <a:xfrm>
            <a:off x="5132244" y="2428946"/>
            <a:ext cx="690574" cy="0"/>
          </a:xfrm>
          <a:prstGeom prst="straightConnector1">
            <a:avLst/>
          </a:prstGeom>
          <a:ln w="19050">
            <a:solidFill>
              <a:schemeClr val="bg1">
                <a:lumMod val="50000"/>
              </a:schemeClr>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3075265" y="2621737"/>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58" name="TextBox 57"/>
          <p:cNvSpPr txBox="1"/>
          <p:nvPr/>
        </p:nvSpPr>
        <p:spPr>
          <a:xfrm>
            <a:off x="3770165" y="2621737"/>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59" name="TextBox 58"/>
          <p:cNvSpPr txBox="1"/>
          <p:nvPr/>
        </p:nvSpPr>
        <p:spPr>
          <a:xfrm>
            <a:off x="4478996" y="2621737"/>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60" name="TextBox 59"/>
          <p:cNvSpPr txBox="1"/>
          <p:nvPr/>
        </p:nvSpPr>
        <p:spPr>
          <a:xfrm>
            <a:off x="2366434" y="3379464"/>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61" name="TextBox 60"/>
          <p:cNvSpPr txBox="1"/>
          <p:nvPr/>
        </p:nvSpPr>
        <p:spPr>
          <a:xfrm>
            <a:off x="3075265" y="3379464"/>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62" name="TextBox 61"/>
          <p:cNvSpPr txBox="1"/>
          <p:nvPr/>
        </p:nvSpPr>
        <p:spPr>
          <a:xfrm>
            <a:off x="3770165" y="3379464"/>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63" name="TextBox 62"/>
          <p:cNvSpPr txBox="1"/>
          <p:nvPr/>
        </p:nvSpPr>
        <p:spPr>
          <a:xfrm>
            <a:off x="5185725" y="3379464"/>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64" name="TextBox 63"/>
          <p:cNvSpPr txBox="1"/>
          <p:nvPr/>
        </p:nvSpPr>
        <p:spPr>
          <a:xfrm>
            <a:off x="3744424" y="4168036"/>
            <a:ext cx="599165" cy="262751"/>
          </a:xfrm>
          <a:prstGeom prst="rect">
            <a:avLst/>
          </a:prstGeom>
          <a:noFill/>
        </p:spPr>
        <p:txBody>
          <a:bodyPr wrap="square" lIns="0" tIns="0" rIns="0" bIns="0" rtlCol="0">
            <a:noAutofit/>
          </a:bodyPr>
          <a:lstStyle/>
          <a:p>
            <a:pPr algn="ctr">
              <a:lnSpc>
                <a:spcPct val="110000"/>
              </a:lnSpc>
            </a:pPr>
            <a:r>
              <a:rPr lang="ko-KR" altLang="en-US" sz="1200" b="1">
                <a:solidFill>
                  <a:schemeClr val="bg1"/>
                </a:solidFill>
              </a:rPr>
              <a:t>검증</a:t>
            </a:r>
            <a:endParaRPr lang="ko-KR" altLang="en-US" sz="1200" b="1" dirty="0">
              <a:solidFill>
                <a:schemeClr val="bg1"/>
              </a:solidFill>
            </a:endParaRPr>
          </a:p>
        </p:txBody>
      </p:sp>
      <p:sp>
        <p:nvSpPr>
          <p:cNvPr id="65" name="TextBox 64"/>
          <p:cNvSpPr txBox="1"/>
          <p:nvPr/>
        </p:nvSpPr>
        <p:spPr>
          <a:xfrm>
            <a:off x="2366434" y="4164343"/>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66" name="TextBox 65"/>
          <p:cNvSpPr txBox="1"/>
          <p:nvPr/>
        </p:nvSpPr>
        <p:spPr>
          <a:xfrm>
            <a:off x="3075265" y="4164343"/>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67" name="TextBox 66"/>
          <p:cNvSpPr txBox="1"/>
          <p:nvPr/>
        </p:nvSpPr>
        <p:spPr>
          <a:xfrm>
            <a:off x="5185725" y="4146305"/>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68" name="TextBox 67"/>
          <p:cNvSpPr txBox="1"/>
          <p:nvPr/>
        </p:nvSpPr>
        <p:spPr>
          <a:xfrm>
            <a:off x="4478318" y="4146305"/>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69" name="TextBox 68"/>
          <p:cNvSpPr txBox="1"/>
          <p:nvPr/>
        </p:nvSpPr>
        <p:spPr>
          <a:xfrm>
            <a:off x="5185725" y="4897028"/>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70" name="TextBox 69"/>
          <p:cNvSpPr txBox="1"/>
          <p:nvPr/>
        </p:nvSpPr>
        <p:spPr>
          <a:xfrm>
            <a:off x="4478318" y="4897028"/>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71" name="TextBox 70"/>
          <p:cNvSpPr txBox="1"/>
          <p:nvPr/>
        </p:nvSpPr>
        <p:spPr>
          <a:xfrm>
            <a:off x="2366434" y="4897813"/>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72" name="TextBox 71"/>
          <p:cNvSpPr txBox="1"/>
          <p:nvPr/>
        </p:nvSpPr>
        <p:spPr>
          <a:xfrm>
            <a:off x="3028072" y="4896868"/>
            <a:ext cx="599165" cy="262751"/>
          </a:xfrm>
          <a:prstGeom prst="rect">
            <a:avLst/>
          </a:prstGeom>
          <a:noFill/>
        </p:spPr>
        <p:txBody>
          <a:bodyPr wrap="square" lIns="0" tIns="0" rIns="0" bIns="0" rtlCol="0">
            <a:noAutofit/>
          </a:bodyPr>
          <a:lstStyle/>
          <a:p>
            <a:pPr algn="ctr">
              <a:lnSpc>
                <a:spcPct val="110000"/>
              </a:lnSpc>
            </a:pPr>
            <a:r>
              <a:rPr lang="ko-KR" altLang="en-US" sz="1200" b="1">
                <a:solidFill>
                  <a:schemeClr val="bg1"/>
                </a:solidFill>
              </a:rPr>
              <a:t>검증</a:t>
            </a:r>
            <a:endParaRPr lang="ko-KR" altLang="en-US" sz="1200" b="1" dirty="0">
              <a:solidFill>
                <a:schemeClr val="bg1"/>
              </a:solidFill>
            </a:endParaRPr>
          </a:p>
        </p:txBody>
      </p:sp>
      <p:sp>
        <p:nvSpPr>
          <p:cNvPr id="73" name="TextBox 72"/>
          <p:cNvSpPr txBox="1"/>
          <p:nvPr/>
        </p:nvSpPr>
        <p:spPr>
          <a:xfrm>
            <a:off x="3770460" y="4897028"/>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74" name="TextBox 73"/>
          <p:cNvSpPr txBox="1"/>
          <p:nvPr/>
        </p:nvSpPr>
        <p:spPr>
          <a:xfrm>
            <a:off x="5185725" y="5677308"/>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75" name="TextBox 74"/>
          <p:cNvSpPr txBox="1"/>
          <p:nvPr/>
        </p:nvSpPr>
        <p:spPr>
          <a:xfrm>
            <a:off x="4478318" y="5677308"/>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76" name="TextBox 75"/>
          <p:cNvSpPr txBox="1"/>
          <p:nvPr/>
        </p:nvSpPr>
        <p:spPr>
          <a:xfrm>
            <a:off x="3770460" y="5677308"/>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77" name="TextBox 76"/>
          <p:cNvSpPr txBox="1"/>
          <p:nvPr/>
        </p:nvSpPr>
        <p:spPr>
          <a:xfrm>
            <a:off x="2346589" y="5676361"/>
            <a:ext cx="599165" cy="262751"/>
          </a:xfrm>
          <a:prstGeom prst="rect">
            <a:avLst/>
          </a:prstGeom>
          <a:noFill/>
        </p:spPr>
        <p:txBody>
          <a:bodyPr wrap="square" lIns="0" tIns="0" rIns="0" bIns="0" rtlCol="0">
            <a:noAutofit/>
          </a:bodyPr>
          <a:lstStyle/>
          <a:p>
            <a:pPr algn="ctr">
              <a:lnSpc>
                <a:spcPct val="110000"/>
              </a:lnSpc>
            </a:pPr>
            <a:r>
              <a:rPr lang="ko-KR" altLang="en-US" sz="1200" b="1">
                <a:solidFill>
                  <a:schemeClr val="bg1"/>
                </a:solidFill>
              </a:rPr>
              <a:t>검증</a:t>
            </a:r>
            <a:endParaRPr lang="ko-KR" altLang="en-US" sz="1200" b="1" dirty="0">
              <a:solidFill>
                <a:schemeClr val="bg1"/>
              </a:solidFill>
            </a:endParaRPr>
          </a:p>
        </p:txBody>
      </p:sp>
      <p:sp>
        <p:nvSpPr>
          <p:cNvPr id="78" name="TextBox 77"/>
          <p:cNvSpPr txBox="1"/>
          <p:nvPr/>
        </p:nvSpPr>
        <p:spPr>
          <a:xfrm>
            <a:off x="3063831" y="5677308"/>
            <a:ext cx="568744" cy="262751"/>
          </a:xfrm>
          <a:prstGeom prst="rect">
            <a:avLst/>
          </a:prstGeom>
          <a:noFill/>
        </p:spPr>
        <p:txBody>
          <a:bodyPr wrap="square" lIns="0" tIns="0" rIns="0" bIns="0" rtlCol="0">
            <a:noAutofit/>
          </a:bodyPr>
          <a:lstStyle/>
          <a:p>
            <a:pPr algn="ctr">
              <a:lnSpc>
                <a:spcPct val="110000"/>
              </a:lnSpc>
            </a:pPr>
            <a:r>
              <a:rPr lang="ko-KR" altLang="en-US" sz="1200"/>
              <a:t>학습</a:t>
            </a:r>
            <a:endParaRPr lang="ko-KR" altLang="en-US" sz="1200" dirty="0"/>
          </a:p>
        </p:txBody>
      </p:sp>
      <p:sp>
        <p:nvSpPr>
          <p:cNvPr id="79" name="TextBox 78"/>
          <p:cNvSpPr txBox="1"/>
          <p:nvPr/>
        </p:nvSpPr>
        <p:spPr>
          <a:xfrm>
            <a:off x="4461287" y="3379464"/>
            <a:ext cx="599165" cy="262751"/>
          </a:xfrm>
          <a:prstGeom prst="rect">
            <a:avLst/>
          </a:prstGeom>
          <a:noFill/>
        </p:spPr>
        <p:txBody>
          <a:bodyPr wrap="square" lIns="0" tIns="0" rIns="0" bIns="0" rtlCol="0">
            <a:noAutofit/>
          </a:bodyPr>
          <a:lstStyle/>
          <a:p>
            <a:pPr algn="ctr">
              <a:lnSpc>
                <a:spcPct val="110000"/>
              </a:lnSpc>
            </a:pPr>
            <a:r>
              <a:rPr lang="ko-KR" altLang="en-US" sz="1200" b="1">
                <a:solidFill>
                  <a:schemeClr val="bg1"/>
                </a:solidFill>
              </a:rPr>
              <a:t>검증</a:t>
            </a:r>
            <a:endParaRPr lang="ko-KR" altLang="en-US" sz="1200" b="1" dirty="0">
              <a:solidFill>
                <a:schemeClr val="bg1"/>
              </a:solidFill>
            </a:endParaRPr>
          </a:p>
        </p:txBody>
      </p:sp>
      <p:pic>
        <p:nvPicPr>
          <p:cNvPr id="80" name="그림 79"/>
          <p:cNvPicPr>
            <a:picLocks noChangeAspect="1"/>
          </p:cNvPicPr>
          <p:nvPr/>
        </p:nvPicPr>
        <p:blipFill>
          <a:blip r:embed="rId2"/>
          <a:stretch>
            <a:fillRect/>
          </a:stretch>
        </p:blipFill>
        <p:spPr>
          <a:xfrm>
            <a:off x="6765071" y="2480982"/>
            <a:ext cx="509845" cy="481246"/>
          </a:xfrm>
          <a:prstGeom prst="rect">
            <a:avLst/>
          </a:prstGeom>
        </p:spPr>
      </p:pic>
      <p:pic>
        <p:nvPicPr>
          <p:cNvPr id="81" name="그림 80"/>
          <p:cNvPicPr>
            <a:picLocks noChangeAspect="1"/>
          </p:cNvPicPr>
          <p:nvPr/>
        </p:nvPicPr>
        <p:blipFill>
          <a:blip r:embed="rId2"/>
          <a:stretch>
            <a:fillRect/>
          </a:stretch>
        </p:blipFill>
        <p:spPr>
          <a:xfrm>
            <a:off x="6765071" y="3308875"/>
            <a:ext cx="509845" cy="481246"/>
          </a:xfrm>
          <a:prstGeom prst="rect">
            <a:avLst/>
          </a:prstGeom>
        </p:spPr>
      </p:pic>
      <p:pic>
        <p:nvPicPr>
          <p:cNvPr id="82" name="그림 81"/>
          <p:cNvPicPr>
            <a:picLocks noChangeAspect="1"/>
          </p:cNvPicPr>
          <p:nvPr/>
        </p:nvPicPr>
        <p:blipFill>
          <a:blip r:embed="rId2"/>
          <a:stretch>
            <a:fillRect/>
          </a:stretch>
        </p:blipFill>
        <p:spPr>
          <a:xfrm>
            <a:off x="6765071" y="4033820"/>
            <a:ext cx="509845" cy="481246"/>
          </a:xfrm>
          <a:prstGeom prst="rect">
            <a:avLst/>
          </a:prstGeom>
        </p:spPr>
      </p:pic>
      <p:pic>
        <p:nvPicPr>
          <p:cNvPr id="83" name="그림 82"/>
          <p:cNvPicPr>
            <a:picLocks noChangeAspect="1"/>
          </p:cNvPicPr>
          <p:nvPr/>
        </p:nvPicPr>
        <p:blipFill>
          <a:blip r:embed="rId2"/>
          <a:stretch>
            <a:fillRect/>
          </a:stretch>
        </p:blipFill>
        <p:spPr>
          <a:xfrm>
            <a:off x="6765071" y="4781365"/>
            <a:ext cx="509845" cy="481246"/>
          </a:xfrm>
          <a:prstGeom prst="rect">
            <a:avLst/>
          </a:prstGeom>
        </p:spPr>
      </p:pic>
      <p:pic>
        <p:nvPicPr>
          <p:cNvPr id="84" name="그림 83"/>
          <p:cNvPicPr>
            <a:picLocks noChangeAspect="1"/>
          </p:cNvPicPr>
          <p:nvPr/>
        </p:nvPicPr>
        <p:blipFill>
          <a:blip r:embed="rId2"/>
          <a:stretch>
            <a:fillRect/>
          </a:stretch>
        </p:blipFill>
        <p:spPr>
          <a:xfrm>
            <a:off x="6765071" y="5546197"/>
            <a:ext cx="509845" cy="481246"/>
          </a:xfrm>
          <a:prstGeom prst="rect">
            <a:avLst/>
          </a:prstGeom>
        </p:spPr>
      </p:pic>
      <p:sp>
        <p:nvSpPr>
          <p:cNvPr id="85" name="TextBox 84"/>
          <p:cNvSpPr txBox="1"/>
          <p:nvPr/>
        </p:nvSpPr>
        <p:spPr>
          <a:xfrm>
            <a:off x="6385438" y="2047821"/>
            <a:ext cx="1174449" cy="311311"/>
          </a:xfrm>
          <a:prstGeom prst="rect">
            <a:avLst/>
          </a:prstGeom>
          <a:noFill/>
        </p:spPr>
        <p:txBody>
          <a:bodyPr wrap="square" lIns="0" tIns="0" rIns="0" bIns="0" rtlCol="0">
            <a:noAutofit/>
          </a:bodyPr>
          <a:lstStyle/>
          <a:p>
            <a:pPr>
              <a:lnSpc>
                <a:spcPct val="110000"/>
              </a:lnSpc>
            </a:pPr>
            <a:r>
              <a:rPr lang="ko-KR" altLang="en-US" sz="1200" dirty="0" smtClean="0"/>
              <a:t>학습 </a:t>
            </a:r>
            <a:r>
              <a:rPr lang="ko-KR" altLang="en-US" sz="1200" dirty="0" err="1" smtClean="0"/>
              <a:t>폴드</a:t>
            </a:r>
            <a:r>
              <a:rPr lang="ko-KR" altLang="en-US" sz="1200" dirty="0" smtClean="0"/>
              <a:t> 세트로 </a:t>
            </a:r>
            <a:endParaRPr lang="en-US" altLang="ko-KR" sz="1200" dirty="0" smtClean="0"/>
          </a:p>
          <a:p>
            <a:pPr>
              <a:lnSpc>
                <a:spcPct val="110000"/>
              </a:lnSpc>
            </a:pPr>
            <a:r>
              <a:rPr lang="ko-KR" altLang="en-US" sz="1200" dirty="0" smtClean="0"/>
              <a:t>학습된 모델</a:t>
            </a:r>
          </a:p>
        </p:txBody>
      </p:sp>
      <p:grpSp>
        <p:nvGrpSpPr>
          <p:cNvPr id="88" name="그룹 87"/>
          <p:cNvGrpSpPr/>
          <p:nvPr/>
        </p:nvGrpSpPr>
        <p:grpSpPr>
          <a:xfrm>
            <a:off x="8434278" y="2401054"/>
            <a:ext cx="779983" cy="614088"/>
            <a:chOff x="8411040" y="2344816"/>
            <a:chExt cx="779983" cy="722478"/>
          </a:xfrm>
        </p:grpSpPr>
        <p:sp>
          <p:nvSpPr>
            <p:cNvPr id="86" name="직사각형 85"/>
            <p:cNvSpPr/>
            <p:nvPr/>
          </p:nvSpPr>
          <p:spPr>
            <a:xfrm>
              <a:off x="8411040" y="2344816"/>
              <a:ext cx="779983" cy="722478"/>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87" name="TextBox 86"/>
            <p:cNvSpPr txBox="1"/>
            <p:nvPr/>
          </p:nvSpPr>
          <p:spPr>
            <a:xfrm>
              <a:off x="8510483" y="2458391"/>
              <a:ext cx="600078" cy="426097"/>
            </a:xfrm>
            <a:prstGeom prst="rect">
              <a:avLst/>
            </a:prstGeom>
            <a:noFill/>
          </p:spPr>
          <p:txBody>
            <a:bodyPr wrap="square" lIns="0" tIns="0" rIns="0" bIns="0" rtlCol="0">
              <a:noAutofit/>
            </a:bodyPr>
            <a:lstStyle/>
            <a:p>
              <a:pPr algn="ctr">
                <a:lnSpc>
                  <a:spcPct val="110000"/>
                </a:lnSpc>
              </a:pPr>
              <a:r>
                <a:rPr lang="ko-KR" altLang="en-US" sz="1200" dirty="0" smtClean="0"/>
                <a:t>테스트</a:t>
              </a:r>
              <a:endParaRPr lang="en-US" altLang="ko-KR" sz="1200" dirty="0" smtClean="0"/>
            </a:p>
            <a:p>
              <a:pPr algn="ctr">
                <a:lnSpc>
                  <a:spcPct val="110000"/>
                </a:lnSpc>
              </a:pPr>
              <a:r>
                <a:rPr lang="ko-KR" altLang="en-US" sz="1200" dirty="0" smtClean="0"/>
                <a:t>데이터</a:t>
              </a:r>
            </a:p>
          </p:txBody>
        </p:sp>
      </p:grpSp>
      <p:grpSp>
        <p:nvGrpSpPr>
          <p:cNvPr id="98" name="그룹 97"/>
          <p:cNvGrpSpPr/>
          <p:nvPr/>
        </p:nvGrpSpPr>
        <p:grpSpPr>
          <a:xfrm>
            <a:off x="8434278" y="3198376"/>
            <a:ext cx="779983" cy="614088"/>
            <a:chOff x="8411040" y="2344816"/>
            <a:chExt cx="779983" cy="722478"/>
          </a:xfrm>
        </p:grpSpPr>
        <p:sp>
          <p:nvSpPr>
            <p:cNvPr id="99" name="직사각형 98"/>
            <p:cNvSpPr/>
            <p:nvPr/>
          </p:nvSpPr>
          <p:spPr>
            <a:xfrm>
              <a:off x="8411040" y="2344816"/>
              <a:ext cx="779983" cy="722478"/>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00" name="TextBox 99"/>
            <p:cNvSpPr txBox="1"/>
            <p:nvPr/>
          </p:nvSpPr>
          <p:spPr>
            <a:xfrm>
              <a:off x="8510483" y="2458391"/>
              <a:ext cx="600078" cy="426097"/>
            </a:xfrm>
            <a:prstGeom prst="rect">
              <a:avLst/>
            </a:prstGeom>
            <a:noFill/>
          </p:spPr>
          <p:txBody>
            <a:bodyPr wrap="square" lIns="0" tIns="0" rIns="0" bIns="0" rtlCol="0">
              <a:noAutofit/>
            </a:bodyPr>
            <a:lstStyle/>
            <a:p>
              <a:pPr algn="ctr">
                <a:lnSpc>
                  <a:spcPct val="110000"/>
                </a:lnSpc>
              </a:pPr>
              <a:r>
                <a:rPr lang="ko-KR" altLang="en-US" sz="1200" dirty="0" smtClean="0"/>
                <a:t>테스트</a:t>
              </a:r>
              <a:endParaRPr lang="en-US" altLang="ko-KR" sz="1200" dirty="0" smtClean="0"/>
            </a:p>
            <a:p>
              <a:pPr algn="ctr">
                <a:lnSpc>
                  <a:spcPct val="110000"/>
                </a:lnSpc>
              </a:pPr>
              <a:r>
                <a:rPr lang="ko-KR" altLang="en-US" sz="1200" dirty="0" smtClean="0"/>
                <a:t>데이터</a:t>
              </a:r>
            </a:p>
          </p:txBody>
        </p:sp>
      </p:grpSp>
      <p:grpSp>
        <p:nvGrpSpPr>
          <p:cNvPr id="101" name="그룹 100"/>
          <p:cNvGrpSpPr/>
          <p:nvPr/>
        </p:nvGrpSpPr>
        <p:grpSpPr>
          <a:xfrm>
            <a:off x="8434278" y="3988674"/>
            <a:ext cx="779983" cy="614088"/>
            <a:chOff x="8411040" y="2344816"/>
            <a:chExt cx="779983" cy="722478"/>
          </a:xfrm>
        </p:grpSpPr>
        <p:sp>
          <p:nvSpPr>
            <p:cNvPr id="102" name="직사각형 101"/>
            <p:cNvSpPr/>
            <p:nvPr/>
          </p:nvSpPr>
          <p:spPr>
            <a:xfrm>
              <a:off x="8411040" y="2344816"/>
              <a:ext cx="779983" cy="722478"/>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03" name="TextBox 102"/>
            <p:cNvSpPr txBox="1"/>
            <p:nvPr/>
          </p:nvSpPr>
          <p:spPr>
            <a:xfrm>
              <a:off x="8510483" y="2458391"/>
              <a:ext cx="600078" cy="426097"/>
            </a:xfrm>
            <a:prstGeom prst="rect">
              <a:avLst/>
            </a:prstGeom>
            <a:noFill/>
          </p:spPr>
          <p:txBody>
            <a:bodyPr wrap="square" lIns="0" tIns="0" rIns="0" bIns="0" rtlCol="0">
              <a:noAutofit/>
            </a:bodyPr>
            <a:lstStyle/>
            <a:p>
              <a:pPr algn="ctr">
                <a:lnSpc>
                  <a:spcPct val="110000"/>
                </a:lnSpc>
              </a:pPr>
              <a:r>
                <a:rPr lang="ko-KR" altLang="en-US" sz="1200" dirty="0" smtClean="0"/>
                <a:t>테스트</a:t>
              </a:r>
              <a:endParaRPr lang="en-US" altLang="ko-KR" sz="1200" dirty="0" smtClean="0"/>
            </a:p>
            <a:p>
              <a:pPr algn="ctr">
                <a:lnSpc>
                  <a:spcPct val="110000"/>
                </a:lnSpc>
              </a:pPr>
              <a:r>
                <a:rPr lang="ko-KR" altLang="en-US" sz="1200" dirty="0" smtClean="0"/>
                <a:t>데이터</a:t>
              </a:r>
            </a:p>
          </p:txBody>
        </p:sp>
      </p:grpSp>
      <p:grpSp>
        <p:nvGrpSpPr>
          <p:cNvPr id="104" name="그룹 103"/>
          <p:cNvGrpSpPr/>
          <p:nvPr/>
        </p:nvGrpSpPr>
        <p:grpSpPr>
          <a:xfrm>
            <a:off x="8434278" y="4767858"/>
            <a:ext cx="779983" cy="614088"/>
            <a:chOff x="8411040" y="2344816"/>
            <a:chExt cx="779983" cy="722478"/>
          </a:xfrm>
        </p:grpSpPr>
        <p:sp>
          <p:nvSpPr>
            <p:cNvPr id="105" name="직사각형 104"/>
            <p:cNvSpPr/>
            <p:nvPr/>
          </p:nvSpPr>
          <p:spPr>
            <a:xfrm>
              <a:off x="8411040" y="2344816"/>
              <a:ext cx="779983" cy="722478"/>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06" name="TextBox 105"/>
            <p:cNvSpPr txBox="1"/>
            <p:nvPr/>
          </p:nvSpPr>
          <p:spPr>
            <a:xfrm>
              <a:off x="8510483" y="2458391"/>
              <a:ext cx="600078" cy="426097"/>
            </a:xfrm>
            <a:prstGeom prst="rect">
              <a:avLst/>
            </a:prstGeom>
            <a:noFill/>
          </p:spPr>
          <p:txBody>
            <a:bodyPr wrap="square" lIns="0" tIns="0" rIns="0" bIns="0" rtlCol="0">
              <a:noAutofit/>
            </a:bodyPr>
            <a:lstStyle/>
            <a:p>
              <a:pPr algn="ctr">
                <a:lnSpc>
                  <a:spcPct val="110000"/>
                </a:lnSpc>
              </a:pPr>
              <a:r>
                <a:rPr lang="ko-KR" altLang="en-US" sz="1200" dirty="0" smtClean="0"/>
                <a:t>테스트</a:t>
              </a:r>
              <a:endParaRPr lang="en-US" altLang="ko-KR" sz="1200" dirty="0" smtClean="0"/>
            </a:p>
            <a:p>
              <a:pPr algn="ctr">
                <a:lnSpc>
                  <a:spcPct val="110000"/>
                </a:lnSpc>
              </a:pPr>
              <a:r>
                <a:rPr lang="ko-KR" altLang="en-US" sz="1200" dirty="0" smtClean="0"/>
                <a:t>데이터</a:t>
              </a:r>
            </a:p>
          </p:txBody>
        </p:sp>
      </p:grpSp>
      <p:grpSp>
        <p:nvGrpSpPr>
          <p:cNvPr id="107" name="그룹 106"/>
          <p:cNvGrpSpPr/>
          <p:nvPr/>
        </p:nvGrpSpPr>
        <p:grpSpPr>
          <a:xfrm>
            <a:off x="8434278" y="5490868"/>
            <a:ext cx="779983" cy="614088"/>
            <a:chOff x="8411040" y="2344816"/>
            <a:chExt cx="779983" cy="722478"/>
          </a:xfrm>
        </p:grpSpPr>
        <p:sp>
          <p:nvSpPr>
            <p:cNvPr id="108" name="직사각형 107"/>
            <p:cNvSpPr/>
            <p:nvPr/>
          </p:nvSpPr>
          <p:spPr>
            <a:xfrm>
              <a:off x="8411040" y="2344816"/>
              <a:ext cx="779983" cy="722478"/>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a:p>
          </p:txBody>
        </p:sp>
        <p:sp>
          <p:nvSpPr>
            <p:cNvPr id="109" name="TextBox 108"/>
            <p:cNvSpPr txBox="1"/>
            <p:nvPr/>
          </p:nvSpPr>
          <p:spPr>
            <a:xfrm>
              <a:off x="8510483" y="2458391"/>
              <a:ext cx="600078" cy="426097"/>
            </a:xfrm>
            <a:prstGeom prst="rect">
              <a:avLst/>
            </a:prstGeom>
            <a:noFill/>
          </p:spPr>
          <p:txBody>
            <a:bodyPr wrap="square" lIns="0" tIns="0" rIns="0" bIns="0" rtlCol="0">
              <a:noAutofit/>
            </a:bodyPr>
            <a:lstStyle/>
            <a:p>
              <a:pPr algn="ctr">
                <a:lnSpc>
                  <a:spcPct val="110000"/>
                </a:lnSpc>
              </a:pPr>
              <a:r>
                <a:rPr lang="ko-KR" altLang="en-US" sz="1200" dirty="0" smtClean="0"/>
                <a:t>테스트</a:t>
              </a:r>
              <a:endParaRPr lang="en-US" altLang="ko-KR" sz="1200" dirty="0" smtClean="0"/>
            </a:p>
            <a:p>
              <a:pPr algn="ctr">
                <a:lnSpc>
                  <a:spcPct val="110000"/>
                </a:lnSpc>
              </a:pPr>
              <a:r>
                <a:rPr lang="ko-KR" altLang="en-US" sz="1200" dirty="0" smtClean="0"/>
                <a:t>데이터</a:t>
              </a:r>
            </a:p>
          </p:txBody>
        </p:sp>
      </p:grpSp>
      <p:grpSp>
        <p:nvGrpSpPr>
          <p:cNvPr id="112" name="그룹 111"/>
          <p:cNvGrpSpPr/>
          <p:nvPr/>
        </p:nvGrpSpPr>
        <p:grpSpPr>
          <a:xfrm>
            <a:off x="7594910" y="2468334"/>
            <a:ext cx="681725" cy="482332"/>
            <a:chOff x="7594910" y="2468334"/>
            <a:chExt cx="681725" cy="482332"/>
          </a:xfrm>
        </p:grpSpPr>
        <p:sp>
          <p:nvSpPr>
            <p:cNvPr id="110" name="오른쪽 화살표 109"/>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11" name="TextBox 110"/>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예측</a:t>
              </a:r>
            </a:p>
          </p:txBody>
        </p:sp>
      </p:grpSp>
      <p:grpSp>
        <p:nvGrpSpPr>
          <p:cNvPr id="113" name="그룹 112"/>
          <p:cNvGrpSpPr/>
          <p:nvPr/>
        </p:nvGrpSpPr>
        <p:grpSpPr>
          <a:xfrm>
            <a:off x="7594910" y="3268359"/>
            <a:ext cx="681725" cy="482332"/>
            <a:chOff x="7594910" y="2468334"/>
            <a:chExt cx="681725" cy="482332"/>
          </a:xfrm>
        </p:grpSpPr>
        <p:sp>
          <p:nvSpPr>
            <p:cNvPr id="114" name="오른쪽 화살표 113"/>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15" name="TextBox 114"/>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예측</a:t>
              </a:r>
            </a:p>
          </p:txBody>
        </p:sp>
      </p:grpSp>
      <p:grpSp>
        <p:nvGrpSpPr>
          <p:cNvPr id="116" name="그룹 115"/>
          <p:cNvGrpSpPr/>
          <p:nvPr/>
        </p:nvGrpSpPr>
        <p:grpSpPr>
          <a:xfrm>
            <a:off x="7594910" y="4031079"/>
            <a:ext cx="681725" cy="482332"/>
            <a:chOff x="7594910" y="2468334"/>
            <a:chExt cx="681725" cy="482332"/>
          </a:xfrm>
        </p:grpSpPr>
        <p:sp>
          <p:nvSpPr>
            <p:cNvPr id="117" name="오른쪽 화살표 116"/>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18" name="TextBox 117"/>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예측</a:t>
              </a:r>
            </a:p>
          </p:txBody>
        </p:sp>
      </p:grpSp>
      <p:grpSp>
        <p:nvGrpSpPr>
          <p:cNvPr id="119" name="그룹 118"/>
          <p:cNvGrpSpPr/>
          <p:nvPr/>
        </p:nvGrpSpPr>
        <p:grpSpPr>
          <a:xfrm>
            <a:off x="7594910" y="4878332"/>
            <a:ext cx="681725" cy="482332"/>
            <a:chOff x="7594910" y="2468334"/>
            <a:chExt cx="681725" cy="482332"/>
          </a:xfrm>
        </p:grpSpPr>
        <p:sp>
          <p:nvSpPr>
            <p:cNvPr id="120" name="오른쪽 화살표 119"/>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21" name="TextBox 120"/>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예측</a:t>
              </a:r>
            </a:p>
          </p:txBody>
        </p:sp>
      </p:grpSp>
      <p:grpSp>
        <p:nvGrpSpPr>
          <p:cNvPr id="122" name="그룹 121"/>
          <p:cNvGrpSpPr/>
          <p:nvPr/>
        </p:nvGrpSpPr>
        <p:grpSpPr>
          <a:xfrm>
            <a:off x="7594910" y="5592872"/>
            <a:ext cx="681725" cy="482332"/>
            <a:chOff x="7594910" y="2468334"/>
            <a:chExt cx="681725" cy="482332"/>
          </a:xfrm>
        </p:grpSpPr>
        <p:sp>
          <p:nvSpPr>
            <p:cNvPr id="123" name="오른쪽 화살표 122"/>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24" name="TextBox 123"/>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예측</a:t>
              </a:r>
            </a:p>
          </p:txBody>
        </p:sp>
      </p:grpSp>
      <p:grpSp>
        <p:nvGrpSpPr>
          <p:cNvPr id="125" name="그룹 124"/>
          <p:cNvGrpSpPr/>
          <p:nvPr/>
        </p:nvGrpSpPr>
        <p:grpSpPr>
          <a:xfrm>
            <a:off x="5996948" y="2468334"/>
            <a:ext cx="681725" cy="482332"/>
            <a:chOff x="7594910" y="2468334"/>
            <a:chExt cx="681725" cy="482332"/>
          </a:xfrm>
        </p:grpSpPr>
        <p:sp>
          <p:nvSpPr>
            <p:cNvPr id="126" name="오른쪽 화살표 125"/>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27" name="TextBox 126"/>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학습</a:t>
              </a:r>
            </a:p>
          </p:txBody>
        </p:sp>
      </p:grpSp>
      <p:grpSp>
        <p:nvGrpSpPr>
          <p:cNvPr id="128" name="그룹 127"/>
          <p:cNvGrpSpPr/>
          <p:nvPr/>
        </p:nvGrpSpPr>
        <p:grpSpPr>
          <a:xfrm>
            <a:off x="5996948" y="3294912"/>
            <a:ext cx="681725" cy="482332"/>
            <a:chOff x="7594910" y="2468334"/>
            <a:chExt cx="681725" cy="482332"/>
          </a:xfrm>
        </p:grpSpPr>
        <p:sp>
          <p:nvSpPr>
            <p:cNvPr id="129" name="오른쪽 화살표 128"/>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30" name="TextBox 129"/>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학습</a:t>
              </a:r>
            </a:p>
          </p:txBody>
        </p:sp>
      </p:grpSp>
      <p:grpSp>
        <p:nvGrpSpPr>
          <p:cNvPr id="131" name="그룹 130"/>
          <p:cNvGrpSpPr/>
          <p:nvPr/>
        </p:nvGrpSpPr>
        <p:grpSpPr>
          <a:xfrm>
            <a:off x="5996948" y="4053140"/>
            <a:ext cx="681725" cy="482332"/>
            <a:chOff x="7594910" y="2468334"/>
            <a:chExt cx="681725" cy="482332"/>
          </a:xfrm>
        </p:grpSpPr>
        <p:sp>
          <p:nvSpPr>
            <p:cNvPr id="132" name="오른쪽 화살표 131"/>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33" name="TextBox 132"/>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학습</a:t>
              </a:r>
            </a:p>
          </p:txBody>
        </p:sp>
      </p:grpSp>
      <p:grpSp>
        <p:nvGrpSpPr>
          <p:cNvPr id="134" name="그룹 133"/>
          <p:cNvGrpSpPr/>
          <p:nvPr/>
        </p:nvGrpSpPr>
        <p:grpSpPr>
          <a:xfrm>
            <a:off x="5996948" y="4767858"/>
            <a:ext cx="681725" cy="482332"/>
            <a:chOff x="7594910" y="2468334"/>
            <a:chExt cx="681725" cy="482332"/>
          </a:xfrm>
        </p:grpSpPr>
        <p:sp>
          <p:nvSpPr>
            <p:cNvPr id="135" name="오른쪽 화살표 134"/>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36" name="TextBox 135"/>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학습</a:t>
              </a:r>
            </a:p>
          </p:txBody>
        </p:sp>
      </p:grpSp>
      <p:grpSp>
        <p:nvGrpSpPr>
          <p:cNvPr id="137" name="그룹 136"/>
          <p:cNvGrpSpPr/>
          <p:nvPr/>
        </p:nvGrpSpPr>
        <p:grpSpPr>
          <a:xfrm>
            <a:off x="5996948" y="5490868"/>
            <a:ext cx="681725" cy="482332"/>
            <a:chOff x="7594910" y="2468334"/>
            <a:chExt cx="681725" cy="482332"/>
          </a:xfrm>
        </p:grpSpPr>
        <p:sp>
          <p:nvSpPr>
            <p:cNvPr id="138" name="오른쪽 화살표 137"/>
            <p:cNvSpPr/>
            <p:nvPr/>
          </p:nvSpPr>
          <p:spPr>
            <a:xfrm>
              <a:off x="7594910" y="2468334"/>
              <a:ext cx="681725" cy="482332"/>
            </a:xfrm>
            <a:prstGeom prst="rightArrow">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ko-KR" altLang="en-US" dirty="0"/>
            </a:p>
          </p:txBody>
        </p:sp>
        <p:sp>
          <p:nvSpPr>
            <p:cNvPr id="139" name="TextBox 138"/>
            <p:cNvSpPr txBox="1"/>
            <p:nvPr/>
          </p:nvSpPr>
          <p:spPr>
            <a:xfrm>
              <a:off x="7712821" y="2621737"/>
              <a:ext cx="511805" cy="277620"/>
            </a:xfrm>
            <a:prstGeom prst="rect">
              <a:avLst/>
            </a:prstGeom>
            <a:noFill/>
          </p:spPr>
          <p:txBody>
            <a:bodyPr wrap="none" lIns="0" tIns="0" rIns="0" bIns="0" rtlCol="0">
              <a:noAutofit/>
            </a:bodyPr>
            <a:lstStyle/>
            <a:p>
              <a:pPr>
                <a:lnSpc>
                  <a:spcPct val="110000"/>
                </a:lnSpc>
              </a:pPr>
              <a:r>
                <a:rPr lang="ko-KR" altLang="en-US" sz="1200" b="1" dirty="0" smtClean="0">
                  <a:solidFill>
                    <a:schemeClr val="bg1"/>
                  </a:solidFill>
                </a:rPr>
                <a:t>학습</a:t>
              </a:r>
            </a:p>
          </p:txBody>
        </p:sp>
      </p:grpSp>
    </p:spTree>
    <p:extLst>
      <p:ext uri="{BB962C8B-B14F-4D97-AF65-F5344CB8AC3E}">
        <p14:creationId xmlns:p14="http://schemas.microsoft.com/office/powerpoint/2010/main" val="114069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데이터 모델 예시 </a:t>
            </a:r>
            <a:r>
              <a:rPr lang="en-US" altLang="ko-KR" dirty="0" smtClean="0"/>
              <a:t>- 1</a:t>
            </a:r>
            <a:endParaRPr lang="ko-KR" altLang="en-US" dirty="0"/>
          </a:p>
        </p:txBody>
      </p:sp>
      <p:pic>
        <p:nvPicPr>
          <p:cNvPr id="4" name="그림 3"/>
          <p:cNvPicPr>
            <a:picLocks noChangeAspect="1"/>
          </p:cNvPicPr>
          <p:nvPr/>
        </p:nvPicPr>
        <p:blipFill>
          <a:blip r:embed="rId2"/>
          <a:stretch>
            <a:fillRect/>
          </a:stretch>
        </p:blipFill>
        <p:spPr>
          <a:xfrm>
            <a:off x="531950" y="1193585"/>
            <a:ext cx="5145045" cy="5504153"/>
          </a:xfrm>
          <a:prstGeom prst="rect">
            <a:avLst/>
          </a:prstGeom>
        </p:spPr>
      </p:pic>
      <p:pic>
        <p:nvPicPr>
          <p:cNvPr id="5" name="그림 4"/>
          <p:cNvPicPr>
            <a:picLocks noChangeAspect="1"/>
          </p:cNvPicPr>
          <p:nvPr/>
        </p:nvPicPr>
        <p:blipFill>
          <a:blip r:embed="rId3"/>
          <a:stretch>
            <a:fillRect/>
          </a:stretch>
        </p:blipFill>
        <p:spPr>
          <a:xfrm>
            <a:off x="7032926" y="1179516"/>
            <a:ext cx="4627122" cy="5518222"/>
          </a:xfrm>
          <a:prstGeom prst="rect">
            <a:avLst/>
          </a:prstGeom>
        </p:spPr>
      </p:pic>
    </p:spTree>
    <p:extLst>
      <p:ext uri="{BB962C8B-B14F-4D97-AF65-F5344CB8AC3E}">
        <p14:creationId xmlns:p14="http://schemas.microsoft.com/office/powerpoint/2010/main" val="865450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고려할 추가 작업</a:t>
            </a:r>
            <a:endParaRPr lang="ko-KR" altLang="en-US" dirty="0"/>
          </a:p>
        </p:txBody>
      </p:sp>
      <p:sp>
        <p:nvSpPr>
          <p:cNvPr id="3" name="내용 개체 틀 2"/>
          <p:cNvSpPr>
            <a:spLocks noGrp="1"/>
          </p:cNvSpPr>
          <p:nvPr>
            <p:ph idx="1"/>
          </p:nvPr>
        </p:nvSpPr>
        <p:spPr/>
        <p:txBody>
          <a:bodyPr/>
          <a:lstStyle/>
          <a:p>
            <a:pPr>
              <a:lnSpc>
                <a:spcPct val="150000"/>
              </a:lnSpc>
            </a:pPr>
            <a:r>
              <a:rPr lang="ko-KR" altLang="en-US" dirty="0" smtClean="0"/>
              <a:t>추가 </a:t>
            </a:r>
            <a:r>
              <a:rPr lang="en-US" altLang="ko-KR" dirty="0" smtClean="0"/>
              <a:t>Feature Engineering</a:t>
            </a:r>
          </a:p>
          <a:p>
            <a:pPr>
              <a:lnSpc>
                <a:spcPct val="150000"/>
              </a:lnSpc>
            </a:pPr>
            <a:r>
              <a:rPr lang="en-US" altLang="ko-KR" dirty="0" err="1" smtClean="0"/>
              <a:t>XGBoost</a:t>
            </a:r>
            <a:r>
              <a:rPr lang="ko-KR" altLang="en-US" dirty="0" smtClean="0"/>
              <a:t>와 같은 타 모델 </a:t>
            </a:r>
            <a:r>
              <a:rPr lang="en-US" altLang="ko-KR" dirty="0" smtClean="0"/>
              <a:t>Stacking</a:t>
            </a:r>
            <a:endParaRPr lang="ko-KR" altLang="en-US" dirty="0"/>
          </a:p>
        </p:txBody>
      </p:sp>
    </p:spTree>
    <p:extLst>
      <p:ext uri="{BB962C8B-B14F-4D97-AF65-F5344CB8AC3E}">
        <p14:creationId xmlns:p14="http://schemas.microsoft.com/office/powerpoint/2010/main" val="3856646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endParaRPr lang="ko-KR" altLang="en-US"/>
          </a:p>
        </p:txBody>
      </p:sp>
      <p:pic>
        <p:nvPicPr>
          <p:cNvPr id="4" name="그림 3"/>
          <p:cNvPicPr>
            <a:picLocks noChangeAspect="1"/>
          </p:cNvPicPr>
          <p:nvPr/>
        </p:nvPicPr>
        <p:blipFill>
          <a:blip r:embed="rId2"/>
          <a:stretch>
            <a:fillRect/>
          </a:stretch>
        </p:blipFill>
        <p:spPr>
          <a:xfrm>
            <a:off x="1347259" y="1225550"/>
            <a:ext cx="10005471" cy="1229783"/>
          </a:xfrm>
          <a:prstGeom prst="rect">
            <a:avLst/>
          </a:prstGeom>
        </p:spPr>
      </p:pic>
      <p:pic>
        <p:nvPicPr>
          <p:cNvPr id="5" name="그림 4"/>
          <p:cNvPicPr>
            <a:picLocks noChangeAspect="1"/>
          </p:cNvPicPr>
          <p:nvPr/>
        </p:nvPicPr>
        <p:blipFill>
          <a:blip r:embed="rId3"/>
          <a:stretch>
            <a:fillRect/>
          </a:stretch>
        </p:blipFill>
        <p:spPr>
          <a:xfrm>
            <a:off x="4392312" y="2455333"/>
            <a:ext cx="3720068" cy="4293160"/>
          </a:xfrm>
          <a:prstGeom prst="rect">
            <a:avLst/>
          </a:prstGeom>
        </p:spPr>
      </p:pic>
    </p:spTree>
    <p:extLst>
      <p:ext uri="{BB962C8B-B14F-4D97-AF65-F5344CB8AC3E}">
        <p14:creationId xmlns:p14="http://schemas.microsoft.com/office/powerpoint/2010/main" val="407054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고객 주요 분석 도메인</a:t>
            </a:r>
            <a:endParaRPr lang="ko-KR" altLang="en-US" dirty="0"/>
          </a:p>
        </p:txBody>
      </p:sp>
      <p:sp>
        <p:nvSpPr>
          <p:cNvPr id="4" name="타원 3"/>
          <p:cNvSpPr/>
          <p:nvPr/>
        </p:nvSpPr>
        <p:spPr>
          <a:xfrm>
            <a:off x="4870622" y="3252172"/>
            <a:ext cx="1346886" cy="1346886"/>
          </a:xfrm>
          <a:prstGeom prst="ellipse">
            <a:avLst/>
          </a:prstGeom>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dirty="0" smtClean="0"/>
              <a:t>고객</a:t>
            </a:r>
            <a:endParaRPr lang="ko-KR" altLang="en-US" dirty="0"/>
          </a:p>
        </p:txBody>
      </p:sp>
      <p:grpSp>
        <p:nvGrpSpPr>
          <p:cNvPr id="10" name="그룹 9"/>
          <p:cNvGrpSpPr/>
          <p:nvPr/>
        </p:nvGrpSpPr>
        <p:grpSpPr>
          <a:xfrm>
            <a:off x="2949144" y="3686144"/>
            <a:ext cx="1186250" cy="1376293"/>
            <a:chOff x="667264" y="2479015"/>
            <a:chExt cx="1186250" cy="1376293"/>
          </a:xfrm>
        </p:grpSpPr>
        <p:sp>
          <p:nvSpPr>
            <p:cNvPr id="5" name="직사각형 4"/>
            <p:cNvSpPr/>
            <p:nvPr/>
          </p:nvSpPr>
          <p:spPr>
            <a:xfrm>
              <a:off x="667264" y="2479015"/>
              <a:ext cx="1186250" cy="239471"/>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200" b="1" dirty="0" smtClean="0"/>
                <a:t>지역</a:t>
              </a:r>
              <a:endParaRPr lang="ko-KR" altLang="en-US" sz="1200" b="1" dirty="0"/>
            </a:p>
          </p:txBody>
        </p:sp>
        <p:sp>
          <p:nvSpPr>
            <p:cNvPr id="9" name="TextBox 8"/>
            <p:cNvSpPr txBox="1"/>
            <p:nvPr/>
          </p:nvSpPr>
          <p:spPr>
            <a:xfrm>
              <a:off x="667264" y="2718486"/>
              <a:ext cx="1186250" cy="1136822"/>
            </a:xfrm>
            <a:prstGeom prst="rect">
              <a:avLst/>
            </a:prstGeom>
            <a:noFill/>
            <a:ln>
              <a:solidFill>
                <a:schemeClr val="tx1"/>
              </a:solidFill>
            </a:ln>
          </p:spPr>
          <p:txBody>
            <a:bodyPr wrap="none" lIns="0" tIns="0" rIns="0" bIns="0" rtlCol="0">
              <a:noAutofit/>
            </a:bodyPr>
            <a:lstStyle/>
            <a:p>
              <a:pPr algn="ctr">
                <a:lnSpc>
                  <a:spcPct val="150000"/>
                </a:lnSpc>
              </a:pPr>
              <a:r>
                <a:rPr lang="ko-KR" altLang="en-US" sz="1200" b="1" dirty="0"/>
                <a:t>대도시</a:t>
              </a:r>
              <a:r>
                <a:rPr lang="en-US" altLang="ko-KR" sz="1200" b="1" dirty="0"/>
                <a:t>, </a:t>
              </a:r>
              <a:r>
                <a:rPr lang="ko-KR" altLang="en-US" sz="1200" b="1" dirty="0"/>
                <a:t>농촌</a:t>
              </a:r>
              <a:endParaRPr lang="en-US" altLang="ko-KR" sz="1200" b="1" dirty="0"/>
            </a:p>
            <a:p>
              <a:pPr algn="ctr">
                <a:lnSpc>
                  <a:spcPct val="150000"/>
                </a:lnSpc>
              </a:pPr>
              <a:r>
                <a:rPr lang="ko-KR" altLang="en-US" sz="1200" b="1" dirty="0"/>
                <a:t>인구 밀집 구역</a:t>
              </a:r>
              <a:endParaRPr lang="en-US" altLang="ko-KR" sz="1200" b="1" dirty="0"/>
            </a:p>
            <a:p>
              <a:pPr algn="ctr">
                <a:lnSpc>
                  <a:spcPct val="150000"/>
                </a:lnSpc>
              </a:pPr>
              <a:r>
                <a:rPr lang="ko-KR" altLang="en-US" sz="1200" b="1" dirty="0"/>
                <a:t>주변 상권</a:t>
              </a:r>
              <a:endParaRPr lang="en-US" altLang="ko-KR" sz="1200" b="1" dirty="0"/>
            </a:p>
            <a:p>
              <a:pPr algn="ctr">
                <a:lnSpc>
                  <a:spcPct val="150000"/>
                </a:lnSpc>
              </a:pPr>
              <a:r>
                <a:rPr lang="en-US" altLang="ko-KR" sz="1200" b="1" dirty="0"/>
                <a:t>…..</a:t>
              </a:r>
            </a:p>
          </p:txBody>
        </p:sp>
      </p:grpSp>
      <p:grpSp>
        <p:nvGrpSpPr>
          <p:cNvPr id="11" name="그룹 10"/>
          <p:cNvGrpSpPr/>
          <p:nvPr/>
        </p:nvGrpSpPr>
        <p:grpSpPr>
          <a:xfrm>
            <a:off x="5430794" y="1445593"/>
            <a:ext cx="1186250" cy="1203300"/>
            <a:chOff x="667264" y="2479015"/>
            <a:chExt cx="1186250" cy="1376293"/>
          </a:xfrm>
        </p:grpSpPr>
        <p:sp>
          <p:nvSpPr>
            <p:cNvPr id="12" name="직사각형 11"/>
            <p:cNvSpPr/>
            <p:nvPr/>
          </p:nvSpPr>
          <p:spPr>
            <a:xfrm>
              <a:off x="667264" y="2479015"/>
              <a:ext cx="1186250" cy="239471"/>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200" b="1" dirty="0" smtClean="0"/>
                <a:t>직업</a:t>
              </a:r>
              <a:endParaRPr lang="ko-KR" altLang="en-US" sz="1200" b="1" dirty="0"/>
            </a:p>
          </p:txBody>
        </p:sp>
        <p:sp>
          <p:nvSpPr>
            <p:cNvPr id="13" name="TextBox 12"/>
            <p:cNvSpPr txBox="1"/>
            <p:nvPr/>
          </p:nvSpPr>
          <p:spPr>
            <a:xfrm>
              <a:off x="667264" y="2718486"/>
              <a:ext cx="1186250" cy="1136822"/>
            </a:xfrm>
            <a:prstGeom prst="rect">
              <a:avLst/>
            </a:prstGeom>
            <a:noFill/>
            <a:ln>
              <a:solidFill>
                <a:schemeClr val="tx1"/>
              </a:solidFill>
            </a:ln>
          </p:spPr>
          <p:txBody>
            <a:bodyPr wrap="none" lIns="0" tIns="0" rIns="0" bIns="0" rtlCol="0">
              <a:noAutofit/>
            </a:bodyPr>
            <a:lstStyle/>
            <a:p>
              <a:pPr algn="ctr">
                <a:lnSpc>
                  <a:spcPct val="150000"/>
                </a:lnSpc>
              </a:pPr>
              <a:r>
                <a:rPr lang="ko-KR" altLang="en-US" sz="1200" b="1" dirty="0" smtClean="0"/>
                <a:t>직업 유형</a:t>
              </a:r>
              <a:r>
                <a:rPr lang="en-US" altLang="ko-KR" sz="1200" b="1" dirty="0" smtClean="0"/>
                <a:t>, </a:t>
              </a:r>
              <a:r>
                <a:rPr lang="ko-KR" altLang="en-US" sz="1200" b="1" dirty="0" err="1" smtClean="0"/>
                <a:t>직업군</a:t>
              </a:r>
              <a:endParaRPr lang="en-US" altLang="ko-KR" sz="1200" b="1" dirty="0" smtClean="0"/>
            </a:p>
            <a:p>
              <a:pPr algn="ctr">
                <a:lnSpc>
                  <a:spcPct val="150000"/>
                </a:lnSpc>
              </a:pPr>
              <a:r>
                <a:rPr lang="ko-KR" altLang="en-US" sz="1200" b="1" dirty="0" smtClean="0"/>
                <a:t>총</a:t>
              </a:r>
              <a:r>
                <a:rPr lang="en-US" altLang="ko-KR" sz="1200" b="1" dirty="0" smtClean="0"/>
                <a:t>/</a:t>
              </a:r>
              <a:r>
                <a:rPr lang="ko-KR" altLang="en-US" sz="1200" b="1" dirty="0" smtClean="0"/>
                <a:t>현재 </a:t>
              </a:r>
              <a:r>
                <a:rPr lang="ko-KR" altLang="en-US" sz="1200" b="1" dirty="0" err="1" smtClean="0"/>
                <a:t>근무년수</a:t>
              </a:r>
              <a:endParaRPr lang="en-US" altLang="ko-KR" sz="1200" b="1" dirty="0" smtClean="0"/>
            </a:p>
          </p:txBody>
        </p:sp>
      </p:grpSp>
      <p:grpSp>
        <p:nvGrpSpPr>
          <p:cNvPr id="14" name="그룹 13"/>
          <p:cNvGrpSpPr/>
          <p:nvPr/>
        </p:nvGrpSpPr>
        <p:grpSpPr>
          <a:xfrm>
            <a:off x="6787979" y="2864073"/>
            <a:ext cx="1186250" cy="1136822"/>
            <a:chOff x="667264" y="2479015"/>
            <a:chExt cx="1186250" cy="1136822"/>
          </a:xfrm>
        </p:grpSpPr>
        <p:sp>
          <p:nvSpPr>
            <p:cNvPr id="15" name="직사각형 14"/>
            <p:cNvSpPr/>
            <p:nvPr/>
          </p:nvSpPr>
          <p:spPr>
            <a:xfrm>
              <a:off x="667264" y="2479015"/>
              <a:ext cx="1186250" cy="239471"/>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200" b="1" dirty="0" smtClean="0"/>
                <a:t>소득</a:t>
              </a:r>
              <a:r>
                <a:rPr lang="en-US" altLang="ko-KR" sz="1200" b="1" dirty="0" smtClean="0"/>
                <a:t>/</a:t>
              </a:r>
              <a:r>
                <a:rPr lang="ko-KR" altLang="en-US" sz="1200" b="1" dirty="0" smtClean="0"/>
                <a:t>자산</a:t>
              </a:r>
              <a:endParaRPr lang="ko-KR" altLang="en-US" sz="1200" b="1" dirty="0"/>
            </a:p>
          </p:txBody>
        </p:sp>
        <p:sp>
          <p:nvSpPr>
            <p:cNvPr id="16" name="TextBox 15"/>
            <p:cNvSpPr txBox="1"/>
            <p:nvPr/>
          </p:nvSpPr>
          <p:spPr>
            <a:xfrm>
              <a:off x="667264" y="2718486"/>
              <a:ext cx="1186250" cy="897351"/>
            </a:xfrm>
            <a:prstGeom prst="rect">
              <a:avLst/>
            </a:prstGeom>
            <a:noFill/>
            <a:ln>
              <a:solidFill>
                <a:schemeClr val="tx1"/>
              </a:solidFill>
            </a:ln>
          </p:spPr>
          <p:txBody>
            <a:bodyPr wrap="none" lIns="0" tIns="0" rIns="0" bIns="0" rtlCol="0">
              <a:noAutofit/>
            </a:bodyPr>
            <a:lstStyle/>
            <a:p>
              <a:pPr algn="ctr">
                <a:lnSpc>
                  <a:spcPct val="150000"/>
                </a:lnSpc>
              </a:pPr>
              <a:r>
                <a:rPr lang="ko-KR" altLang="en-US" sz="1200" b="1" dirty="0" err="1" smtClean="0"/>
                <a:t>월소득</a:t>
              </a:r>
              <a:r>
                <a:rPr lang="en-US" altLang="ko-KR" sz="1200" b="1" dirty="0" smtClean="0"/>
                <a:t>, </a:t>
              </a:r>
              <a:r>
                <a:rPr lang="ko-KR" altLang="en-US" sz="1200" b="1" dirty="0" err="1" smtClean="0"/>
                <a:t>대출액</a:t>
              </a:r>
              <a:endParaRPr lang="en-US" altLang="ko-KR" sz="1200" b="1" dirty="0" smtClean="0"/>
            </a:p>
            <a:p>
              <a:pPr algn="ctr">
                <a:lnSpc>
                  <a:spcPct val="150000"/>
                </a:lnSpc>
              </a:pPr>
              <a:r>
                <a:rPr lang="ko-KR" altLang="en-US" sz="1200" b="1" dirty="0" smtClean="0"/>
                <a:t>부동산</a:t>
              </a:r>
              <a:r>
                <a:rPr lang="en-US" altLang="ko-KR" sz="1200" b="1" dirty="0" smtClean="0"/>
                <a:t>, </a:t>
              </a:r>
              <a:r>
                <a:rPr lang="ko-KR" altLang="en-US" sz="1200" b="1" dirty="0" smtClean="0"/>
                <a:t>동산</a:t>
              </a:r>
              <a:endParaRPr lang="en-US" altLang="ko-KR" sz="1200" b="1" dirty="0" smtClean="0"/>
            </a:p>
            <a:p>
              <a:pPr algn="ctr">
                <a:lnSpc>
                  <a:spcPct val="150000"/>
                </a:lnSpc>
              </a:pPr>
              <a:r>
                <a:rPr lang="ko-KR" altLang="en-US" sz="1200" b="1" dirty="0" smtClean="0"/>
                <a:t>자동차</a:t>
              </a:r>
              <a:r>
                <a:rPr lang="en-US" altLang="ko-KR" sz="1200" b="1" dirty="0" smtClean="0"/>
                <a:t>, </a:t>
              </a:r>
              <a:r>
                <a:rPr lang="ko-KR" altLang="en-US" sz="1200" b="1" dirty="0" smtClean="0"/>
                <a:t>아파트</a:t>
              </a:r>
              <a:endParaRPr lang="en-US" altLang="ko-KR" sz="1200" b="1" dirty="0"/>
            </a:p>
            <a:p>
              <a:pPr algn="ctr">
                <a:lnSpc>
                  <a:spcPct val="150000"/>
                </a:lnSpc>
              </a:pPr>
              <a:endParaRPr lang="en-US" altLang="ko-KR" sz="1200" b="1" dirty="0" smtClean="0"/>
            </a:p>
            <a:p>
              <a:pPr algn="ctr">
                <a:lnSpc>
                  <a:spcPct val="150000"/>
                </a:lnSpc>
              </a:pPr>
              <a:endParaRPr lang="en-US" altLang="ko-KR" sz="1200" b="1" dirty="0"/>
            </a:p>
          </p:txBody>
        </p:sp>
      </p:grpSp>
      <p:grpSp>
        <p:nvGrpSpPr>
          <p:cNvPr id="17" name="그룹 16"/>
          <p:cNvGrpSpPr/>
          <p:nvPr/>
        </p:nvGrpSpPr>
        <p:grpSpPr>
          <a:xfrm>
            <a:off x="6952736" y="4804034"/>
            <a:ext cx="1186250" cy="819953"/>
            <a:chOff x="667264" y="2479015"/>
            <a:chExt cx="1186250" cy="605769"/>
          </a:xfrm>
        </p:grpSpPr>
        <p:sp>
          <p:nvSpPr>
            <p:cNvPr id="18" name="직사각형 17"/>
            <p:cNvSpPr/>
            <p:nvPr/>
          </p:nvSpPr>
          <p:spPr>
            <a:xfrm>
              <a:off x="667264" y="2479015"/>
              <a:ext cx="1186250" cy="239471"/>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200" b="1" dirty="0" smtClean="0"/>
                <a:t>가족</a:t>
              </a:r>
              <a:endParaRPr lang="ko-KR" altLang="en-US" sz="1200" b="1" dirty="0"/>
            </a:p>
          </p:txBody>
        </p:sp>
        <p:sp>
          <p:nvSpPr>
            <p:cNvPr id="19" name="TextBox 18"/>
            <p:cNvSpPr txBox="1"/>
            <p:nvPr/>
          </p:nvSpPr>
          <p:spPr>
            <a:xfrm>
              <a:off x="667264" y="2718486"/>
              <a:ext cx="1186250" cy="366298"/>
            </a:xfrm>
            <a:prstGeom prst="rect">
              <a:avLst/>
            </a:prstGeom>
            <a:noFill/>
            <a:ln>
              <a:solidFill>
                <a:schemeClr val="tx1"/>
              </a:solidFill>
            </a:ln>
          </p:spPr>
          <p:txBody>
            <a:bodyPr wrap="none" lIns="0" tIns="0" rIns="0" bIns="0" rtlCol="0">
              <a:noAutofit/>
            </a:bodyPr>
            <a:lstStyle/>
            <a:p>
              <a:pPr algn="ctr">
                <a:lnSpc>
                  <a:spcPct val="150000"/>
                </a:lnSpc>
              </a:pPr>
              <a:r>
                <a:rPr lang="ko-KR" altLang="en-US" sz="1200" b="1" dirty="0" smtClean="0"/>
                <a:t>가족 수</a:t>
              </a:r>
              <a:r>
                <a:rPr lang="en-US" altLang="ko-KR" sz="1200" b="1" dirty="0" smtClean="0"/>
                <a:t>, </a:t>
              </a:r>
              <a:r>
                <a:rPr lang="ko-KR" altLang="en-US" sz="1200" b="1" dirty="0" smtClean="0"/>
                <a:t>가족 여부</a:t>
              </a:r>
              <a:endParaRPr lang="en-US" altLang="ko-KR" sz="1200" b="1" dirty="0"/>
            </a:p>
          </p:txBody>
        </p:sp>
      </p:grpSp>
      <p:grpSp>
        <p:nvGrpSpPr>
          <p:cNvPr id="20" name="그룹 19"/>
          <p:cNvGrpSpPr/>
          <p:nvPr/>
        </p:nvGrpSpPr>
        <p:grpSpPr>
          <a:xfrm>
            <a:off x="3286896" y="1585082"/>
            <a:ext cx="1186250" cy="1376293"/>
            <a:chOff x="667264" y="2479015"/>
            <a:chExt cx="1186250" cy="1376293"/>
          </a:xfrm>
        </p:grpSpPr>
        <p:sp>
          <p:nvSpPr>
            <p:cNvPr id="21" name="직사각형 20"/>
            <p:cNvSpPr/>
            <p:nvPr/>
          </p:nvSpPr>
          <p:spPr>
            <a:xfrm>
              <a:off x="667264" y="2479015"/>
              <a:ext cx="1186250" cy="239471"/>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200" b="1" dirty="0" smtClean="0"/>
                <a:t>개인</a:t>
              </a:r>
              <a:endParaRPr lang="ko-KR" altLang="en-US" sz="1200" b="1" dirty="0"/>
            </a:p>
          </p:txBody>
        </p:sp>
        <p:sp>
          <p:nvSpPr>
            <p:cNvPr id="22" name="TextBox 21"/>
            <p:cNvSpPr txBox="1"/>
            <p:nvPr/>
          </p:nvSpPr>
          <p:spPr>
            <a:xfrm>
              <a:off x="667264" y="2718486"/>
              <a:ext cx="1186250" cy="1136822"/>
            </a:xfrm>
            <a:prstGeom prst="rect">
              <a:avLst/>
            </a:prstGeom>
            <a:noFill/>
            <a:ln>
              <a:solidFill>
                <a:schemeClr val="tx1"/>
              </a:solidFill>
            </a:ln>
          </p:spPr>
          <p:txBody>
            <a:bodyPr wrap="none" lIns="0" tIns="0" rIns="0" bIns="0" rtlCol="0">
              <a:noAutofit/>
            </a:bodyPr>
            <a:lstStyle/>
            <a:p>
              <a:pPr algn="ctr">
                <a:lnSpc>
                  <a:spcPct val="150000"/>
                </a:lnSpc>
              </a:pPr>
              <a:r>
                <a:rPr lang="ko-KR" altLang="en-US" sz="1200" b="1" dirty="0" smtClean="0"/>
                <a:t>성별</a:t>
              </a:r>
              <a:r>
                <a:rPr lang="en-US" altLang="ko-KR" sz="1200" b="1" dirty="0" smtClean="0"/>
                <a:t>, </a:t>
              </a:r>
              <a:r>
                <a:rPr lang="ko-KR" altLang="en-US" sz="1200" b="1" dirty="0" smtClean="0"/>
                <a:t>나이</a:t>
              </a:r>
              <a:r>
                <a:rPr lang="en-US" altLang="ko-KR" sz="1200" b="1" dirty="0" smtClean="0"/>
                <a:t>, </a:t>
              </a:r>
              <a:r>
                <a:rPr lang="ko-KR" altLang="en-US" sz="1200" b="1" dirty="0" smtClean="0"/>
                <a:t>주소</a:t>
              </a:r>
              <a:endParaRPr lang="en-US" altLang="ko-KR" sz="1200" b="1" dirty="0" smtClean="0"/>
            </a:p>
            <a:p>
              <a:pPr algn="ctr">
                <a:lnSpc>
                  <a:spcPct val="150000"/>
                </a:lnSpc>
              </a:pPr>
              <a:r>
                <a:rPr lang="ko-KR" altLang="en-US" sz="1200" b="1" dirty="0" smtClean="0"/>
                <a:t>학력</a:t>
              </a:r>
              <a:r>
                <a:rPr lang="en-US" altLang="ko-KR" sz="1200" b="1" dirty="0" smtClean="0"/>
                <a:t>, </a:t>
              </a:r>
              <a:r>
                <a:rPr lang="ko-KR" altLang="en-US" sz="1200" b="1" dirty="0" smtClean="0"/>
                <a:t>연락처</a:t>
              </a:r>
              <a:endParaRPr lang="en-US" altLang="ko-KR" sz="1200" b="1" dirty="0"/>
            </a:p>
            <a:p>
              <a:pPr algn="ctr">
                <a:lnSpc>
                  <a:spcPct val="150000"/>
                </a:lnSpc>
              </a:pPr>
              <a:r>
                <a:rPr lang="ko-KR" altLang="en-US" sz="1200" b="1" dirty="0" smtClean="0"/>
                <a:t>취미</a:t>
              </a:r>
              <a:r>
                <a:rPr lang="en-US" altLang="ko-KR" sz="1200" b="1" dirty="0" smtClean="0"/>
                <a:t> </a:t>
              </a:r>
              <a:endParaRPr lang="en-US" altLang="ko-KR" sz="1200" b="1" dirty="0"/>
            </a:p>
          </p:txBody>
        </p:sp>
      </p:grpSp>
      <p:grpSp>
        <p:nvGrpSpPr>
          <p:cNvPr id="23" name="그룹 22"/>
          <p:cNvGrpSpPr/>
          <p:nvPr/>
        </p:nvGrpSpPr>
        <p:grpSpPr>
          <a:xfrm>
            <a:off x="4757351" y="5254825"/>
            <a:ext cx="1186250" cy="976471"/>
            <a:chOff x="667264" y="2479015"/>
            <a:chExt cx="1186250" cy="721402"/>
          </a:xfrm>
        </p:grpSpPr>
        <p:sp>
          <p:nvSpPr>
            <p:cNvPr id="24" name="직사각형 23"/>
            <p:cNvSpPr/>
            <p:nvPr/>
          </p:nvSpPr>
          <p:spPr>
            <a:xfrm>
              <a:off x="667264" y="2479015"/>
              <a:ext cx="1186250" cy="239471"/>
            </a:xfrm>
            <a:prstGeom prst="rect">
              <a:avLst/>
            </a:prstGeom>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ko-KR" altLang="en-US" sz="1200" b="1" dirty="0" smtClean="0"/>
                <a:t>신용</a:t>
              </a:r>
              <a:endParaRPr lang="ko-KR" altLang="en-US" sz="1200" b="1" dirty="0"/>
            </a:p>
          </p:txBody>
        </p:sp>
        <p:sp>
          <p:nvSpPr>
            <p:cNvPr id="25" name="TextBox 24"/>
            <p:cNvSpPr txBox="1"/>
            <p:nvPr/>
          </p:nvSpPr>
          <p:spPr>
            <a:xfrm>
              <a:off x="667264" y="2718486"/>
              <a:ext cx="1186250" cy="481931"/>
            </a:xfrm>
            <a:prstGeom prst="rect">
              <a:avLst/>
            </a:prstGeom>
            <a:noFill/>
            <a:ln>
              <a:solidFill>
                <a:schemeClr val="tx1"/>
              </a:solidFill>
            </a:ln>
          </p:spPr>
          <p:txBody>
            <a:bodyPr wrap="none" lIns="0" tIns="0" rIns="0" bIns="0" rtlCol="0">
              <a:noAutofit/>
            </a:bodyPr>
            <a:lstStyle/>
            <a:p>
              <a:pPr algn="ctr">
                <a:lnSpc>
                  <a:spcPct val="150000"/>
                </a:lnSpc>
              </a:pPr>
              <a:r>
                <a:rPr lang="ko-KR" altLang="en-US" sz="1200" b="1" dirty="0" smtClean="0"/>
                <a:t>신용 평가 점수</a:t>
              </a:r>
              <a:r>
                <a:rPr lang="en-US" altLang="ko-KR" sz="1200" b="1" dirty="0" smtClean="0"/>
                <a:t>,</a:t>
              </a:r>
            </a:p>
            <a:p>
              <a:pPr algn="ctr">
                <a:lnSpc>
                  <a:spcPct val="150000"/>
                </a:lnSpc>
              </a:pPr>
              <a:r>
                <a:rPr lang="ko-KR" altLang="en-US" sz="1200" b="1" dirty="0" smtClean="0"/>
                <a:t>대출</a:t>
              </a:r>
              <a:r>
                <a:rPr lang="en-US" altLang="ko-KR" sz="1200" b="1" dirty="0" smtClean="0"/>
                <a:t>/</a:t>
              </a:r>
              <a:r>
                <a:rPr lang="ko-KR" altLang="en-US" sz="1200" b="1" dirty="0" smtClean="0"/>
                <a:t>연체 이력</a:t>
              </a:r>
              <a:endParaRPr lang="en-US" altLang="ko-KR" sz="1200" b="1" dirty="0" smtClean="0"/>
            </a:p>
          </p:txBody>
        </p:sp>
      </p:grpSp>
    </p:spTree>
    <p:extLst>
      <p:ext uri="{BB962C8B-B14F-4D97-AF65-F5344CB8AC3E}">
        <p14:creationId xmlns:p14="http://schemas.microsoft.com/office/powerpoint/2010/main" val="387685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주요 분석 속성 예시 </a:t>
            </a:r>
            <a:r>
              <a:rPr lang="en-US" altLang="ko-KR" dirty="0" smtClean="0"/>
              <a:t>- 1</a:t>
            </a:r>
            <a:endParaRPr lang="ko-KR" altLang="en-US" dirty="0"/>
          </a:p>
        </p:txBody>
      </p:sp>
      <p:graphicFrame>
        <p:nvGraphicFramePr>
          <p:cNvPr id="6" name="표 5"/>
          <p:cNvGraphicFramePr>
            <a:graphicFrameLocks noGrp="1"/>
          </p:cNvGraphicFramePr>
          <p:nvPr>
            <p:extLst>
              <p:ext uri="{D42A27DB-BD31-4B8C-83A1-F6EECF244321}">
                <p14:modId xmlns:p14="http://schemas.microsoft.com/office/powerpoint/2010/main" val="432343896"/>
              </p:ext>
            </p:extLst>
          </p:nvPr>
        </p:nvGraphicFramePr>
        <p:xfrm>
          <a:off x="9275806" y="1309814"/>
          <a:ext cx="2685535" cy="5109519"/>
        </p:xfrm>
        <a:graphic>
          <a:graphicData uri="http://schemas.openxmlformats.org/drawingml/2006/table">
            <a:tbl>
              <a:tblPr>
                <a:tableStyleId>{8EC20E35-A176-4012-BC5E-935CFFF8708E}</a:tableStyleId>
              </a:tblPr>
              <a:tblGrid>
                <a:gridCol w="2685535">
                  <a:extLst>
                    <a:ext uri="{9D8B030D-6E8A-4147-A177-3AD203B41FA5}">
                      <a16:colId xmlns:a16="http://schemas.microsoft.com/office/drawing/2014/main" val="2480772195"/>
                    </a:ext>
                  </a:extLst>
                </a:gridCol>
              </a:tblGrid>
              <a:tr h="351137">
                <a:tc>
                  <a:txBody>
                    <a:bodyPr/>
                    <a:lstStyle/>
                    <a:p>
                      <a:pPr algn="l" fontAlgn="ctr"/>
                      <a:r>
                        <a:rPr lang="ko-KR" altLang="en-US" sz="1100" u="none" strike="noStrike" dirty="0">
                          <a:effectLst/>
                        </a:rPr>
                        <a:t>연락처가 직장과 동일 여부</a:t>
                      </a:r>
                      <a:r>
                        <a:rPr lang="en-US" altLang="ko-KR" sz="1100" u="none" strike="noStrike" dirty="0">
                          <a:effectLst/>
                        </a:rPr>
                        <a:t>(</a:t>
                      </a:r>
                      <a:r>
                        <a:rPr lang="ko-KR" altLang="en-US" sz="1100" u="none" strike="noStrike" dirty="0">
                          <a:effectLst/>
                        </a:rPr>
                        <a:t>도시 레벨</a:t>
                      </a:r>
                      <a:r>
                        <a:rPr lang="en-US" altLang="ko-KR" sz="1100" u="none" strike="noStrike" dirty="0">
                          <a:effectLst/>
                        </a:rPr>
                        <a:t>)</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167872900"/>
                  </a:ext>
                </a:extLst>
              </a:tr>
              <a:tr h="176673">
                <a:tc>
                  <a:txBody>
                    <a:bodyPr/>
                    <a:lstStyle/>
                    <a:p>
                      <a:pPr algn="l" fontAlgn="ctr"/>
                      <a:r>
                        <a:rPr lang="ko-KR" altLang="en-US" sz="1100" u="none" strike="noStrike" dirty="0">
                          <a:effectLst/>
                        </a:rPr>
                        <a:t>고객 직장 유형</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948316600"/>
                  </a:ext>
                </a:extLst>
              </a:tr>
              <a:tr h="176673">
                <a:tc>
                  <a:txBody>
                    <a:bodyPr/>
                    <a:lstStyle/>
                    <a:p>
                      <a:pPr algn="l" fontAlgn="ctr"/>
                      <a:r>
                        <a:rPr lang="ko-KR" altLang="en-US" sz="1100" u="none" strike="noStrike" dirty="0">
                          <a:effectLst/>
                        </a:rPr>
                        <a:t>정규화된 스코어 </a:t>
                      </a:r>
                      <a:r>
                        <a:rPr lang="en-US" altLang="ko-KR" sz="1100" u="none" strike="noStrike" dirty="0">
                          <a:effectLst/>
                        </a:rPr>
                        <a:t>1</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4047250114"/>
                  </a:ext>
                </a:extLst>
              </a:tr>
              <a:tr h="176673">
                <a:tc>
                  <a:txBody>
                    <a:bodyPr/>
                    <a:lstStyle/>
                    <a:p>
                      <a:pPr algn="l" fontAlgn="ctr"/>
                      <a:r>
                        <a:rPr lang="ko-KR" altLang="en-US" sz="1100" u="none" strike="noStrike" dirty="0" smtClean="0">
                          <a:effectLst/>
                        </a:rPr>
                        <a:t>정규화된 스코어 </a:t>
                      </a:r>
                      <a:r>
                        <a:rPr lang="en-US" altLang="ko-KR" sz="1100" u="none" strike="noStrike" dirty="0" smtClean="0">
                          <a:effectLst/>
                        </a:rPr>
                        <a:t>2</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752727092"/>
                  </a:ext>
                </a:extLst>
              </a:tr>
              <a:tr h="176673">
                <a:tc>
                  <a:txBody>
                    <a:bodyPr/>
                    <a:lstStyle/>
                    <a:p>
                      <a:pPr algn="l" fontAlgn="ctr"/>
                      <a:r>
                        <a:rPr lang="ko-KR" altLang="en-US" sz="1100" u="none" strike="noStrike" dirty="0" smtClean="0">
                          <a:effectLst/>
                        </a:rPr>
                        <a:t>정규화된 스코어 </a:t>
                      </a:r>
                      <a:r>
                        <a:rPr lang="en-US" altLang="ko-KR" sz="1100" u="none" strike="noStrike" dirty="0" smtClean="0">
                          <a:effectLst/>
                        </a:rPr>
                        <a:t>3</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279881104"/>
                  </a:ext>
                </a:extLst>
              </a:tr>
              <a:tr h="351137">
                <a:tc>
                  <a:txBody>
                    <a:bodyPr/>
                    <a:lstStyle/>
                    <a:p>
                      <a:pPr algn="l" fontAlgn="ctr"/>
                      <a:r>
                        <a:rPr lang="ko-KR" altLang="en-US" sz="1100" u="none" strike="noStrike" dirty="0">
                          <a:effectLst/>
                        </a:rPr>
                        <a:t>고객 거주지역의 </a:t>
                      </a:r>
                      <a:r>
                        <a:rPr lang="ko-KR" altLang="en-US" sz="1100" u="none" strike="noStrike" dirty="0" err="1">
                          <a:effectLst/>
                        </a:rPr>
                        <a:t>특정값</a:t>
                      </a:r>
                      <a:r>
                        <a:rPr lang="en-US" altLang="ko-KR" sz="1100" u="none" strike="noStrike" dirty="0">
                          <a:effectLst/>
                        </a:rPr>
                        <a:t>(</a:t>
                      </a:r>
                      <a:r>
                        <a:rPr lang="ko-KR" altLang="en-US" sz="1100" u="none" strike="noStrike" dirty="0">
                          <a:effectLst/>
                        </a:rPr>
                        <a:t>정규화된 값</a:t>
                      </a:r>
                      <a:r>
                        <a:rPr lang="en-US" altLang="ko-KR" sz="1100" u="none" strike="noStrike" dirty="0">
                          <a:effectLst/>
                        </a:rPr>
                        <a:t>)</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590913539"/>
                  </a:ext>
                </a:extLst>
              </a:tr>
              <a:tr h="176673">
                <a:tc>
                  <a:txBody>
                    <a:bodyPr/>
                    <a:lstStyle/>
                    <a:p>
                      <a:pPr algn="l" fontAlgn="ctr"/>
                      <a:r>
                        <a:rPr lang="en-US" altLang="ko-KR" sz="1100" u="none" strike="noStrike" dirty="0">
                          <a:effectLst/>
                        </a:rPr>
                        <a:t>30</a:t>
                      </a:r>
                      <a:r>
                        <a:rPr lang="ko-KR" altLang="en-US" sz="1100" u="none" strike="noStrike" dirty="0">
                          <a:effectLst/>
                        </a:rPr>
                        <a:t>일 연체된 횟수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488056815"/>
                  </a:ext>
                </a:extLst>
              </a:tr>
              <a:tr h="351137">
                <a:tc>
                  <a:txBody>
                    <a:bodyPr/>
                    <a:lstStyle/>
                    <a:p>
                      <a:pPr algn="l" fontAlgn="ctr"/>
                      <a:r>
                        <a:rPr lang="en-US" altLang="ko-KR" sz="1100" u="none" strike="noStrike" dirty="0">
                          <a:effectLst/>
                        </a:rPr>
                        <a:t>30</a:t>
                      </a:r>
                      <a:r>
                        <a:rPr lang="ko-KR" altLang="en-US" sz="1100" u="none" strike="noStrike" dirty="0">
                          <a:effectLst/>
                        </a:rPr>
                        <a:t>일 연체로 </a:t>
                      </a:r>
                      <a:r>
                        <a:rPr lang="en-US" altLang="ko-KR" sz="1100" u="none" strike="noStrike" dirty="0">
                          <a:effectLst/>
                        </a:rPr>
                        <a:t>Default </a:t>
                      </a:r>
                      <a:r>
                        <a:rPr lang="ko-KR" altLang="en-US" sz="1100" u="none" strike="noStrike" dirty="0">
                          <a:effectLst/>
                        </a:rPr>
                        <a:t>된 횟수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4077739743"/>
                  </a:ext>
                </a:extLst>
              </a:tr>
              <a:tr h="176673">
                <a:tc>
                  <a:txBody>
                    <a:bodyPr/>
                    <a:lstStyle/>
                    <a:p>
                      <a:pPr algn="l" fontAlgn="ctr"/>
                      <a:r>
                        <a:rPr lang="en-US" altLang="ko-KR" sz="1100" u="none" strike="noStrike" dirty="0">
                          <a:effectLst/>
                        </a:rPr>
                        <a:t>60</a:t>
                      </a:r>
                      <a:r>
                        <a:rPr lang="ko-KR" altLang="en-US" sz="1100" u="none" strike="noStrike" dirty="0">
                          <a:effectLst/>
                        </a:rPr>
                        <a:t>일 연체된 횟수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365946438"/>
                  </a:ext>
                </a:extLst>
              </a:tr>
              <a:tr h="351137">
                <a:tc>
                  <a:txBody>
                    <a:bodyPr/>
                    <a:lstStyle/>
                    <a:p>
                      <a:pPr algn="l" fontAlgn="ctr"/>
                      <a:r>
                        <a:rPr lang="en-US" altLang="ko-KR" sz="1100" u="none" strike="noStrike" dirty="0">
                          <a:effectLst/>
                        </a:rPr>
                        <a:t>60</a:t>
                      </a:r>
                      <a:r>
                        <a:rPr lang="ko-KR" altLang="en-US" sz="1100" u="none" strike="noStrike" dirty="0">
                          <a:effectLst/>
                        </a:rPr>
                        <a:t>일 연체로 </a:t>
                      </a:r>
                      <a:r>
                        <a:rPr lang="en-US" altLang="ko-KR" sz="1100" u="none" strike="noStrike" dirty="0">
                          <a:effectLst/>
                        </a:rPr>
                        <a:t>Default </a:t>
                      </a:r>
                      <a:r>
                        <a:rPr lang="ko-KR" altLang="en-US" sz="1100" u="none" strike="noStrike" dirty="0">
                          <a:effectLst/>
                        </a:rPr>
                        <a:t>된 횟수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582456739"/>
                  </a:ext>
                </a:extLst>
              </a:tr>
              <a:tr h="351137">
                <a:tc>
                  <a:txBody>
                    <a:bodyPr/>
                    <a:lstStyle/>
                    <a:p>
                      <a:pPr algn="l" fontAlgn="ctr"/>
                      <a:r>
                        <a:rPr lang="ko-KR" altLang="en-US" sz="1100" u="none" strike="noStrike" dirty="0">
                          <a:effectLst/>
                        </a:rPr>
                        <a:t>대출 </a:t>
                      </a:r>
                      <a:r>
                        <a:rPr lang="ko-KR" altLang="en-US" sz="1100" u="none" strike="noStrike" dirty="0" err="1">
                          <a:effectLst/>
                        </a:rPr>
                        <a:t>신청전</a:t>
                      </a:r>
                      <a:r>
                        <a:rPr lang="ko-KR" altLang="en-US" sz="1100" u="none" strike="noStrike" dirty="0">
                          <a:effectLst/>
                        </a:rPr>
                        <a:t> 핸드폰 </a:t>
                      </a:r>
                      <a:r>
                        <a:rPr lang="ko-KR" altLang="en-US" sz="1100" u="none" strike="noStrike" dirty="0" err="1">
                          <a:effectLst/>
                        </a:rPr>
                        <a:t>변경횟수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639240560"/>
                  </a:ext>
                </a:extLst>
              </a:tr>
              <a:tr h="176673">
                <a:tc>
                  <a:txBody>
                    <a:bodyPr/>
                    <a:lstStyle/>
                    <a:p>
                      <a:pPr algn="l" fontAlgn="ctr"/>
                      <a:r>
                        <a:rPr lang="ko-KR" altLang="en-US" sz="1100" u="none" strike="noStrike" dirty="0">
                          <a:effectLst/>
                        </a:rPr>
                        <a:t>문서 제출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668617610"/>
                  </a:ext>
                </a:extLst>
              </a:tr>
              <a:tr h="351137">
                <a:tc>
                  <a:txBody>
                    <a:bodyPr/>
                    <a:lstStyle/>
                    <a:p>
                      <a:pPr algn="l" fontAlgn="ctr"/>
                      <a:r>
                        <a:rPr lang="ko-KR" altLang="en-US" sz="1100" u="none" strike="noStrike" dirty="0">
                          <a:effectLst/>
                        </a:rPr>
                        <a:t>대출 신청 한시간 전 </a:t>
                      </a:r>
                      <a:r>
                        <a:rPr lang="en-US" altLang="ko-KR" sz="1100" u="none" strike="noStrike" dirty="0">
                          <a:effectLst/>
                        </a:rPr>
                        <a:t>Credit Bureau </a:t>
                      </a:r>
                      <a:r>
                        <a:rPr lang="ko-KR" altLang="en-US" sz="1100" u="none" strike="noStrike" dirty="0">
                          <a:effectLst/>
                        </a:rPr>
                        <a:t>문의 건수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742522231"/>
                  </a:ext>
                </a:extLst>
              </a:tr>
              <a:tr h="351137">
                <a:tc>
                  <a:txBody>
                    <a:bodyPr/>
                    <a:lstStyle/>
                    <a:p>
                      <a:pPr algn="l" fontAlgn="ctr"/>
                      <a:r>
                        <a:rPr lang="ko-KR" altLang="en-US" sz="1100" u="none" strike="noStrike" dirty="0">
                          <a:effectLst/>
                        </a:rPr>
                        <a:t>대출 신청 하루 전 </a:t>
                      </a:r>
                      <a:r>
                        <a:rPr lang="en-US" altLang="ko-KR" sz="1100" u="none" strike="noStrike" dirty="0">
                          <a:effectLst/>
                        </a:rPr>
                        <a:t>Credit Bureau </a:t>
                      </a:r>
                      <a:r>
                        <a:rPr lang="ko-KR" altLang="en-US" sz="1100" u="none" strike="noStrike" dirty="0">
                          <a:effectLst/>
                        </a:rPr>
                        <a:t>문의 건수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205186972"/>
                  </a:ext>
                </a:extLst>
              </a:tr>
              <a:tr h="351137">
                <a:tc>
                  <a:txBody>
                    <a:bodyPr/>
                    <a:lstStyle/>
                    <a:p>
                      <a:pPr algn="l" fontAlgn="ctr"/>
                      <a:r>
                        <a:rPr lang="ko-KR" altLang="en-US" sz="1100" u="none" strike="noStrike">
                          <a:effectLst/>
                        </a:rPr>
                        <a:t>대출 신청 일주일 전 </a:t>
                      </a:r>
                      <a:r>
                        <a:rPr lang="en-US" altLang="ko-KR" sz="1100" u="none" strike="noStrike">
                          <a:effectLst/>
                        </a:rPr>
                        <a:t>Credit Bureau </a:t>
                      </a:r>
                      <a:r>
                        <a:rPr lang="ko-KR" altLang="en-US" sz="1100" u="none" strike="noStrike">
                          <a:effectLst/>
                        </a:rPr>
                        <a:t>문의 건수</a:t>
                      </a:r>
                      <a:endParaRPr lang="ko-KR" altLang="en-US" sz="1100" b="0" i="0" u="none" strike="noStrike">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333455009"/>
                  </a:ext>
                </a:extLst>
              </a:tr>
              <a:tr h="361438">
                <a:tc>
                  <a:txBody>
                    <a:bodyPr/>
                    <a:lstStyle/>
                    <a:p>
                      <a:pPr algn="l" fontAlgn="ctr"/>
                      <a:r>
                        <a:rPr lang="ko-KR" altLang="en-US" sz="1100" u="none" strike="noStrike" dirty="0">
                          <a:effectLst/>
                        </a:rPr>
                        <a:t>대출 신청 한달 전 </a:t>
                      </a:r>
                      <a:r>
                        <a:rPr lang="en-US" altLang="ko-KR" sz="1100" u="none" strike="noStrike" dirty="0">
                          <a:effectLst/>
                        </a:rPr>
                        <a:t>Credit Bureau </a:t>
                      </a:r>
                      <a:r>
                        <a:rPr lang="ko-KR" altLang="en-US" sz="1100" u="none" strike="noStrike" dirty="0">
                          <a:effectLst/>
                        </a:rPr>
                        <a:t>문의 건수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998934111"/>
                  </a:ext>
                </a:extLst>
              </a:tr>
              <a:tr h="351137">
                <a:tc>
                  <a:txBody>
                    <a:bodyPr/>
                    <a:lstStyle/>
                    <a:p>
                      <a:pPr algn="l" fontAlgn="ctr"/>
                      <a:r>
                        <a:rPr lang="ko-KR" altLang="en-US" sz="1100" u="none" strike="noStrike" dirty="0">
                          <a:effectLst/>
                        </a:rPr>
                        <a:t>대출 신청 </a:t>
                      </a:r>
                      <a:r>
                        <a:rPr lang="en-US" altLang="ko-KR" sz="1100" u="none" strike="noStrike" dirty="0">
                          <a:effectLst/>
                        </a:rPr>
                        <a:t>3</a:t>
                      </a:r>
                      <a:r>
                        <a:rPr lang="ko-KR" altLang="en-US" sz="1100" u="none" strike="noStrike" dirty="0">
                          <a:effectLst/>
                        </a:rPr>
                        <a:t>개월 전 </a:t>
                      </a:r>
                      <a:r>
                        <a:rPr lang="en-US" altLang="ko-KR" sz="1100" u="none" strike="noStrike" dirty="0">
                          <a:effectLst/>
                        </a:rPr>
                        <a:t>Credit Bureau </a:t>
                      </a:r>
                      <a:r>
                        <a:rPr lang="ko-KR" altLang="en-US" sz="1100" u="none" strike="noStrike" dirty="0">
                          <a:effectLst/>
                        </a:rPr>
                        <a:t>문의 건수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847446278"/>
                  </a:ext>
                </a:extLst>
              </a:tr>
              <a:tr h="351137">
                <a:tc>
                  <a:txBody>
                    <a:bodyPr/>
                    <a:lstStyle/>
                    <a:p>
                      <a:pPr algn="l" fontAlgn="ctr"/>
                      <a:r>
                        <a:rPr lang="ko-KR" altLang="en-US" sz="1100" u="none" strike="noStrike" dirty="0">
                          <a:effectLst/>
                        </a:rPr>
                        <a:t>대출 신청 </a:t>
                      </a:r>
                      <a:r>
                        <a:rPr lang="en-US" altLang="ko-KR" sz="1100" u="none" strike="noStrike" dirty="0">
                          <a:effectLst/>
                        </a:rPr>
                        <a:t>1</a:t>
                      </a:r>
                      <a:r>
                        <a:rPr lang="ko-KR" altLang="en-US" sz="1100" u="none" strike="noStrike" dirty="0">
                          <a:effectLst/>
                        </a:rPr>
                        <a:t>년 전 </a:t>
                      </a:r>
                      <a:r>
                        <a:rPr lang="en-US" altLang="ko-KR" sz="1100" u="none" strike="noStrike" dirty="0">
                          <a:effectLst/>
                        </a:rPr>
                        <a:t>Credit Bureau </a:t>
                      </a:r>
                      <a:r>
                        <a:rPr lang="ko-KR" altLang="en-US" sz="1100" u="none" strike="noStrike" dirty="0">
                          <a:effectLst/>
                        </a:rPr>
                        <a:t>문의 건수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996177070"/>
                  </a:ext>
                </a:extLst>
              </a:tr>
            </a:tbl>
          </a:graphicData>
        </a:graphic>
      </p:graphicFrame>
      <p:graphicFrame>
        <p:nvGraphicFramePr>
          <p:cNvPr id="7" name="표 6"/>
          <p:cNvGraphicFramePr>
            <a:graphicFrameLocks noGrp="1"/>
          </p:cNvGraphicFramePr>
          <p:nvPr>
            <p:extLst>
              <p:ext uri="{D42A27DB-BD31-4B8C-83A1-F6EECF244321}">
                <p14:modId xmlns:p14="http://schemas.microsoft.com/office/powerpoint/2010/main" val="1080155586"/>
              </p:ext>
            </p:extLst>
          </p:nvPr>
        </p:nvGraphicFramePr>
        <p:xfrm>
          <a:off x="3896499" y="1295398"/>
          <a:ext cx="2323070" cy="5099216"/>
        </p:xfrm>
        <a:graphic>
          <a:graphicData uri="http://schemas.openxmlformats.org/drawingml/2006/table">
            <a:tbl>
              <a:tblPr>
                <a:tableStyleId>{8EC20E35-A176-4012-BC5E-935CFFF8708E}</a:tableStyleId>
              </a:tblPr>
              <a:tblGrid>
                <a:gridCol w="2323070">
                  <a:extLst>
                    <a:ext uri="{9D8B030D-6E8A-4147-A177-3AD203B41FA5}">
                      <a16:colId xmlns:a16="http://schemas.microsoft.com/office/drawing/2014/main" val="1912238081"/>
                    </a:ext>
                  </a:extLst>
                </a:gridCol>
              </a:tblGrid>
              <a:tr h="196786">
                <a:tc>
                  <a:txBody>
                    <a:bodyPr/>
                    <a:lstStyle/>
                    <a:p>
                      <a:pPr algn="l" fontAlgn="ctr"/>
                      <a:r>
                        <a:rPr lang="ko-KR" altLang="en-US" sz="1100" u="none" strike="noStrike" dirty="0">
                          <a:effectLst/>
                        </a:rPr>
                        <a:t>부동산 소유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919634082"/>
                  </a:ext>
                </a:extLst>
              </a:tr>
              <a:tr h="196786">
                <a:tc>
                  <a:txBody>
                    <a:bodyPr/>
                    <a:lstStyle/>
                    <a:p>
                      <a:pPr algn="l" fontAlgn="ctr"/>
                      <a:r>
                        <a:rPr lang="ko-KR" altLang="en-US" sz="1100" u="none" strike="noStrike">
                          <a:effectLst/>
                        </a:rPr>
                        <a:t>자식수</a:t>
                      </a:r>
                      <a:endParaRPr lang="ko-KR" altLang="en-US" sz="1100" b="0" i="0" u="none" strike="noStrike">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697472682"/>
                  </a:ext>
                </a:extLst>
              </a:tr>
              <a:tr h="196786">
                <a:tc>
                  <a:txBody>
                    <a:bodyPr/>
                    <a:lstStyle/>
                    <a:p>
                      <a:pPr algn="l" fontAlgn="ctr"/>
                      <a:r>
                        <a:rPr lang="ko-KR" altLang="en-US" sz="1100" u="none" strike="noStrike" dirty="0">
                          <a:effectLst/>
                        </a:rPr>
                        <a:t>소득</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799814406"/>
                  </a:ext>
                </a:extLst>
              </a:tr>
              <a:tr h="196786">
                <a:tc>
                  <a:txBody>
                    <a:bodyPr/>
                    <a:lstStyle/>
                    <a:p>
                      <a:pPr algn="l" fontAlgn="ctr"/>
                      <a:r>
                        <a:rPr lang="ko-KR" altLang="en-US" sz="1100" u="none" strike="noStrike" dirty="0">
                          <a:effectLst/>
                        </a:rPr>
                        <a:t>대출금액</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209114229"/>
                  </a:ext>
                </a:extLst>
              </a:tr>
              <a:tr h="196786">
                <a:tc>
                  <a:txBody>
                    <a:bodyPr/>
                    <a:lstStyle/>
                    <a:p>
                      <a:pPr algn="l" fontAlgn="ctr"/>
                      <a:r>
                        <a:rPr lang="ko-KR" altLang="en-US" sz="1100" u="none" strike="noStrike" dirty="0" err="1">
                          <a:effectLst/>
                        </a:rPr>
                        <a:t>대출연금액</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769257463"/>
                  </a:ext>
                </a:extLst>
              </a:tr>
              <a:tr h="196786">
                <a:tc>
                  <a:txBody>
                    <a:bodyPr/>
                    <a:lstStyle/>
                    <a:p>
                      <a:pPr algn="l" fontAlgn="ctr"/>
                      <a:r>
                        <a:rPr lang="ko-KR" altLang="en-US" sz="1100" u="none" strike="noStrike" dirty="0">
                          <a:effectLst/>
                        </a:rPr>
                        <a:t>소비자 </a:t>
                      </a:r>
                      <a:r>
                        <a:rPr lang="ko-KR" altLang="en-US" sz="1100" u="none" strike="noStrike" dirty="0" err="1">
                          <a:effectLst/>
                        </a:rPr>
                        <a:t>대출상품액</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226436288"/>
                  </a:ext>
                </a:extLst>
              </a:tr>
              <a:tr h="196786">
                <a:tc>
                  <a:txBody>
                    <a:bodyPr/>
                    <a:lstStyle/>
                    <a:p>
                      <a:pPr algn="l" fontAlgn="ctr"/>
                      <a:r>
                        <a:rPr lang="ko-KR" altLang="en-US" sz="1100" u="none" strike="noStrike" dirty="0">
                          <a:effectLst/>
                        </a:rPr>
                        <a:t>동행 고객</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49224498"/>
                  </a:ext>
                </a:extLst>
              </a:tr>
              <a:tr h="196786">
                <a:tc>
                  <a:txBody>
                    <a:bodyPr/>
                    <a:lstStyle/>
                    <a:p>
                      <a:pPr algn="l" fontAlgn="ctr"/>
                      <a:r>
                        <a:rPr lang="ko-KR" altLang="en-US" sz="1100" u="none" strike="noStrike" dirty="0">
                          <a:effectLst/>
                        </a:rPr>
                        <a:t>소득 유형</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250217240"/>
                  </a:ext>
                </a:extLst>
              </a:tr>
              <a:tr h="196786">
                <a:tc>
                  <a:txBody>
                    <a:bodyPr/>
                    <a:lstStyle/>
                    <a:p>
                      <a:pPr algn="l" fontAlgn="ctr"/>
                      <a:r>
                        <a:rPr lang="ko-KR" altLang="en-US" sz="1100" u="none" strike="noStrike" dirty="0">
                          <a:effectLst/>
                        </a:rPr>
                        <a:t>고객 교육 레벨</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376365426"/>
                  </a:ext>
                </a:extLst>
              </a:tr>
              <a:tr h="196786">
                <a:tc>
                  <a:txBody>
                    <a:bodyPr/>
                    <a:lstStyle/>
                    <a:p>
                      <a:pPr algn="l" fontAlgn="ctr"/>
                      <a:r>
                        <a:rPr lang="ko-KR" altLang="en-US" sz="1100" u="none" strike="noStrike">
                          <a:effectLst/>
                        </a:rPr>
                        <a:t>고객 가족 유형</a:t>
                      </a:r>
                      <a:endParaRPr lang="ko-KR" altLang="en-US" sz="1100" b="0" i="0" u="none" strike="noStrike">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566684731"/>
                  </a:ext>
                </a:extLst>
              </a:tr>
              <a:tr h="391112">
                <a:tc>
                  <a:txBody>
                    <a:bodyPr/>
                    <a:lstStyle/>
                    <a:p>
                      <a:pPr algn="l" fontAlgn="ctr"/>
                      <a:r>
                        <a:rPr lang="ko-KR" altLang="en-US" sz="1100" u="none" strike="noStrike" dirty="0">
                          <a:effectLst/>
                        </a:rPr>
                        <a:t>고객 주택 유형</a:t>
                      </a:r>
                      <a:r>
                        <a:rPr lang="en-US" altLang="ko-KR" sz="1100" u="none" strike="noStrike" dirty="0">
                          <a:effectLst/>
                        </a:rPr>
                        <a:t>(</a:t>
                      </a:r>
                      <a:r>
                        <a:rPr lang="ko-KR" altLang="en-US" sz="1100" u="none" strike="noStrike" dirty="0">
                          <a:effectLst/>
                        </a:rPr>
                        <a:t>렌트</a:t>
                      </a:r>
                      <a:r>
                        <a:rPr lang="en-US" altLang="ko-KR" sz="1100" u="none" strike="noStrike" dirty="0">
                          <a:effectLst/>
                        </a:rPr>
                        <a:t>, </a:t>
                      </a:r>
                      <a:r>
                        <a:rPr lang="ko-KR" altLang="en-US" sz="1100" u="none" strike="noStrike" dirty="0" err="1">
                          <a:effectLst/>
                        </a:rPr>
                        <a:t>부모동거</a:t>
                      </a:r>
                      <a:r>
                        <a:rPr lang="en-US" altLang="ko-KR" sz="1100" u="none" strike="noStrike" dirty="0">
                          <a:effectLst/>
                        </a:rPr>
                        <a:t>)</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86205904"/>
                  </a:ext>
                </a:extLst>
              </a:tr>
              <a:tr h="391112">
                <a:tc>
                  <a:txBody>
                    <a:bodyPr/>
                    <a:lstStyle/>
                    <a:p>
                      <a:pPr algn="l" fontAlgn="ctr"/>
                      <a:r>
                        <a:rPr lang="ko-KR" altLang="en-US" sz="1100" u="none" strike="noStrike">
                          <a:effectLst/>
                        </a:rPr>
                        <a:t>고객 거주지역의 인구수</a:t>
                      </a:r>
                      <a:r>
                        <a:rPr lang="en-US" altLang="ko-KR" sz="1100" u="none" strike="noStrike">
                          <a:effectLst/>
                        </a:rPr>
                        <a:t>(</a:t>
                      </a:r>
                      <a:r>
                        <a:rPr lang="ko-KR" altLang="en-US" sz="1100" u="none" strike="noStrike">
                          <a:effectLst/>
                        </a:rPr>
                        <a:t>정규화됨</a:t>
                      </a:r>
                      <a:r>
                        <a:rPr lang="en-US" altLang="ko-KR" sz="1100" u="none" strike="noStrike">
                          <a:effectLst/>
                        </a:rPr>
                        <a:t>)</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250203528"/>
                  </a:ext>
                </a:extLst>
              </a:tr>
              <a:tr h="391112">
                <a:tc>
                  <a:txBody>
                    <a:bodyPr/>
                    <a:lstStyle/>
                    <a:p>
                      <a:pPr algn="l" fontAlgn="ctr"/>
                      <a:r>
                        <a:rPr lang="ko-KR" altLang="en-US" sz="1100" u="none" strike="noStrike" dirty="0">
                          <a:effectLst/>
                        </a:rPr>
                        <a:t>고객 나이를 신청 일자 기준 변환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219434083"/>
                  </a:ext>
                </a:extLst>
              </a:tr>
              <a:tr h="391112">
                <a:tc>
                  <a:txBody>
                    <a:bodyPr/>
                    <a:lstStyle/>
                    <a:p>
                      <a:pPr algn="l" fontAlgn="ctr"/>
                      <a:r>
                        <a:rPr lang="ko-KR" altLang="en-US" sz="1100" u="none" strike="noStrike">
                          <a:effectLst/>
                        </a:rPr>
                        <a:t>대출 신청전 현 직업 유지기간</a:t>
                      </a:r>
                      <a:endParaRPr lang="ko-KR" altLang="en-US" sz="1100" b="0" i="0" u="none" strike="noStrike">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4291638015"/>
                  </a:ext>
                </a:extLst>
              </a:tr>
              <a:tr h="196786">
                <a:tc>
                  <a:txBody>
                    <a:bodyPr/>
                    <a:lstStyle/>
                    <a:p>
                      <a:pPr algn="l" fontAlgn="ctr"/>
                      <a:r>
                        <a:rPr lang="ko-KR" altLang="en-US" sz="1100" u="none" strike="noStrike">
                          <a:effectLst/>
                        </a:rPr>
                        <a:t>등록 변경전 걸린 기간</a:t>
                      </a:r>
                      <a:endParaRPr lang="ko-KR" altLang="en-US" sz="1100" b="0" i="0" u="none" strike="noStrike">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872738607"/>
                  </a:ext>
                </a:extLst>
              </a:tr>
              <a:tr h="391112">
                <a:tc>
                  <a:txBody>
                    <a:bodyPr/>
                    <a:lstStyle/>
                    <a:p>
                      <a:pPr algn="l" fontAlgn="ctr"/>
                      <a:r>
                        <a:rPr lang="ko-KR" altLang="en-US" sz="1100" u="none" strike="noStrike" dirty="0">
                          <a:effectLst/>
                        </a:rPr>
                        <a:t>신원 증명 문서 </a:t>
                      </a:r>
                      <a:r>
                        <a:rPr lang="ko-KR" altLang="en-US" sz="1100" u="none" strike="noStrike" dirty="0" err="1">
                          <a:effectLst/>
                        </a:rPr>
                        <a:t>변경전</a:t>
                      </a:r>
                      <a:r>
                        <a:rPr lang="ko-KR" altLang="en-US" sz="1100" u="none" strike="noStrike" dirty="0">
                          <a:effectLst/>
                        </a:rPr>
                        <a:t> 걸린 기간</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707331761"/>
                  </a:ext>
                </a:extLst>
              </a:tr>
              <a:tr h="196786">
                <a:tc>
                  <a:txBody>
                    <a:bodyPr/>
                    <a:lstStyle/>
                    <a:p>
                      <a:pPr algn="l" fontAlgn="ctr"/>
                      <a:r>
                        <a:rPr lang="ko-KR" altLang="en-US" sz="1100" u="none" strike="noStrike">
                          <a:effectLst/>
                        </a:rPr>
                        <a:t>소유 차량 연식</a:t>
                      </a:r>
                      <a:endParaRPr lang="ko-KR" altLang="en-US" sz="1100" b="0" i="0" u="none" strike="noStrike">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232173687"/>
                  </a:ext>
                </a:extLst>
              </a:tr>
              <a:tr h="391112">
                <a:tc>
                  <a:txBody>
                    <a:bodyPr/>
                    <a:lstStyle/>
                    <a:p>
                      <a:pPr algn="l" fontAlgn="ctr"/>
                      <a:r>
                        <a:rPr lang="ko-KR" altLang="en-US" sz="1100" u="none" strike="noStrike" dirty="0" err="1">
                          <a:effectLst/>
                        </a:rPr>
                        <a:t>신청시</a:t>
                      </a:r>
                      <a:r>
                        <a:rPr lang="ko-KR" altLang="en-US" sz="1100" u="none" strike="noStrike" dirty="0">
                          <a:effectLst/>
                        </a:rPr>
                        <a:t> 모바일 폰 기재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922654343"/>
                  </a:ext>
                </a:extLst>
              </a:tr>
              <a:tr h="391112">
                <a:tc>
                  <a:txBody>
                    <a:bodyPr/>
                    <a:lstStyle/>
                    <a:p>
                      <a:pPr algn="l" fontAlgn="ctr"/>
                      <a:r>
                        <a:rPr lang="ko-KR" altLang="en-US" sz="1100" u="none" strike="noStrike" dirty="0" err="1">
                          <a:effectLst/>
                        </a:rPr>
                        <a:t>신청시</a:t>
                      </a:r>
                      <a:r>
                        <a:rPr lang="ko-KR" altLang="en-US" sz="1100" u="none" strike="noStrike" dirty="0">
                          <a:effectLst/>
                        </a:rPr>
                        <a:t> 직장전화번호 기재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47652313"/>
                  </a:ext>
                </a:extLst>
              </a:tr>
            </a:tbl>
          </a:graphicData>
        </a:graphic>
      </p:graphicFrame>
      <p:graphicFrame>
        <p:nvGraphicFramePr>
          <p:cNvPr id="8" name="표 7"/>
          <p:cNvGraphicFramePr>
            <a:graphicFrameLocks noGrp="1"/>
          </p:cNvGraphicFramePr>
          <p:nvPr>
            <p:extLst>
              <p:ext uri="{D42A27DB-BD31-4B8C-83A1-F6EECF244321}">
                <p14:modId xmlns:p14="http://schemas.microsoft.com/office/powerpoint/2010/main" val="2425822435"/>
              </p:ext>
            </p:extLst>
          </p:nvPr>
        </p:nvGraphicFramePr>
        <p:xfrm>
          <a:off x="6680886" y="1295400"/>
          <a:ext cx="2240692" cy="5099217"/>
        </p:xfrm>
        <a:graphic>
          <a:graphicData uri="http://schemas.openxmlformats.org/drawingml/2006/table">
            <a:tbl>
              <a:tblPr>
                <a:tableStyleId>{8EC20E35-A176-4012-BC5E-935CFFF8708E}</a:tableStyleId>
              </a:tblPr>
              <a:tblGrid>
                <a:gridCol w="2240692">
                  <a:extLst>
                    <a:ext uri="{9D8B030D-6E8A-4147-A177-3AD203B41FA5}">
                      <a16:colId xmlns:a16="http://schemas.microsoft.com/office/drawing/2014/main" val="4085302844"/>
                    </a:ext>
                  </a:extLst>
                </a:gridCol>
              </a:tblGrid>
              <a:tr h="391868">
                <a:tc>
                  <a:txBody>
                    <a:bodyPr/>
                    <a:lstStyle/>
                    <a:p>
                      <a:pPr algn="l" fontAlgn="ctr"/>
                      <a:r>
                        <a:rPr lang="ko-KR" altLang="en-US" sz="1100" u="none" strike="noStrike" dirty="0" err="1">
                          <a:effectLst/>
                        </a:rPr>
                        <a:t>신청시</a:t>
                      </a:r>
                      <a:r>
                        <a:rPr lang="ko-KR" altLang="en-US" sz="1100" u="none" strike="noStrike" dirty="0">
                          <a:effectLst/>
                        </a:rPr>
                        <a:t> </a:t>
                      </a:r>
                      <a:r>
                        <a:rPr lang="ko-KR" altLang="en-US" sz="1100" u="none" strike="noStrike" dirty="0" err="1">
                          <a:effectLst/>
                        </a:rPr>
                        <a:t>집번호</a:t>
                      </a:r>
                      <a:r>
                        <a:rPr lang="ko-KR" altLang="en-US" sz="1100" u="none" strike="noStrike" dirty="0">
                          <a:effectLst/>
                        </a:rPr>
                        <a:t> 기재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4236962466"/>
                  </a:ext>
                </a:extLst>
              </a:tr>
              <a:tr h="391868">
                <a:tc>
                  <a:txBody>
                    <a:bodyPr/>
                    <a:lstStyle/>
                    <a:p>
                      <a:pPr algn="l" fontAlgn="ctr"/>
                      <a:r>
                        <a:rPr lang="ko-KR" altLang="en-US" sz="1100" u="none" strike="noStrike" dirty="0">
                          <a:effectLst/>
                        </a:rPr>
                        <a:t>모바일 폰 연락 가능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753238697"/>
                  </a:ext>
                </a:extLst>
              </a:tr>
              <a:tr h="391868">
                <a:tc>
                  <a:txBody>
                    <a:bodyPr/>
                    <a:lstStyle/>
                    <a:p>
                      <a:pPr algn="l" fontAlgn="ctr"/>
                      <a:r>
                        <a:rPr lang="ko-KR" altLang="en-US" sz="1100" u="none" strike="noStrike" dirty="0" err="1">
                          <a:effectLst/>
                        </a:rPr>
                        <a:t>신청시</a:t>
                      </a:r>
                      <a:r>
                        <a:rPr lang="ko-KR" altLang="en-US" sz="1100" u="none" strike="noStrike" dirty="0">
                          <a:effectLst/>
                        </a:rPr>
                        <a:t> </a:t>
                      </a:r>
                      <a:r>
                        <a:rPr lang="ko-KR" altLang="en-US" sz="1100" u="none" strike="noStrike" dirty="0" err="1">
                          <a:effectLst/>
                        </a:rPr>
                        <a:t>집번호</a:t>
                      </a:r>
                      <a:r>
                        <a:rPr lang="ko-KR" altLang="en-US" sz="1100" u="none" strike="noStrike" dirty="0">
                          <a:effectLst/>
                        </a:rPr>
                        <a:t> 기재 여부</a:t>
                      </a:r>
                      <a:r>
                        <a:rPr lang="en-US" altLang="ko-KR" sz="1100" u="none" strike="noStrike" dirty="0">
                          <a:effectLst/>
                        </a:rPr>
                        <a:t>(?)</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117979451"/>
                  </a:ext>
                </a:extLst>
              </a:tr>
              <a:tr h="391868">
                <a:tc>
                  <a:txBody>
                    <a:bodyPr/>
                    <a:lstStyle/>
                    <a:p>
                      <a:pPr algn="l" fontAlgn="ctr"/>
                      <a:r>
                        <a:rPr lang="ko-KR" altLang="en-US" sz="1100" u="none" strike="noStrike" dirty="0" err="1">
                          <a:effectLst/>
                        </a:rPr>
                        <a:t>신청시</a:t>
                      </a:r>
                      <a:r>
                        <a:rPr lang="ko-KR" altLang="en-US" sz="1100" u="none" strike="noStrike" dirty="0">
                          <a:effectLst/>
                        </a:rPr>
                        <a:t> 이메일 기재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719013156"/>
                  </a:ext>
                </a:extLst>
              </a:tr>
              <a:tr h="197167">
                <a:tc>
                  <a:txBody>
                    <a:bodyPr/>
                    <a:lstStyle/>
                    <a:p>
                      <a:pPr algn="l" fontAlgn="ctr"/>
                      <a:r>
                        <a:rPr lang="ko-KR" altLang="en-US" sz="1100" u="none" strike="noStrike" dirty="0">
                          <a:effectLst/>
                        </a:rPr>
                        <a:t>직업 유형</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677697394"/>
                  </a:ext>
                </a:extLst>
              </a:tr>
              <a:tr h="197167">
                <a:tc>
                  <a:txBody>
                    <a:bodyPr/>
                    <a:lstStyle/>
                    <a:p>
                      <a:pPr algn="l" fontAlgn="ctr"/>
                      <a:r>
                        <a:rPr lang="ko-KR" altLang="en-US" sz="1100" u="none" strike="noStrike" dirty="0">
                          <a:effectLst/>
                        </a:rPr>
                        <a:t>가족 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640102758"/>
                  </a:ext>
                </a:extLst>
              </a:tr>
              <a:tr h="197167">
                <a:tc>
                  <a:txBody>
                    <a:bodyPr/>
                    <a:lstStyle/>
                    <a:p>
                      <a:pPr algn="l" fontAlgn="ctr"/>
                      <a:r>
                        <a:rPr lang="ko-KR" altLang="en-US" sz="1100" u="none" strike="noStrike" dirty="0">
                          <a:effectLst/>
                        </a:rPr>
                        <a:t>거주지역 평가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537322734"/>
                  </a:ext>
                </a:extLst>
              </a:tr>
              <a:tr h="391868">
                <a:tc>
                  <a:txBody>
                    <a:bodyPr/>
                    <a:lstStyle/>
                    <a:p>
                      <a:pPr algn="l" fontAlgn="ctr"/>
                      <a:r>
                        <a:rPr lang="ko-KR" altLang="en-US" sz="1100" u="none" strike="noStrike" dirty="0">
                          <a:effectLst/>
                        </a:rPr>
                        <a:t>도시를 고려한 거주지역 평가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376854260"/>
                  </a:ext>
                </a:extLst>
              </a:tr>
              <a:tr h="197167">
                <a:tc>
                  <a:txBody>
                    <a:bodyPr/>
                    <a:lstStyle/>
                    <a:p>
                      <a:pPr algn="l" fontAlgn="ctr"/>
                      <a:r>
                        <a:rPr lang="ko-KR" altLang="en-US" sz="1100" u="none" strike="noStrike" dirty="0">
                          <a:effectLst/>
                        </a:rPr>
                        <a:t>대출 신청 시작 요일</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586182001"/>
                  </a:ext>
                </a:extLst>
              </a:tr>
              <a:tr h="197167">
                <a:tc>
                  <a:txBody>
                    <a:bodyPr/>
                    <a:lstStyle/>
                    <a:p>
                      <a:pPr algn="l" fontAlgn="ctr"/>
                      <a:r>
                        <a:rPr lang="ko-KR" altLang="en-US" sz="1100" u="none" strike="noStrike" dirty="0">
                          <a:effectLst/>
                        </a:rPr>
                        <a:t>대출 신청 시작 시간대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1475957961"/>
                  </a:ext>
                </a:extLst>
              </a:tr>
              <a:tr h="391868">
                <a:tc>
                  <a:txBody>
                    <a:bodyPr/>
                    <a:lstStyle/>
                    <a:p>
                      <a:pPr algn="l" fontAlgn="ctr"/>
                      <a:r>
                        <a:rPr lang="ko-KR" altLang="en-US" sz="1100" u="none" strike="noStrike" dirty="0">
                          <a:effectLst/>
                        </a:rPr>
                        <a:t>거주지 주소가 현 연락처와 동일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689854942"/>
                  </a:ext>
                </a:extLst>
              </a:tr>
              <a:tr h="391868">
                <a:tc>
                  <a:txBody>
                    <a:bodyPr/>
                    <a:lstStyle/>
                    <a:p>
                      <a:pPr algn="l" fontAlgn="ctr"/>
                      <a:r>
                        <a:rPr lang="ko-KR" altLang="en-US" sz="1100" u="none" strike="noStrike" dirty="0">
                          <a:effectLst/>
                        </a:rPr>
                        <a:t>거주지 주소가 현 직장과 동일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3681999355"/>
                  </a:ext>
                </a:extLst>
              </a:tr>
              <a:tr h="391868">
                <a:tc>
                  <a:txBody>
                    <a:bodyPr/>
                    <a:lstStyle/>
                    <a:p>
                      <a:pPr algn="l" fontAlgn="ctr"/>
                      <a:r>
                        <a:rPr lang="ko-KR" altLang="en-US" sz="1100" u="none" strike="noStrike" dirty="0">
                          <a:effectLst/>
                        </a:rPr>
                        <a:t>연락처가 직장과 동일 여부</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942983852"/>
                  </a:ext>
                </a:extLst>
              </a:tr>
              <a:tr h="586570">
                <a:tc>
                  <a:txBody>
                    <a:bodyPr/>
                    <a:lstStyle/>
                    <a:p>
                      <a:pPr algn="l" fontAlgn="ctr"/>
                      <a:r>
                        <a:rPr lang="ko-KR" altLang="en-US" sz="1100" u="none" strike="noStrike" dirty="0">
                          <a:effectLst/>
                        </a:rPr>
                        <a:t>거주지 주소가 현 연락처와 동일 여부</a:t>
                      </a:r>
                      <a:r>
                        <a:rPr lang="en-US" altLang="ko-KR" sz="1100" u="none" strike="noStrike" dirty="0">
                          <a:effectLst/>
                        </a:rPr>
                        <a:t>(</a:t>
                      </a:r>
                      <a:r>
                        <a:rPr lang="ko-KR" altLang="en-US" sz="1100" u="none" strike="noStrike" dirty="0" err="1">
                          <a:effectLst/>
                        </a:rPr>
                        <a:t>도시레벨</a:t>
                      </a:r>
                      <a:r>
                        <a:rPr lang="en-US" altLang="ko-KR" sz="1100" u="none" strike="noStrike" dirty="0">
                          <a:effectLst/>
                        </a:rPr>
                        <a:t>)</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908880743"/>
                  </a:ext>
                </a:extLst>
              </a:tr>
              <a:tr h="391868">
                <a:tc>
                  <a:txBody>
                    <a:bodyPr/>
                    <a:lstStyle/>
                    <a:p>
                      <a:pPr algn="l" fontAlgn="ctr"/>
                      <a:r>
                        <a:rPr lang="ko-KR" altLang="en-US" sz="1100" u="none" strike="noStrike" dirty="0">
                          <a:effectLst/>
                        </a:rPr>
                        <a:t>거주지 주소가 현 직장과 동일 여부</a:t>
                      </a:r>
                      <a:r>
                        <a:rPr lang="en-US" altLang="ko-KR" sz="1100" u="none" strike="noStrike" dirty="0">
                          <a:effectLst/>
                        </a:rPr>
                        <a:t>(</a:t>
                      </a:r>
                      <a:r>
                        <a:rPr lang="ko-KR" altLang="en-US" sz="1100" u="none" strike="noStrike" dirty="0">
                          <a:effectLst/>
                        </a:rPr>
                        <a:t>도시 레벨</a:t>
                      </a:r>
                      <a:r>
                        <a:rPr lang="en-US" altLang="ko-KR" sz="1100" u="none" strike="noStrike" dirty="0">
                          <a:effectLst/>
                        </a:rPr>
                        <a:t>)</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2701" marR="2701" marT="2701" marB="0" anchor="ctr"/>
                </a:tc>
                <a:extLst>
                  <a:ext uri="{0D108BD9-81ED-4DB2-BD59-A6C34878D82A}">
                    <a16:rowId xmlns:a16="http://schemas.microsoft.com/office/drawing/2014/main" val="2196543611"/>
                  </a:ext>
                </a:extLst>
              </a:tr>
            </a:tbl>
          </a:graphicData>
        </a:graphic>
      </p:graphicFrame>
      <p:pic>
        <p:nvPicPr>
          <p:cNvPr id="11" name="그림 10"/>
          <p:cNvPicPr>
            <a:picLocks noChangeAspect="1"/>
          </p:cNvPicPr>
          <p:nvPr/>
        </p:nvPicPr>
        <p:blipFill>
          <a:blip r:embed="rId2"/>
          <a:stretch>
            <a:fillRect/>
          </a:stretch>
        </p:blipFill>
        <p:spPr>
          <a:xfrm>
            <a:off x="663987" y="2085847"/>
            <a:ext cx="2878284" cy="2906282"/>
          </a:xfrm>
          <a:prstGeom prst="rect">
            <a:avLst/>
          </a:prstGeom>
        </p:spPr>
      </p:pic>
    </p:spTree>
    <p:extLst>
      <p:ext uri="{BB962C8B-B14F-4D97-AF65-F5344CB8AC3E}">
        <p14:creationId xmlns:p14="http://schemas.microsoft.com/office/powerpoint/2010/main" val="1430292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a:t>주요 분석 속성 </a:t>
            </a:r>
            <a:r>
              <a:rPr lang="ko-KR" altLang="en-US" dirty="0" smtClean="0"/>
              <a:t>예시 </a:t>
            </a:r>
            <a:r>
              <a:rPr lang="en-US" altLang="ko-KR" dirty="0" smtClean="0"/>
              <a:t>- 2</a:t>
            </a:r>
            <a:endParaRPr lang="ko-KR" altLang="en-US" dirty="0"/>
          </a:p>
        </p:txBody>
      </p:sp>
      <p:graphicFrame>
        <p:nvGraphicFramePr>
          <p:cNvPr id="6" name="표 5"/>
          <p:cNvGraphicFramePr>
            <a:graphicFrameLocks noGrp="1"/>
          </p:cNvGraphicFramePr>
          <p:nvPr>
            <p:extLst>
              <p:ext uri="{D42A27DB-BD31-4B8C-83A1-F6EECF244321}">
                <p14:modId xmlns:p14="http://schemas.microsoft.com/office/powerpoint/2010/main" val="2784383174"/>
              </p:ext>
            </p:extLst>
          </p:nvPr>
        </p:nvGraphicFramePr>
        <p:xfrm>
          <a:off x="9275806" y="1309815"/>
          <a:ext cx="2685535" cy="5109515"/>
        </p:xfrm>
        <a:graphic>
          <a:graphicData uri="http://schemas.openxmlformats.org/drawingml/2006/table">
            <a:tbl>
              <a:tblPr>
                <a:tableStyleId>{8EC20E35-A176-4012-BC5E-935CFFF8708E}</a:tableStyleId>
              </a:tblPr>
              <a:tblGrid>
                <a:gridCol w="2685535">
                  <a:extLst>
                    <a:ext uri="{9D8B030D-6E8A-4147-A177-3AD203B41FA5}">
                      <a16:colId xmlns:a16="http://schemas.microsoft.com/office/drawing/2014/main" val="2480772195"/>
                    </a:ext>
                  </a:extLst>
                </a:gridCol>
              </a:tblGrid>
              <a:tr h="383601">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상품의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요일별</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재주문</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평균</a:t>
                      </a:r>
                    </a:p>
                  </a:txBody>
                  <a:tcPr marL="7620" marR="7620" marT="7620" marB="0" anchor="ctr"/>
                </a:tc>
                <a:extLst>
                  <a:ext uri="{0D108BD9-81ED-4DB2-BD59-A6C34878D82A}">
                    <a16:rowId xmlns:a16="http://schemas.microsoft.com/office/drawing/2014/main" val="3167872900"/>
                  </a:ext>
                </a:extLst>
              </a:tr>
              <a:tr h="209048">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상품의 시간대별 주문 건수 </a:t>
                      </a:r>
                    </a:p>
                  </a:txBody>
                  <a:tcPr marL="7620" marR="7620" marT="7620" marB="0" anchor="ctr"/>
                </a:tc>
                <a:extLst>
                  <a:ext uri="{0D108BD9-81ED-4DB2-BD59-A6C34878D82A}">
                    <a16:rowId xmlns:a16="http://schemas.microsoft.com/office/drawing/2014/main" val="1948316600"/>
                  </a:ext>
                </a:extLst>
              </a:tr>
              <a:tr h="209048">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상품의 시간대별 재구매 평균</a:t>
                      </a:r>
                    </a:p>
                  </a:txBody>
                  <a:tcPr marL="7620" marR="7620" marT="7620" marB="0" anchor="ctr"/>
                </a:tc>
                <a:extLst>
                  <a:ext uri="{0D108BD9-81ED-4DB2-BD59-A6C34878D82A}">
                    <a16:rowId xmlns:a16="http://schemas.microsoft.com/office/drawing/2014/main" val="4047250114"/>
                  </a:ext>
                </a:extLst>
              </a:tr>
              <a:tr h="209048">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상품의 상품 대분류별 주문 건수 </a:t>
                      </a:r>
                    </a:p>
                  </a:txBody>
                  <a:tcPr marL="7620" marR="7620" marT="7620" marB="0" anchor="ctr"/>
                </a:tc>
                <a:extLst>
                  <a:ext uri="{0D108BD9-81ED-4DB2-BD59-A6C34878D82A}">
                    <a16:rowId xmlns:a16="http://schemas.microsoft.com/office/drawing/2014/main" val="3752727092"/>
                  </a:ext>
                </a:extLst>
              </a:tr>
              <a:tr h="209048">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한 개의 상품만 주문한 고객 건수</a:t>
                      </a:r>
                    </a:p>
                  </a:txBody>
                  <a:tcPr marL="7620" marR="7620" marT="7620" marB="0" anchor="ctr"/>
                </a:tc>
                <a:extLst>
                  <a:ext uri="{0D108BD9-81ED-4DB2-BD59-A6C34878D82A}">
                    <a16:rowId xmlns:a16="http://schemas.microsoft.com/office/drawing/2014/main" val="3279881104"/>
                  </a:ext>
                </a:extLst>
              </a:tr>
              <a:tr h="409007">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상품의 전체 사용자 건수 대비 한 개의 상품만 주문한 고객 비율 </a:t>
                      </a:r>
                    </a:p>
                  </a:txBody>
                  <a:tcPr marL="7620" marR="7620" marT="7620" marB="0" anchor="ctr"/>
                </a:tc>
                <a:extLst>
                  <a:ext uri="{0D108BD9-81ED-4DB2-BD59-A6C34878D82A}">
                    <a16:rowId xmlns:a16="http://schemas.microsoft.com/office/drawing/2014/main" val="2590913539"/>
                  </a:ext>
                </a:extLst>
              </a:tr>
              <a:tr h="409007">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최대</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마지막</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최소 주문번호</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(max order_number)</a:t>
                      </a:r>
                    </a:p>
                  </a:txBody>
                  <a:tcPr marL="7620" marR="7620" marT="7620" marB="0" anchor="ctr"/>
                </a:tc>
                <a:extLst>
                  <a:ext uri="{0D108BD9-81ED-4DB2-BD59-A6C34878D82A}">
                    <a16:rowId xmlns:a16="http://schemas.microsoft.com/office/drawing/2014/main" val="1488056815"/>
                  </a:ext>
                </a:extLst>
              </a:tr>
              <a:tr h="383601">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마지막에서 두번째 주문 번호 </a:t>
                      </a:r>
                    </a:p>
                  </a:txBody>
                  <a:tcPr marL="7620" marR="7620" marT="7620" marB="0" anchor="ctr"/>
                </a:tc>
                <a:extLst>
                  <a:ext uri="{0D108BD9-81ED-4DB2-BD59-A6C34878D82A}">
                    <a16:rowId xmlns:a16="http://schemas.microsoft.com/office/drawing/2014/main" val="4077739743"/>
                  </a:ext>
                </a:extLst>
              </a:tr>
              <a:tr h="409007">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주문 횟수 대비 사용자별 개별 상품의 주문횟수 비율</a:t>
                      </a:r>
                    </a:p>
                  </a:txBody>
                  <a:tcPr marL="7620" marR="7620" marT="7620" marB="0" anchor="ctr"/>
                </a:tc>
                <a:extLst>
                  <a:ext uri="{0D108BD9-81ED-4DB2-BD59-A6C34878D82A}">
                    <a16:rowId xmlns:a16="http://schemas.microsoft.com/office/drawing/2014/main" val="1365946438"/>
                  </a:ext>
                </a:extLst>
              </a:tr>
              <a:tr h="409007">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상품별 주문 횟수 대비 사용자별 개별 상품의 주문횟수 비율</a:t>
                      </a:r>
                    </a:p>
                  </a:txBody>
                  <a:tcPr marL="7620" marR="7620" marT="7620" marB="0" anchor="ctr"/>
                </a:tc>
                <a:extLst>
                  <a:ext uri="{0D108BD9-81ED-4DB2-BD59-A6C34878D82A}">
                    <a16:rowId xmlns:a16="http://schemas.microsoft.com/office/drawing/2014/main" val="1582456739"/>
                  </a:ext>
                </a:extLst>
              </a:tr>
              <a:tr h="383601">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이전 주문기간 누적기간</a:t>
                      </a:r>
                    </a:p>
                  </a:txBody>
                  <a:tcPr marL="7620" marR="7620" marT="7620" marB="0" anchor="ctr"/>
                </a:tc>
                <a:extLst>
                  <a:ext uri="{0D108BD9-81ED-4DB2-BD59-A6C34878D82A}">
                    <a16:rowId xmlns:a16="http://schemas.microsoft.com/office/drawing/2014/main" val="3639240560"/>
                  </a:ext>
                </a:extLst>
              </a:tr>
              <a:tr h="209048">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최대 누적기간</a:t>
                      </a:r>
                    </a:p>
                  </a:txBody>
                  <a:tcPr marL="7620" marR="7620" marT="7620" marB="0" anchor="ctr"/>
                </a:tc>
                <a:extLst>
                  <a:ext uri="{0D108BD9-81ED-4DB2-BD59-A6C34878D82A}">
                    <a16:rowId xmlns:a16="http://schemas.microsoft.com/office/drawing/2014/main" val="668617610"/>
                  </a:ext>
                </a:extLst>
              </a:tr>
              <a:tr h="383601">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마지막 주문으로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부터</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기간</a:t>
                      </a:r>
                    </a:p>
                  </a:txBody>
                  <a:tcPr marL="7620" marR="7620" marT="7620" marB="0" anchor="ctr"/>
                </a:tc>
                <a:extLst>
                  <a:ext uri="{0D108BD9-81ED-4DB2-BD59-A6C34878D82A}">
                    <a16:rowId xmlns:a16="http://schemas.microsoft.com/office/drawing/2014/main" val="1742522231"/>
                  </a:ext>
                </a:extLst>
              </a:tr>
              <a:tr h="409007">
                <a:tc>
                  <a:txBody>
                    <a:bodyPr/>
                    <a:lstStyle/>
                    <a:p>
                      <a:pPr algn="l" fontAlgn="ct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주분</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중분류</a:t>
                      </a:r>
                      <a:r>
                        <a:rPr lang="en-US" altLang="ko-KR" sz="1100" b="0" i="0" u="none" strike="noStrike" dirty="0">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대분류</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상분률</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주문 건수 대비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재구매</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평균 총합</a:t>
                      </a:r>
                    </a:p>
                  </a:txBody>
                  <a:tcPr marL="7620" marR="7620" marT="7620" marB="0" anchor="ctr"/>
                </a:tc>
                <a:extLst>
                  <a:ext uri="{0D108BD9-81ED-4DB2-BD59-A6C34878D82A}">
                    <a16:rowId xmlns:a16="http://schemas.microsoft.com/office/drawing/2014/main" val="1205186972"/>
                  </a:ext>
                </a:extLst>
              </a:tr>
              <a:tr h="484836">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상품의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요일별</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주문 건수</a:t>
                      </a:r>
                    </a:p>
                  </a:txBody>
                  <a:tcPr marL="7620" marR="7620" marT="7620" marB="0" anchor="ctr"/>
                </a:tc>
                <a:extLst>
                  <a:ext uri="{0D108BD9-81ED-4DB2-BD59-A6C34878D82A}">
                    <a16:rowId xmlns:a16="http://schemas.microsoft.com/office/drawing/2014/main" val="3333455009"/>
                  </a:ext>
                </a:extLst>
              </a:tr>
            </a:tbl>
          </a:graphicData>
        </a:graphic>
      </p:graphicFrame>
      <p:graphicFrame>
        <p:nvGraphicFramePr>
          <p:cNvPr id="7" name="표 6"/>
          <p:cNvGraphicFramePr>
            <a:graphicFrameLocks noGrp="1"/>
          </p:cNvGraphicFramePr>
          <p:nvPr>
            <p:extLst>
              <p:ext uri="{D42A27DB-BD31-4B8C-83A1-F6EECF244321}">
                <p14:modId xmlns:p14="http://schemas.microsoft.com/office/powerpoint/2010/main" val="429056437"/>
              </p:ext>
            </p:extLst>
          </p:nvPr>
        </p:nvGraphicFramePr>
        <p:xfrm>
          <a:off x="3896498" y="1295396"/>
          <a:ext cx="2430159" cy="5123936"/>
        </p:xfrm>
        <a:graphic>
          <a:graphicData uri="http://schemas.openxmlformats.org/drawingml/2006/table">
            <a:tbl>
              <a:tblPr>
                <a:tableStyleId>{8EC20E35-A176-4012-BC5E-935CFFF8708E}</a:tableStyleId>
              </a:tblPr>
              <a:tblGrid>
                <a:gridCol w="2430159">
                  <a:extLst>
                    <a:ext uri="{9D8B030D-6E8A-4147-A177-3AD203B41FA5}">
                      <a16:colId xmlns:a16="http://schemas.microsoft.com/office/drawing/2014/main" val="1912238081"/>
                    </a:ext>
                  </a:extLst>
                </a:gridCol>
              </a:tblGrid>
              <a:tr h="221193">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주문 상품 고유 건수</a:t>
                      </a:r>
                    </a:p>
                  </a:txBody>
                  <a:tcPr marL="7620" marR="7620" marT="7620" marB="0" anchor="ctr"/>
                </a:tc>
                <a:extLst>
                  <a:ext uri="{0D108BD9-81ED-4DB2-BD59-A6C34878D82A}">
                    <a16:rowId xmlns:a16="http://schemas.microsoft.com/office/drawing/2014/main" val="1919634082"/>
                  </a:ext>
                </a:extLst>
              </a:tr>
              <a:tr h="221193">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주문 상품 중분류 고유 건수</a:t>
                      </a:r>
                    </a:p>
                  </a:txBody>
                  <a:tcPr marL="7620" marR="7620" marT="7620" marB="0" anchor="ctr"/>
                </a:tc>
                <a:extLst>
                  <a:ext uri="{0D108BD9-81ED-4DB2-BD59-A6C34878D82A}">
                    <a16:rowId xmlns:a16="http://schemas.microsoft.com/office/drawing/2014/main" val="2697472682"/>
                  </a:ext>
                </a:extLst>
              </a:tr>
              <a:tr h="221193">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주문 상품 대분류 고유 건수</a:t>
                      </a:r>
                    </a:p>
                  </a:txBody>
                  <a:tcPr marL="7620" marR="7620" marT="7620" marB="0" anchor="ctr"/>
                </a:tc>
                <a:extLst>
                  <a:ext uri="{0D108BD9-81ED-4DB2-BD59-A6C34878D82A}">
                    <a16:rowId xmlns:a16="http://schemas.microsoft.com/office/drawing/2014/main" val="3799814406"/>
                  </a:ext>
                </a:extLst>
              </a:tr>
              <a:tr h="221193">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주문</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고유</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 </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건수</a:t>
                      </a:r>
                    </a:p>
                  </a:txBody>
                  <a:tcPr marL="7620" marR="7620" marT="7620" marB="0" anchor="ctr"/>
                </a:tc>
                <a:extLst>
                  <a:ext uri="{0D108BD9-81ED-4DB2-BD59-A6C34878D82A}">
                    <a16:rowId xmlns:a16="http://schemas.microsoft.com/office/drawing/2014/main" val="1209114229"/>
                  </a:ext>
                </a:extLst>
              </a:tr>
              <a:tr h="221193">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개별 사용자 건수 대비</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주문 고유 건수</a:t>
                      </a:r>
                    </a:p>
                  </a:txBody>
                  <a:tcPr marL="7620" marR="7620" marT="7620" marB="0" anchor="ctr"/>
                </a:tc>
                <a:extLst>
                  <a:ext uri="{0D108BD9-81ED-4DB2-BD59-A6C34878D82A}">
                    <a16:rowId xmlns:a16="http://schemas.microsoft.com/office/drawing/2014/main" val="3769257463"/>
                  </a:ext>
                </a:extLst>
              </a:tr>
              <a:tr h="221193">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평균 주문 요일</a:t>
                      </a:r>
                    </a:p>
                  </a:txBody>
                  <a:tcPr marL="7620" marR="7620" marT="7620" marB="0" anchor="ctr"/>
                </a:tc>
                <a:extLst>
                  <a:ext uri="{0D108BD9-81ED-4DB2-BD59-A6C34878D82A}">
                    <a16:rowId xmlns:a16="http://schemas.microsoft.com/office/drawing/2014/main" val="3226436288"/>
                  </a:ext>
                </a:extLst>
              </a:tr>
              <a:tr h="385429">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주문 건수 대비 사용자별 주문 상품 건수 비율</a:t>
                      </a:r>
                    </a:p>
                  </a:txBody>
                  <a:tcPr marL="7620" marR="7620" marT="7620" marB="0" anchor="ctr"/>
                </a:tc>
                <a:extLst>
                  <a:ext uri="{0D108BD9-81ED-4DB2-BD59-A6C34878D82A}">
                    <a16:rowId xmlns:a16="http://schemas.microsoft.com/office/drawing/2014/main" val="49224498"/>
                  </a:ext>
                </a:extLst>
              </a:tr>
              <a:tr h="385429">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주문 상품 고유 건수 대비 사용자별 주문 상품 건수 비율</a:t>
                      </a:r>
                    </a:p>
                  </a:txBody>
                  <a:tcPr marL="7620" marR="7620" marT="7620" marB="0" anchor="ctr"/>
                </a:tc>
                <a:extLst>
                  <a:ext uri="{0D108BD9-81ED-4DB2-BD59-A6C34878D82A}">
                    <a16:rowId xmlns:a16="http://schemas.microsoft.com/office/drawing/2014/main" val="1250217240"/>
                  </a:ext>
                </a:extLst>
              </a:tr>
              <a:tr h="385429">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주문 상품 건수 대비</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 </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주문상품 고유 건수</a:t>
                      </a:r>
                    </a:p>
                  </a:txBody>
                  <a:tcPr marL="7620" marR="7620" marT="7620" marB="0" anchor="ctr"/>
                </a:tc>
                <a:extLst>
                  <a:ext uri="{0D108BD9-81ED-4DB2-BD59-A6C34878D82A}">
                    <a16:rowId xmlns:a16="http://schemas.microsoft.com/office/drawing/2014/main" val="1376365426"/>
                  </a:ext>
                </a:extLst>
              </a:tr>
              <a:tr h="221193">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재 구매된 상품 건수</a:t>
                      </a:r>
                    </a:p>
                  </a:txBody>
                  <a:tcPr marL="7620" marR="7620" marT="7620" marB="0" anchor="ctr"/>
                </a:tc>
                <a:extLst>
                  <a:ext uri="{0D108BD9-81ED-4DB2-BD59-A6C34878D82A}">
                    <a16:rowId xmlns:a16="http://schemas.microsoft.com/office/drawing/2014/main" val="566684731"/>
                  </a:ext>
                </a:extLst>
              </a:tr>
              <a:tr h="439621">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사용자별 주문 상품 대비 </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reordered </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된 상품 건수 비율</a:t>
                      </a:r>
                    </a:p>
                  </a:txBody>
                  <a:tcPr marL="7620" marR="7620" marT="7620" marB="0" anchor="ctr"/>
                </a:tc>
                <a:extLst>
                  <a:ext uri="{0D108BD9-81ED-4DB2-BD59-A6C34878D82A}">
                    <a16:rowId xmlns:a16="http://schemas.microsoft.com/office/drawing/2014/main" val="286205904"/>
                  </a:ext>
                </a:extLst>
              </a:tr>
              <a:tr h="439621">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재구매 합</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평균</a:t>
                      </a:r>
                    </a:p>
                  </a:txBody>
                  <a:tcPr marL="7620" marR="7620" marT="7620" marB="0" anchor="ctr"/>
                </a:tc>
                <a:extLst>
                  <a:ext uri="{0D108BD9-81ED-4DB2-BD59-A6C34878D82A}">
                    <a16:rowId xmlns:a16="http://schemas.microsoft.com/office/drawing/2014/main" val="2250203528"/>
                  </a:ext>
                </a:extLst>
              </a:tr>
              <a:tr h="439621">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이전 구매 일자 평균</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최대</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합</a:t>
                      </a:r>
                    </a:p>
                  </a:txBody>
                  <a:tcPr marL="7620" marR="7620" marT="7620" marB="0" anchor="ctr"/>
                </a:tc>
                <a:extLst>
                  <a:ext uri="{0D108BD9-81ED-4DB2-BD59-A6C34878D82A}">
                    <a16:rowId xmlns:a16="http://schemas.microsoft.com/office/drawing/2014/main" val="3219434083"/>
                  </a:ext>
                </a:extLst>
              </a:tr>
              <a:tr h="439621">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사용자의 구매시간 평균</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최대</a:t>
                      </a:r>
                      <a:r>
                        <a:rPr lang="en-US" altLang="ko-KR" sz="1100" b="0" i="0" u="none" strike="noStrike">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최소</a:t>
                      </a:r>
                    </a:p>
                  </a:txBody>
                  <a:tcPr marL="7620" marR="7620" marT="7620" marB="0" anchor="ctr"/>
                </a:tc>
                <a:extLst>
                  <a:ext uri="{0D108BD9-81ED-4DB2-BD59-A6C34878D82A}">
                    <a16:rowId xmlns:a16="http://schemas.microsoft.com/office/drawing/2014/main" val="4291638015"/>
                  </a:ext>
                </a:extLst>
              </a:tr>
              <a:tr h="221193">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사용자의 요일별 주문 건수</a:t>
                      </a:r>
                    </a:p>
                  </a:txBody>
                  <a:tcPr marL="7620" marR="7620" marT="7620" marB="0" anchor="ctr"/>
                </a:tc>
                <a:extLst>
                  <a:ext uri="{0D108BD9-81ED-4DB2-BD59-A6C34878D82A}">
                    <a16:rowId xmlns:a16="http://schemas.microsoft.com/office/drawing/2014/main" val="1872738607"/>
                  </a:ext>
                </a:extLst>
              </a:tr>
              <a:tr h="439621">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사용자의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요일별</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재구매</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평균</a:t>
                      </a:r>
                    </a:p>
                  </a:txBody>
                  <a:tcPr marL="7620" marR="7620" marT="7620" marB="0" anchor="ctr"/>
                </a:tc>
                <a:extLst>
                  <a:ext uri="{0D108BD9-81ED-4DB2-BD59-A6C34878D82A}">
                    <a16:rowId xmlns:a16="http://schemas.microsoft.com/office/drawing/2014/main" val="2707331761"/>
                  </a:ext>
                </a:extLst>
              </a:tr>
            </a:tbl>
          </a:graphicData>
        </a:graphic>
      </p:graphicFrame>
      <p:graphicFrame>
        <p:nvGraphicFramePr>
          <p:cNvPr id="8" name="표 7"/>
          <p:cNvGraphicFramePr>
            <a:graphicFrameLocks noGrp="1"/>
          </p:cNvGraphicFramePr>
          <p:nvPr>
            <p:extLst>
              <p:ext uri="{D42A27DB-BD31-4B8C-83A1-F6EECF244321}">
                <p14:modId xmlns:p14="http://schemas.microsoft.com/office/powerpoint/2010/main" val="2263232751"/>
              </p:ext>
            </p:extLst>
          </p:nvPr>
        </p:nvGraphicFramePr>
        <p:xfrm>
          <a:off x="6680885" y="1295400"/>
          <a:ext cx="2331309" cy="5123928"/>
        </p:xfrm>
        <a:graphic>
          <a:graphicData uri="http://schemas.openxmlformats.org/drawingml/2006/table">
            <a:tbl>
              <a:tblPr>
                <a:tableStyleId>{8EC20E35-A176-4012-BC5E-935CFFF8708E}</a:tableStyleId>
              </a:tblPr>
              <a:tblGrid>
                <a:gridCol w="2331309">
                  <a:extLst>
                    <a:ext uri="{9D8B030D-6E8A-4147-A177-3AD203B41FA5}">
                      <a16:colId xmlns:a16="http://schemas.microsoft.com/office/drawing/2014/main" val="4085302844"/>
                    </a:ext>
                  </a:extLst>
                </a:gridCol>
              </a:tblGrid>
              <a:tr h="426994">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사용자의 시간대별 주문 건수 </a:t>
                      </a:r>
                    </a:p>
                  </a:txBody>
                  <a:tcPr marL="7620" marR="7620" marT="7620" marB="0" anchor="ctr"/>
                </a:tc>
                <a:extLst>
                  <a:ext uri="{0D108BD9-81ED-4DB2-BD59-A6C34878D82A}">
                    <a16:rowId xmlns:a16="http://schemas.microsoft.com/office/drawing/2014/main" val="4236962466"/>
                  </a:ext>
                </a:extLst>
              </a:tr>
              <a:tr h="426994">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사용자의 상품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대분류별</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주문 건수 </a:t>
                      </a:r>
                    </a:p>
                  </a:txBody>
                  <a:tcPr marL="7620" marR="7620" marT="7620" marB="0" anchor="ctr"/>
                </a:tc>
                <a:extLst>
                  <a:ext uri="{0D108BD9-81ED-4DB2-BD59-A6C34878D82A}">
                    <a16:rowId xmlns:a16="http://schemas.microsoft.com/office/drawing/2014/main" val="753238697"/>
                  </a:ext>
                </a:extLst>
              </a:tr>
              <a:tr h="426994">
                <a:tc>
                  <a:txBody>
                    <a:bodyPr/>
                    <a:lstStyle/>
                    <a:p>
                      <a:pPr algn="l" fontAlgn="ct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사용자별</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주문 상품</a:t>
                      </a:r>
                      <a:r>
                        <a:rPr lang="en-US" altLang="ko-KR" sz="1100" b="0" i="0" u="none" strike="noStrike" dirty="0">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중분류</a:t>
                      </a:r>
                      <a:r>
                        <a:rPr lang="en-US" altLang="ko-KR" sz="1100" b="0" i="0" u="none" strike="noStrike" dirty="0">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대분류</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고유 건수</a:t>
                      </a:r>
                    </a:p>
                  </a:txBody>
                  <a:tcPr marL="7620" marR="7620" marT="7620" marB="0" anchor="ctr"/>
                </a:tc>
                <a:extLst>
                  <a:ext uri="{0D108BD9-81ED-4DB2-BD59-A6C34878D82A}">
                    <a16:rowId xmlns:a16="http://schemas.microsoft.com/office/drawing/2014/main" val="1117979451"/>
                  </a:ext>
                </a:extLst>
              </a:tr>
              <a:tr h="426994">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주문 상품별 사용자 고유 건수</a:t>
                      </a:r>
                    </a:p>
                  </a:txBody>
                  <a:tcPr marL="7620" marR="7620" marT="7620" marB="0" anchor="ctr"/>
                </a:tc>
                <a:extLst>
                  <a:ext uri="{0D108BD9-81ED-4DB2-BD59-A6C34878D82A}">
                    <a16:rowId xmlns:a16="http://schemas.microsoft.com/office/drawing/2014/main" val="2235552098"/>
                  </a:ext>
                </a:extLst>
              </a:tr>
              <a:tr h="426994">
                <a:tc>
                  <a:txBody>
                    <a:bodyPr/>
                    <a:lstStyle/>
                    <a:p>
                      <a:pPr algn="l" fontAlgn="ctr"/>
                      <a:r>
                        <a:rPr lang="ko-KR" altLang="en-US" sz="1100" b="0" i="0" u="none" strike="noStrike">
                          <a:solidFill>
                            <a:srgbClr val="000000"/>
                          </a:solidFill>
                          <a:effectLst/>
                          <a:latin typeface="맑은 고딕" panose="020B0503020000020004" pitchFamily="50" charset="-127"/>
                          <a:ea typeface="맑은 고딕" panose="020B0503020000020004" pitchFamily="50" charset="-127"/>
                        </a:rPr>
                        <a:t>주문 상품별 중분류 고유 건수</a:t>
                      </a:r>
                    </a:p>
                  </a:txBody>
                  <a:tcPr marL="7620" marR="7620" marT="7620" marB="0" anchor="ctr"/>
                </a:tc>
                <a:extLst>
                  <a:ext uri="{0D108BD9-81ED-4DB2-BD59-A6C34878D82A}">
                    <a16:rowId xmlns:a16="http://schemas.microsoft.com/office/drawing/2014/main" val="3911847188"/>
                  </a:ext>
                </a:extLst>
              </a:tr>
              <a:tr h="426994">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주문 상품별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대분류</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고유 건수</a:t>
                      </a:r>
                    </a:p>
                  </a:txBody>
                  <a:tcPr marL="7620" marR="7620" marT="7620" marB="0" anchor="ctr"/>
                </a:tc>
                <a:extLst>
                  <a:ext uri="{0D108BD9-81ED-4DB2-BD59-A6C34878D82A}">
                    <a16:rowId xmlns:a16="http://schemas.microsoft.com/office/drawing/2014/main" val="1632922581"/>
                  </a:ext>
                </a:extLst>
              </a:tr>
              <a:tr h="426994">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주문 상품별 주문 고유 건수</a:t>
                      </a:r>
                    </a:p>
                  </a:txBody>
                  <a:tcPr marL="7620" marR="7620" marT="7620" marB="0" anchor="ctr"/>
                </a:tc>
                <a:extLst>
                  <a:ext uri="{0D108BD9-81ED-4DB2-BD59-A6C34878D82A}">
                    <a16:rowId xmlns:a16="http://schemas.microsoft.com/office/drawing/2014/main" val="2868468748"/>
                  </a:ext>
                </a:extLst>
              </a:tr>
              <a:tr h="426994">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상품 건수 대비 주문 고유 건수</a:t>
                      </a:r>
                    </a:p>
                  </a:txBody>
                  <a:tcPr marL="7620" marR="7620" marT="7620" marB="0" anchor="ctr"/>
                </a:tc>
                <a:extLst>
                  <a:ext uri="{0D108BD9-81ED-4DB2-BD59-A6C34878D82A}">
                    <a16:rowId xmlns:a16="http://schemas.microsoft.com/office/drawing/2014/main" val="1805146516"/>
                  </a:ext>
                </a:extLst>
              </a:tr>
              <a:tr h="426994">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주문 상품별 사용자 고유 건수 대비 주문 고유 건수</a:t>
                      </a:r>
                    </a:p>
                  </a:txBody>
                  <a:tcPr marL="7620" marR="7620" marT="7620" marB="0" anchor="ctr"/>
                </a:tc>
                <a:extLst>
                  <a:ext uri="{0D108BD9-81ED-4DB2-BD59-A6C34878D82A}">
                    <a16:rowId xmlns:a16="http://schemas.microsoft.com/office/drawing/2014/main" val="1815710979"/>
                  </a:ext>
                </a:extLst>
              </a:tr>
              <a:tr h="426994">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고유 주문 건수 대비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재구매</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총합</a:t>
                      </a:r>
                    </a:p>
                  </a:txBody>
                  <a:tcPr marL="7620" marR="7620" marT="7620" marB="0" anchor="ctr"/>
                </a:tc>
                <a:extLst>
                  <a:ext uri="{0D108BD9-81ED-4DB2-BD59-A6C34878D82A}">
                    <a16:rowId xmlns:a16="http://schemas.microsoft.com/office/drawing/2014/main" val="656750005"/>
                  </a:ext>
                </a:extLst>
              </a:tr>
              <a:tr h="426994">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주문 중분류</a:t>
                      </a:r>
                      <a:r>
                        <a:rPr lang="en-US" altLang="ko-KR" sz="1100" b="0" i="0" u="none" strike="noStrike" dirty="0">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대분류</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상품별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주문건수</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620" marR="7620" marT="7620" marB="0" anchor="ctr"/>
                </a:tc>
                <a:extLst>
                  <a:ext uri="{0D108BD9-81ED-4DB2-BD59-A6C34878D82A}">
                    <a16:rowId xmlns:a16="http://schemas.microsoft.com/office/drawing/2014/main" val="3461342590"/>
                  </a:ext>
                </a:extLst>
              </a:tr>
              <a:tr h="426994">
                <a:tc>
                  <a:txBody>
                    <a:bodyPr/>
                    <a:lstStyle/>
                    <a:p>
                      <a:pPr algn="l" fontAlgn="ct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주문 중분류</a:t>
                      </a:r>
                      <a:r>
                        <a:rPr lang="en-US" altLang="ko-KR" sz="1100" b="0" i="0" u="none" strike="noStrike" dirty="0">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대분류</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상품별 </a:t>
                      </a:r>
                      <a:r>
                        <a:rPr lang="ko-KR" altLang="en-US" sz="1100" b="0" i="0" u="none" strike="noStrike" dirty="0" err="1">
                          <a:solidFill>
                            <a:srgbClr val="000000"/>
                          </a:solidFill>
                          <a:effectLst/>
                          <a:latin typeface="맑은 고딕" panose="020B0503020000020004" pitchFamily="50" charset="-127"/>
                          <a:ea typeface="맑은 고딕" panose="020B0503020000020004" pitchFamily="50" charset="-127"/>
                        </a:rPr>
                        <a:t>재구매</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 평균</a:t>
                      </a:r>
                      <a:r>
                        <a:rPr lang="en-US" altLang="ko-KR" sz="1100" b="0" i="0" u="none" strike="noStrike" dirty="0">
                          <a:solidFill>
                            <a:srgbClr val="000000"/>
                          </a:solidFill>
                          <a:effectLst/>
                          <a:latin typeface="맑은 고딕" panose="020B0503020000020004" pitchFamily="50" charset="-127"/>
                          <a:ea typeface="맑은 고딕" panose="020B0503020000020004" pitchFamily="50" charset="-127"/>
                        </a:rPr>
                        <a:t>/</a:t>
                      </a:r>
                      <a:r>
                        <a:rPr lang="ko-KR" altLang="en-US" sz="1100" b="0" i="0" u="none" strike="noStrike" dirty="0">
                          <a:solidFill>
                            <a:srgbClr val="000000"/>
                          </a:solidFill>
                          <a:effectLst/>
                          <a:latin typeface="맑은 고딕" panose="020B0503020000020004" pitchFamily="50" charset="-127"/>
                          <a:ea typeface="맑은 고딕" panose="020B0503020000020004" pitchFamily="50" charset="-127"/>
                        </a:rPr>
                        <a:t>총합</a:t>
                      </a:r>
                    </a:p>
                  </a:txBody>
                  <a:tcPr marL="7620" marR="7620" marT="7620" marB="0" anchor="ctr"/>
                </a:tc>
                <a:extLst>
                  <a:ext uri="{0D108BD9-81ED-4DB2-BD59-A6C34878D82A}">
                    <a16:rowId xmlns:a16="http://schemas.microsoft.com/office/drawing/2014/main" val="2844965917"/>
                  </a:ext>
                </a:extLst>
              </a:tr>
            </a:tbl>
          </a:graphicData>
        </a:graphic>
      </p:graphicFrame>
      <p:pic>
        <p:nvPicPr>
          <p:cNvPr id="3" name="그림 2"/>
          <p:cNvPicPr>
            <a:picLocks noChangeAspect="1"/>
          </p:cNvPicPr>
          <p:nvPr/>
        </p:nvPicPr>
        <p:blipFill>
          <a:blip r:embed="rId2"/>
          <a:stretch>
            <a:fillRect/>
          </a:stretch>
        </p:blipFill>
        <p:spPr>
          <a:xfrm>
            <a:off x="244400" y="2822361"/>
            <a:ext cx="3388486" cy="1691975"/>
          </a:xfrm>
          <a:prstGeom prst="rect">
            <a:avLst/>
          </a:prstGeom>
        </p:spPr>
      </p:pic>
    </p:spTree>
    <p:extLst>
      <p:ext uri="{BB962C8B-B14F-4D97-AF65-F5344CB8AC3E}">
        <p14:creationId xmlns:p14="http://schemas.microsoft.com/office/powerpoint/2010/main" val="789195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racle_16x9_2014">
  <a:themeElements>
    <a:clrScheme name="Oracle">
      <a:dk1>
        <a:srgbClr val="5F5F5F"/>
      </a:dk1>
      <a:lt1>
        <a:srgbClr val="FFFFFF"/>
      </a:lt1>
      <a:dk2>
        <a:srgbClr val="7F7F7F"/>
      </a:dk2>
      <a:lt2>
        <a:srgbClr val="DCE3E4"/>
      </a:lt2>
      <a:accent1>
        <a:srgbClr val="FF0000"/>
      </a:accent1>
      <a:accent2>
        <a:srgbClr val="8A133B"/>
      </a:accent2>
      <a:accent3>
        <a:srgbClr val="FF7700"/>
      </a:accent3>
      <a:accent4>
        <a:srgbClr val="46575E"/>
      </a:accent4>
      <a:accent5>
        <a:srgbClr val="8DA6B1"/>
      </a:accent5>
      <a:accent6>
        <a:srgbClr val="B0C3C8"/>
      </a:accent6>
      <a:hlink>
        <a:srgbClr val="8DA6B1"/>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w="19050">
          <a:solidFill>
            <a:schemeClr val="accent5"/>
          </a:solid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5"/>
          </a:solidFill>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110000"/>
          </a:lnSpc>
          <a:defRPr sz="1400" smtClean="0"/>
        </a:defPPr>
      </a:lstStyle>
    </a:txDef>
  </a:objectDefaults>
  <a:extraClrSchemeLst/>
</a:theme>
</file>

<file path=docProps/app.xml><?xml version="1.0" encoding="utf-8"?>
<Properties xmlns="http://schemas.openxmlformats.org/officeDocument/2006/extended-properties" xmlns:vt="http://schemas.openxmlformats.org/officeDocument/2006/docPropsVTypes">
  <TotalTime>10826</TotalTime>
  <Words>4010</Words>
  <Application>Microsoft Office PowerPoint</Application>
  <PresentationFormat>와이드스크린</PresentationFormat>
  <Paragraphs>1094</Paragraphs>
  <Slides>61</Slides>
  <Notes>0</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61</vt:i4>
      </vt:variant>
    </vt:vector>
  </HeadingPairs>
  <TitlesOfParts>
    <vt:vector size="67" baseType="lpstr">
      <vt:lpstr>Arial Unicode MS</vt:lpstr>
      <vt:lpstr>맑은 고딕</vt:lpstr>
      <vt:lpstr>Arial</vt:lpstr>
      <vt:lpstr>Calibri</vt:lpstr>
      <vt:lpstr>Times New Roman</vt:lpstr>
      <vt:lpstr>Oracle_16x9_2014</vt:lpstr>
      <vt:lpstr>PowerPoint 프레젠테이션</vt:lpstr>
      <vt:lpstr>PowerPoint 프레젠테이션</vt:lpstr>
      <vt:lpstr>머신러닝 전문가의 지향점</vt:lpstr>
      <vt:lpstr>                                                                                                                                                     </vt:lpstr>
      <vt:lpstr>                                                                                                                                                     </vt:lpstr>
      <vt:lpstr>데이터 모델 예시 - 1</vt:lpstr>
      <vt:lpstr>고객 주요 분석 도메인</vt:lpstr>
      <vt:lpstr>주요 분석 속성 예시 - 1</vt:lpstr>
      <vt:lpstr>주요 분석 속성 예시 - 2</vt:lpstr>
      <vt:lpstr>머신러닝의 주요 구성 요소</vt:lpstr>
      <vt:lpstr>머신러닝에서 분석 요소 도출</vt:lpstr>
      <vt:lpstr>PowerPoint 프레젠테이션</vt:lpstr>
      <vt:lpstr>분석을 위한 데이터 처리 활용 기술</vt:lpstr>
      <vt:lpstr>데이터 관계 이해</vt:lpstr>
      <vt:lpstr>Pandas Join</vt:lpstr>
      <vt:lpstr>SQL Group by 개요</vt:lpstr>
      <vt:lpstr>SQL에서 Group by 사용 예</vt:lpstr>
      <vt:lpstr>Group by 작동 순서 </vt:lpstr>
      <vt:lpstr>Pandas Group by 활용 시 단점</vt:lpstr>
      <vt:lpstr>Pandas Group by agg() 활용</vt:lpstr>
      <vt:lpstr>Group by의 특징</vt:lpstr>
      <vt:lpstr>SQL에서 Group by case when 의 활용</vt:lpstr>
      <vt:lpstr>SQL Group by case when 작동 순서</vt:lpstr>
      <vt:lpstr>Pandas Group by Case when활용 – 개별 groupby 후 조인</vt:lpstr>
      <vt:lpstr>PowerPoint 프레젠테이션</vt:lpstr>
      <vt:lpstr>머신러닝 모델 성능 최적화</vt:lpstr>
      <vt:lpstr>Feature Engineering의 주요 기법</vt:lpstr>
      <vt:lpstr>업무 이해에 기반한 Feature Engineering</vt:lpstr>
      <vt:lpstr>Feature Engineering을 위한 주요 접근 방식</vt:lpstr>
      <vt:lpstr>Kaggle Home Credit Default Risk</vt:lpstr>
      <vt:lpstr>데이터 모델 설명</vt:lpstr>
      <vt:lpstr>Home Credit 주요 분석 도메인</vt:lpstr>
      <vt:lpstr>application_train(test) 주요 속성 분류</vt:lpstr>
      <vt:lpstr>app_baseline_01 의 feature importance와 AUC값</vt:lpstr>
      <vt:lpstr>app_baseline_02 의 feature importance와 AUC값</vt:lpstr>
      <vt:lpstr>prev_baseline_01 의 feature importance와 AUC값</vt:lpstr>
      <vt:lpstr>데이터 모델 설명</vt:lpstr>
      <vt:lpstr>previous_application 주요 속성 분류</vt:lpstr>
      <vt:lpstr>데이터 모델 설명</vt:lpstr>
      <vt:lpstr>Balance 형태의 POS, INSTALLMENT, CREDIT_CARD FE</vt:lpstr>
      <vt:lpstr>PowerPoint 프레젠테이션</vt:lpstr>
      <vt:lpstr>XGBoost와 LightGBM</vt:lpstr>
      <vt:lpstr>LightGBM 개요 </vt:lpstr>
      <vt:lpstr>GBM(Gradient Boosting Machine) 개요</vt:lpstr>
      <vt:lpstr>에이다 부스팅의 학습/예측 프로세스</vt:lpstr>
      <vt:lpstr>선형 회귀의 Gradient Descent 방식 예측</vt:lpstr>
      <vt:lpstr>LightGBM 주요 특징</vt:lpstr>
      <vt:lpstr>Histogram 기반 Feature Binning</vt:lpstr>
      <vt:lpstr>Goss (Gradient-based One-Side Sampling)</vt:lpstr>
      <vt:lpstr>DART (Dropouts meet Multiple Additive Regression Trees)</vt:lpstr>
      <vt:lpstr>LightGBM boosting type</vt:lpstr>
      <vt:lpstr>LightGBM 하이퍼 파라미터 설명 - 1</vt:lpstr>
      <vt:lpstr>LightGBM 하이퍼 파라미터 설명 – 2(과적합 제어)</vt:lpstr>
      <vt:lpstr>Bayesian Optimization을 통한 최적화</vt:lpstr>
      <vt:lpstr>Bayesian Optimization을 통한 최적화</vt:lpstr>
      <vt:lpstr>LightGBM 하이퍼 파라미터 튜닝 개요</vt:lpstr>
      <vt:lpstr>Bayesian Optimization LightGBM 하이퍼 파라미터 튜닝</vt:lpstr>
      <vt:lpstr>Bayesian Optimization 활용 시 유의 사항</vt:lpstr>
      <vt:lpstr>OOF(Out of Fold) Prediction</vt:lpstr>
      <vt:lpstr>고려할 추가 작업</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Windows 사용자</dc:creator>
  <cp:lastModifiedBy>q</cp:lastModifiedBy>
  <cp:revision>183</cp:revision>
  <dcterms:created xsi:type="dcterms:W3CDTF">2020-02-07T12:05:20Z</dcterms:created>
  <dcterms:modified xsi:type="dcterms:W3CDTF">2020-09-13T11:35:46Z</dcterms:modified>
</cp:coreProperties>
</file>